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1" r:id="rId6"/>
    <p:sldId id="257" r:id="rId7"/>
    <p:sldId id="260" r:id="rId8"/>
    <p:sldId id="274" r:id="rId9"/>
    <p:sldId id="275" r:id="rId10"/>
    <p:sldId id="258" r:id="rId11"/>
    <p:sldId id="259"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BC4E8-4810-486F-9F53-A95F2D35660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6B894C7-121C-430D-BFD0-A97D75C51373}">
      <dgm:prSet/>
      <dgm:spPr/>
      <dgm:t>
        <a:bodyPr/>
        <a:lstStyle/>
        <a:p>
          <a:r>
            <a:rPr lang="el-GR"/>
            <a:t>Κούραση, βαρύ γεύμα, έκθεση σε ψύχος, καρδιακές αρρυθμίες, χορήγηση ή υπερέκκριση θυροξίνης, νικοτίνη.</a:t>
          </a:r>
          <a:endParaRPr lang="en-US"/>
        </a:p>
      </dgm:t>
    </dgm:pt>
    <dgm:pt modelId="{C1640560-304A-45A5-89A6-C70FC8DD2FF0}" type="parTrans" cxnId="{CE648259-1778-4B2E-A7B8-1955228913FA}">
      <dgm:prSet/>
      <dgm:spPr/>
      <dgm:t>
        <a:bodyPr/>
        <a:lstStyle/>
        <a:p>
          <a:endParaRPr lang="en-US"/>
        </a:p>
      </dgm:t>
    </dgm:pt>
    <dgm:pt modelId="{2D237440-A660-4457-BAEB-654605EB1DCC}" type="sibTrans" cxnId="{CE648259-1778-4B2E-A7B8-1955228913FA}">
      <dgm:prSet/>
      <dgm:spPr/>
      <dgm:t>
        <a:bodyPr/>
        <a:lstStyle/>
        <a:p>
          <a:endParaRPr lang="en-US"/>
        </a:p>
      </dgm:t>
    </dgm:pt>
    <dgm:pt modelId="{597E5DC9-EF64-452B-9B79-66C9694CF25E}">
      <dgm:prSet/>
      <dgm:spPr/>
      <dgm:t>
        <a:bodyPr/>
        <a:lstStyle/>
        <a:p>
          <a:r>
            <a:rPr lang="el-GR"/>
            <a:t>Συγκινήσεις, σεξουαλική πράξη, υπογλυκαιμία.</a:t>
          </a:r>
          <a:endParaRPr lang="en-US"/>
        </a:p>
      </dgm:t>
    </dgm:pt>
    <dgm:pt modelId="{A5C2E2C5-B608-4FF1-8EC3-C1442F2003D8}" type="parTrans" cxnId="{ACFAF039-AF32-4645-B545-3D3B0E2F01FA}">
      <dgm:prSet/>
      <dgm:spPr/>
      <dgm:t>
        <a:bodyPr/>
        <a:lstStyle/>
        <a:p>
          <a:endParaRPr lang="en-US"/>
        </a:p>
      </dgm:t>
    </dgm:pt>
    <dgm:pt modelId="{AE57C84D-BC27-41CF-9633-1FB01DF31EC9}" type="sibTrans" cxnId="{ACFAF039-AF32-4645-B545-3D3B0E2F01FA}">
      <dgm:prSet/>
      <dgm:spPr/>
      <dgm:t>
        <a:bodyPr/>
        <a:lstStyle/>
        <a:p>
          <a:endParaRPr lang="en-US"/>
        </a:p>
      </dgm:t>
    </dgm:pt>
    <dgm:pt modelId="{DC39A7E5-0B09-4ED9-AE51-27FE19689E89}">
      <dgm:prSet/>
      <dgm:spPr/>
      <dgm:t>
        <a:bodyPr/>
        <a:lstStyle/>
        <a:p>
          <a:r>
            <a:rPr lang="el-GR"/>
            <a:t>Σακχαρώδης διαβήτης, υψηλή χοληστερίνη, υψηλή αρτηριακή πίεση</a:t>
          </a:r>
          <a:endParaRPr lang="en-US"/>
        </a:p>
      </dgm:t>
    </dgm:pt>
    <dgm:pt modelId="{19A218C9-A790-4B52-8ADA-8A812620DEDC}" type="parTrans" cxnId="{A91ABE44-F06E-4B80-BE9B-C1238F91F3AF}">
      <dgm:prSet/>
      <dgm:spPr/>
      <dgm:t>
        <a:bodyPr/>
        <a:lstStyle/>
        <a:p>
          <a:endParaRPr lang="en-US"/>
        </a:p>
      </dgm:t>
    </dgm:pt>
    <dgm:pt modelId="{57EB5415-ADF5-478E-94A1-7336F308610F}" type="sibTrans" cxnId="{A91ABE44-F06E-4B80-BE9B-C1238F91F3AF}">
      <dgm:prSet/>
      <dgm:spPr/>
      <dgm:t>
        <a:bodyPr/>
        <a:lstStyle/>
        <a:p>
          <a:endParaRPr lang="en-US"/>
        </a:p>
      </dgm:t>
    </dgm:pt>
    <dgm:pt modelId="{8D302B6D-1DB0-4D37-92E5-59CD53BF229E}">
      <dgm:prSet/>
      <dgm:spPr/>
      <dgm:t>
        <a:bodyPr/>
        <a:lstStyle/>
        <a:p>
          <a:r>
            <a:rPr lang="el-GR"/>
            <a:t>Κληρονομικό ιστορικό</a:t>
          </a:r>
          <a:endParaRPr lang="en-US"/>
        </a:p>
      </dgm:t>
    </dgm:pt>
    <dgm:pt modelId="{0ACA0AC8-5B03-42B8-91F7-36E62ED03EB3}" type="parTrans" cxnId="{7A9009CA-73C3-40A1-801A-EF1BBF72F822}">
      <dgm:prSet/>
      <dgm:spPr/>
      <dgm:t>
        <a:bodyPr/>
        <a:lstStyle/>
        <a:p>
          <a:endParaRPr lang="en-US"/>
        </a:p>
      </dgm:t>
    </dgm:pt>
    <dgm:pt modelId="{98C6EF51-EA78-443D-9BCA-7FD7F28C7C22}" type="sibTrans" cxnId="{7A9009CA-73C3-40A1-801A-EF1BBF72F822}">
      <dgm:prSet/>
      <dgm:spPr/>
      <dgm:t>
        <a:bodyPr/>
        <a:lstStyle/>
        <a:p>
          <a:endParaRPr lang="en-US"/>
        </a:p>
      </dgm:t>
    </dgm:pt>
    <dgm:pt modelId="{531C8722-0E86-413C-B8C5-3A59B8D432FE}" type="pres">
      <dgm:prSet presAssocID="{359BC4E8-4810-486F-9F53-A95F2D35660E}" presName="diagram" presStyleCnt="0">
        <dgm:presLayoutVars>
          <dgm:dir/>
          <dgm:resizeHandles val="exact"/>
        </dgm:presLayoutVars>
      </dgm:prSet>
      <dgm:spPr/>
    </dgm:pt>
    <dgm:pt modelId="{D16B80EE-064A-491B-BB84-BB43C99B175C}" type="pres">
      <dgm:prSet presAssocID="{36B894C7-121C-430D-BFD0-A97D75C51373}" presName="node" presStyleLbl="node1" presStyleIdx="0" presStyleCnt="4">
        <dgm:presLayoutVars>
          <dgm:bulletEnabled val="1"/>
        </dgm:presLayoutVars>
      </dgm:prSet>
      <dgm:spPr/>
    </dgm:pt>
    <dgm:pt modelId="{1935B299-F34F-4A32-A50E-170ABDD5877E}" type="pres">
      <dgm:prSet presAssocID="{2D237440-A660-4457-BAEB-654605EB1DCC}" presName="sibTrans" presStyleCnt="0"/>
      <dgm:spPr/>
    </dgm:pt>
    <dgm:pt modelId="{637E1317-AEA4-4F46-A93B-9E7EAAC76A78}" type="pres">
      <dgm:prSet presAssocID="{597E5DC9-EF64-452B-9B79-66C9694CF25E}" presName="node" presStyleLbl="node1" presStyleIdx="1" presStyleCnt="4">
        <dgm:presLayoutVars>
          <dgm:bulletEnabled val="1"/>
        </dgm:presLayoutVars>
      </dgm:prSet>
      <dgm:spPr/>
    </dgm:pt>
    <dgm:pt modelId="{C9634A69-CB23-4901-AD73-E04489E7E1A2}" type="pres">
      <dgm:prSet presAssocID="{AE57C84D-BC27-41CF-9633-1FB01DF31EC9}" presName="sibTrans" presStyleCnt="0"/>
      <dgm:spPr/>
    </dgm:pt>
    <dgm:pt modelId="{01FFB8A3-A779-4AF3-8F09-6955DD749A8E}" type="pres">
      <dgm:prSet presAssocID="{DC39A7E5-0B09-4ED9-AE51-27FE19689E89}" presName="node" presStyleLbl="node1" presStyleIdx="2" presStyleCnt="4">
        <dgm:presLayoutVars>
          <dgm:bulletEnabled val="1"/>
        </dgm:presLayoutVars>
      </dgm:prSet>
      <dgm:spPr/>
    </dgm:pt>
    <dgm:pt modelId="{E49465AD-F02D-40C5-9242-F1E6AA88044D}" type="pres">
      <dgm:prSet presAssocID="{57EB5415-ADF5-478E-94A1-7336F308610F}" presName="sibTrans" presStyleCnt="0"/>
      <dgm:spPr/>
    </dgm:pt>
    <dgm:pt modelId="{66B7EEFA-8514-4A95-8D88-89D793298F89}" type="pres">
      <dgm:prSet presAssocID="{8D302B6D-1DB0-4D37-92E5-59CD53BF229E}" presName="node" presStyleLbl="node1" presStyleIdx="3" presStyleCnt="4">
        <dgm:presLayoutVars>
          <dgm:bulletEnabled val="1"/>
        </dgm:presLayoutVars>
      </dgm:prSet>
      <dgm:spPr/>
    </dgm:pt>
  </dgm:ptLst>
  <dgm:cxnLst>
    <dgm:cxn modelId="{ACFAF039-AF32-4645-B545-3D3B0E2F01FA}" srcId="{359BC4E8-4810-486F-9F53-A95F2D35660E}" destId="{597E5DC9-EF64-452B-9B79-66C9694CF25E}" srcOrd="1" destOrd="0" parTransId="{A5C2E2C5-B608-4FF1-8EC3-C1442F2003D8}" sibTransId="{AE57C84D-BC27-41CF-9633-1FB01DF31EC9}"/>
    <dgm:cxn modelId="{A91ABE44-F06E-4B80-BE9B-C1238F91F3AF}" srcId="{359BC4E8-4810-486F-9F53-A95F2D35660E}" destId="{DC39A7E5-0B09-4ED9-AE51-27FE19689E89}" srcOrd="2" destOrd="0" parTransId="{19A218C9-A790-4B52-8ADA-8A812620DEDC}" sibTransId="{57EB5415-ADF5-478E-94A1-7336F308610F}"/>
    <dgm:cxn modelId="{97431069-D1AC-4649-B845-017F30A6FB03}" type="presOf" srcId="{597E5DC9-EF64-452B-9B79-66C9694CF25E}" destId="{637E1317-AEA4-4F46-A93B-9E7EAAC76A78}" srcOrd="0" destOrd="0" presId="urn:microsoft.com/office/officeart/2005/8/layout/default"/>
    <dgm:cxn modelId="{E6300F75-BCF0-4794-BD98-8B5FC677B123}" type="presOf" srcId="{36B894C7-121C-430D-BFD0-A97D75C51373}" destId="{D16B80EE-064A-491B-BB84-BB43C99B175C}" srcOrd="0" destOrd="0" presId="urn:microsoft.com/office/officeart/2005/8/layout/default"/>
    <dgm:cxn modelId="{CE648259-1778-4B2E-A7B8-1955228913FA}" srcId="{359BC4E8-4810-486F-9F53-A95F2D35660E}" destId="{36B894C7-121C-430D-BFD0-A97D75C51373}" srcOrd="0" destOrd="0" parTransId="{C1640560-304A-45A5-89A6-C70FC8DD2FF0}" sibTransId="{2D237440-A660-4457-BAEB-654605EB1DCC}"/>
    <dgm:cxn modelId="{5277DAAF-6E8E-4955-BADA-D08AB172D343}" type="presOf" srcId="{DC39A7E5-0B09-4ED9-AE51-27FE19689E89}" destId="{01FFB8A3-A779-4AF3-8F09-6955DD749A8E}" srcOrd="0" destOrd="0" presId="urn:microsoft.com/office/officeart/2005/8/layout/default"/>
    <dgm:cxn modelId="{7A9009CA-73C3-40A1-801A-EF1BBF72F822}" srcId="{359BC4E8-4810-486F-9F53-A95F2D35660E}" destId="{8D302B6D-1DB0-4D37-92E5-59CD53BF229E}" srcOrd="3" destOrd="0" parTransId="{0ACA0AC8-5B03-42B8-91F7-36E62ED03EB3}" sibTransId="{98C6EF51-EA78-443D-9BCA-7FD7F28C7C22}"/>
    <dgm:cxn modelId="{7D4764DD-D267-425A-A835-CC1880914F70}" type="presOf" srcId="{359BC4E8-4810-486F-9F53-A95F2D35660E}" destId="{531C8722-0E86-413C-B8C5-3A59B8D432FE}" srcOrd="0" destOrd="0" presId="urn:microsoft.com/office/officeart/2005/8/layout/default"/>
    <dgm:cxn modelId="{46803DE0-F37B-4A20-B39C-71A18C7A1C6C}" type="presOf" srcId="{8D302B6D-1DB0-4D37-92E5-59CD53BF229E}" destId="{66B7EEFA-8514-4A95-8D88-89D793298F89}" srcOrd="0" destOrd="0" presId="urn:microsoft.com/office/officeart/2005/8/layout/default"/>
    <dgm:cxn modelId="{093F96DE-0C1B-42FC-A0B0-54D999DBE250}" type="presParOf" srcId="{531C8722-0E86-413C-B8C5-3A59B8D432FE}" destId="{D16B80EE-064A-491B-BB84-BB43C99B175C}" srcOrd="0" destOrd="0" presId="urn:microsoft.com/office/officeart/2005/8/layout/default"/>
    <dgm:cxn modelId="{8F43E917-88B3-436F-B9DB-93AEDB4E3B3B}" type="presParOf" srcId="{531C8722-0E86-413C-B8C5-3A59B8D432FE}" destId="{1935B299-F34F-4A32-A50E-170ABDD5877E}" srcOrd="1" destOrd="0" presId="urn:microsoft.com/office/officeart/2005/8/layout/default"/>
    <dgm:cxn modelId="{D2F566BE-2682-4A59-BC84-3E57B8C9B524}" type="presParOf" srcId="{531C8722-0E86-413C-B8C5-3A59B8D432FE}" destId="{637E1317-AEA4-4F46-A93B-9E7EAAC76A78}" srcOrd="2" destOrd="0" presId="urn:microsoft.com/office/officeart/2005/8/layout/default"/>
    <dgm:cxn modelId="{5B8D8418-5FEB-4FBA-8BFE-F85482AADAB0}" type="presParOf" srcId="{531C8722-0E86-413C-B8C5-3A59B8D432FE}" destId="{C9634A69-CB23-4901-AD73-E04489E7E1A2}" srcOrd="3" destOrd="0" presId="urn:microsoft.com/office/officeart/2005/8/layout/default"/>
    <dgm:cxn modelId="{47F6ACA4-6F9C-4BA2-8064-5A68D0207E87}" type="presParOf" srcId="{531C8722-0E86-413C-B8C5-3A59B8D432FE}" destId="{01FFB8A3-A779-4AF3-8F09-6955DD749A8E}" srcOrd="4" destOrd="0" presId="urn:microsoft.com/office/officeart/2005/8/layout/default"/>
    <dgm:cxn modelId="{86FE53D2-718D-4EAD-A789-571D2931776B}" type="presParOf" srcId="{531C8722-0E86-413C-B8C5-3A59B8D432FE}" destId="{E49465AD-F02D-40C5-9242-F1E6AA88044D}" srcOrd="5" destOrd="0" presId="urn:microsoft.com/office/officeart/2005/8/layout/default"/>
    <dgm:cxn modelId="{9A2CD8AB-8F60-4545-B6DD-1DC0D5E5D144}" type="presParOf" srcId="{531C8722-0E86-413C-B8C5-3A59B8D432FE}" destId="{66B7EEFA-8514-4A95-8D88-89D793298F8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F2AE3-10E3-4D51-B33B-5124AC8DD9F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62D80F6-9A3A-47CC-A462-199449140090}">
      <dgm:prSet/>
      <dgm:spPr/>
      <dgm:t>
        <a:bodyPr/>
        <a:lstStyle/>
        <a:p>
          <a:r>
            <a:rPr lang="el-GR" b="1" dirty="0"/>
            <a:t>Υγιεινή διατροφή </a:t>
          </a:r>
          <a:r>
            <a:rPr lang="el-GR" dirty="0"/>
            <a:t>για την καρδιά: φρούτα, λαχανικά, δημητριακά ολικής αλέσεως και όσπρια, υγιεινά λιπαρά</a:t>
          </a:r>
          <a:endParaRPr lang="en-US" dirty="0"/>
        </a:p>
      </dgm:t>
    </dgm:pt>
    <dgm:pt modelId="{330FED07-C4BD-4E6A-8137-900E2BF7BF7A}" type="parTrans" cxnId="{BACC5C7C-5F4A-45E8-A987-D7A8591ADA7D}">
      <dgm:prSet/>
      <dgm:spPr/>
      <dgm:t>
        <a:bodyPr/>
        <a:lstStyle/>
        <a:p>
          <a:endParaRPr lang="en-US"/>
        </a:p>
      </dgm:t>
    </dgm:pt>
    <dgm:pt modelId="{DBE3455D-3C58-41E4-8FB1-69033367B726}" type="sibTrans" cxnId="{BACC5C7C-5F4A-45E8-A987-D7A8591ADA7D}">
      <dgm:prSet/>
      <dgm:spPr/>
      <dgm:t>
        <a:bodyPr/>
        <a:lstStyle/>
        <a:p>
          <a:endParaRPr lang="en-US"/>
        </a:p>
      </dgm:t>
    </dgm:pt>
    <dgm:pt modelId="{4AE4B50F-9DD9-43AD-B1E3-42B72D0B038A}">
      <dgm:prSet/>
      <dgm:spPr/>
      <dgm:t>
        <a:bodyPr/>
        <a:lstStyle/>
        <a:p>
          <a:r>
            <a:rPr lang="el-GR" dirty="0"/>
            <a:t>Άσκηση: </a:t>
          </a:r>
          <a:r>
            <a:rPr lang="el-GR" b="1" dirty="0"/>
            <a:t>150 λεπτά άσκησης</a:t>
          </a:r>
          <a:r>
            <a:rPr lang="el-GR" dirty="0"/>
            <a:t>/ εβδομαδιαία</a:t>
          </a:r>
          <a:endParaRPr lang="en-US" dirty="0"/>
        </a:p>
      </dgm:t>
    </dgm:pt>
    <dgm:pt modelId="{268F8D04-B2C3-40E1-B2CC-B3D95739F6FC}" type="parTrans" cxnId="{E071EA3B-D15A-47D4-A3F4-83EE1C6538FB}">
      <dgm:prSet/>
      <dgm:spPr/>
      <dgm:t>
        <a:bodyPr/>
        <a:lstStyle/>
        <a:p>
          <a:endParaRPr lang="en-US"/>
        </a:p>
      </dgm:t>
    </dgm:pt>
    <dgm:pt modelId="{18E6E0CF-C97A-4FE8-BB3A-E9C7DA2372B3}" type="sibTrans" cxnId="{E071EA3B-D15A-47D4-A3F4-83EE1C6538FB}">
      <dgm:prSet/>
      <dgm:spPr/>
      <dgm:t>
        <a:bodyPr/>
        <a:lstStyle/>
        <a:p>
          <a:endParaRPr lang="en-US"/>
        </a:p>
      </dgm:t>
    </dgm:pt>
    <dgm:pt modelId="{6BC5153A-23B7-4C2C-B329-847AE299501D}">
      <dgm:prSet/>
      <dgm:spPr/>
      <dgm:t>
        <a:bodyPr/>
        <a:lstStyle/>
        <a:p>
          <a:r>
            <a:rPr lang="el-GR"/>
            <a:t>Διακοπή </a:t>
          </a:r>
          <a:r>
            <a:rPr lang="el-GR" b="1"/>
            <a:t>καπνίσματος</a:t>
          </a:r>
          <a:endParaRPr lang="en-US"/>
        </a:p>
      </dgm:t>
    </dgm:pt>
    <dgm:pt modelId="{2EC5D8F3-C877-4D66-A8D5-8F1A33D2D548}" type="parTrans" cxnId="{0263A36D-3646-4D27-A5B2-1590749A2918}">
      <dgm:prSet/>
      <dgm:spPr/>
      <dgm:t>
        <a:bodyPr/>
        <a:lstStyle/>
        <a:p>
          <a:endParaRPr lang="en-US"/>
        </a:p>
      </dgm:t>
    </dgm:pt>
    <dgm:pt modelId="{86297845-BE4E-4363-AD98-5A5A25853FC0}" type="sibTrans" cxnId="{0263A36D-3646-4D27-A5B2-1590749A2918}">
      <dgm:prSet/>
      <dgm:spPr/>
      <dgm:t>
        <a:bodyPr/>
        <a:lstStyle/>
        <a:p>
          <a:endParaRPr lang="en-US"/>
        </a:p>
      </dgm:t>
    </dgm:pt>
    <dgm:pt modelId="{AD961ADA-34E1-42F6-8079-14E1C09B968E}">
      <dgm:prSet/>
      <dgm:spPr/>
      <dgm:t>
        <a:bodyPr/>
        <a:lstStyle/>
        <a:p>
          <a:r>
            <a:rPr lang="el-GR"/>
            <a:t>Διατήρηση υγιούς </a:t>
          </a:r>
          <a:r>
            <a:rPr lang="el-GR" b="1"/>
            <a:t>βάρους</a:t>
          </a:r>
          <a:endParaRPr lang="en-US"/>
        </a:p>
      </dgm:t>
    </dgm:pt>
    <dgm:pt modelId="{4B881669-896F-42A0-8D2A-C18F50046EBA}" type="parTrans" cxnId="{C1DE76E4-E7E0-4028-804B-9010CD75F361}">
      <dgm:prSet/>
      <dgm:spPr/>
      <dgm:t>
        <a:bodyPr/>
        <a:lstStyle/>
        <a:p>
          <a:endParaRPr lang="en-US"/>
        </a:p>
      </dgm:t>
    </dgm:pt>
    <dgm:pt modelId="{6EBA31D6-2802-4D20-8B43-5C2C401010CB}" type="sibTrans" cxnId="{C1DE76E4-E7E0-4028-804B-9010CD75F361}">
      <dgm:prSet/>
      <dgm:spPr/>
      <dgm:t>
        <a:bodyPr/>
        <a:lstStyle/>
        <a:p>
          <a:endParaRPr lang="en-US"/>
        </a:p>
      </dgm:t>
    </dgm:pt>
    <dgm:pt modelId="{4CE354D4-280F-4F74-831B-D3F9F1CBFFBC}">
      <dgm:prSet/>
      <dgm:spPr/>
      <dgm:t>
        <a:bodyPr/>
        <a:lstStyle/>
        <a:p>
          <a:r>
            <a:rPr lang="el-GR"/>
            <a:t>Περιορισμός </a:t>
          </a:r>
          <a:r>
            <a:rPr lang="el-GR" b="1"/>
            <a:t>αλκοόλ </a:t>
          </a:r>
          <a:endParaRPr lang="en-US"/>
        </a:p>
      </dgm:t>
    </dgm:pt>
    <dgm:pt modelId="{A80340E5-F662-4ED6-AF3B-58DBE4F36786}" type="parTrans" cxnId="{FA691936-3BCF-4198-A73B-C3D30B13E550}">
      <dgm:prSet/>
      <dgm:spPr/>
      <dgm:t>
        <a:bodyPr/>
        <a:lstStyle/>
        <a:p>
          <a:endParaRPr lang="en-US"/>
        </a:p>
      </dgm:t>
    </dgm:pt>
    <dgm:pt modelId="{144793A5-F0C4-450C-8780-2A3B48E04C90}" type="sibTrans" cxnId="{FA691936-3BCF-4198-A73B-C3D30B13E550}">
      <dgm:prSet/>
      <dgm:spPr/>
      <dgm:t>
        <a:bodyPr/>
        <a:lstStyle/>
        <a:p>
          <a:endParaRPr lang="en-US"/>
        </a:p>
      </dgm:t>
    </dgm:pt>
    <dgm:pt modelId="{1AB41379-92EC-4F61-A1D8-30DA6925A079}">
      <dgm:prSet/>
      <dgm:spPr/>
      <dgm:t>
        <a:bodyPr/>
        <a:lstStyle/>
        <a:p>
          <a:r>
            <a:rPr lang="el-GR"/>
            <a:t>Μείωση </a:t>
          </a:r>
          <a:r>
            <a:rPr lang="el-GR" b="1"/>
            <a:t>στρες</a:t>
          </a:r>
          <a:endParaRPr lang="en-US"/>
        </a:p>
      </dgm:t>
    </dgm:pt>
    <dgm:pt modelId="{F32566F9-E13C-4DCC-890C-25F5285ACB7E}" type="parTrans" cxnId="{C27F9287-97C2-4137-9815-A676FAE85D9C}">
      <dgm:prSet/>
      <dgm:spPr/>
      <dgm:t>
        <a:bodyPr/>
        <a:lstStyle/>
        <a:p>
          <a:endParaRPr lang="en-US"/>
        </a:p>
      </dgm:t>
    </dgm:pt>
    <dgm:pt modelId="{55F228CD-B9C4-48C8-A58B-E5C6F5749ED1}" type="sibTrans" cxnId="{C27F9287-97C2-4137-9815-A676FAE85D9C}">
      <dgm:prSet/>
      <dgm:spPr/>
      <dgm:t>
        <a:bodyPr/>
        <a:lstStyle/>
        <a:p>
          <a:endParaRPr lang="en-US"/>
        </a:p>
      </dgm:t>
    </dgm:pt>
    <dgm:pt modelId="{6237D627-D235-4742-A615-23C2743C5703}">
      <dgm:prSet/>
      <dgm:spPr/>
      <dgm:t>
        <a:bodyPr/>
        <a:lstStyle/>
        <a:p>
          <a:r>
            <a:rPr lang="el-GR"/>
            <a:t>Επαρκής </a:t>
          </a:r>
          <a:r>
            <a:rPr lang="el-GR" b="1"/>
            <a:t>ύπνος</a:t>
          </a:r>
          <a:endParaRPr lang="en-US"/>
        </a:p>
      </dgm:t>
    </dgm:pt>
    <dgm:pt modelId="{436C097A-6EAF-4DD2-BF01-078EC4675283}" type="parTrans" cxnId="{AF46D547-24D8-40B9-A79B-C7588DB70621}">
      <dgm:prSet/>
      <dgm:spPr/>
      <dgm:t>
        <a:bodyPr/>
        <a:lstStyle/>
        <a:p>
          <a:endParaRPr lang="en-US"/>
        </a:p>
      </dgm:t>
    </dgm:pt>
    <dgm:pt modelId="{6D8A9233-098B-4D73-9147-735DF826BFDD}" type="sibTrans" cxnId="{AF46D547-24D8-40B9-A79B-C7588DB70621}">
      <dgm:prSet/>
      <dgm:spPr/>
      <dgm:t>
        <a:bodyPr/>
        <a:lstStyle/>
        <a:p>
          <a:endParaRPr lang="en-US"/>
        </a:p>
      </dgm:t>
    </dgm:pt>
    <dgm:pt modelId="{10B763CF-C49C-4D0B-9A23-E5160B6791A4}" type="pres">
      <dgm:prSet presAssocID="{744F2AE3-10E3-4D51-B33B-5124AC8DD9F4}" presName="diagram" presStyleCnt="0">
        <dgm:presLayoutVars>
          <dgm:dir/>
          <dgm:resizeHandles val="exact"/>
        </dgm:presLayoutVars>
      </dgm:prSet>
      <dgm:spPr/>
    </dgm:pt>
    <dgm:pt modelId="{E369CAEE-E05D-4098-BD54-3EAD02F63270}" type="pres">
      <dgm:prSet presAssocID="{D62D80F6-9A3A-47CC-A462-199449140090}" presName="node" presStyleLbl="node1" presStyleIdx="0" presStyleCnt="7">
        <dgm:presLayoutVars>
          <dgm:bulletEnabled val="1"/>
        </dgm:presLayoutVars>
      </dgm:prSet>
      <dgm:spPr/>
    </dgm:pt>
    <dgm:pt modelId="{0B7975B8-9166-47B4-995A-5E68A602D9F2}" type="pres">
      <dgm:prSet presAssocID="{DBE3455D-3C58-41E4-8FB1-69033367B726}" presName="sibTrans" presStyleCnt="0"/>
      <dgm:spPr/>
    </dgm:pt>
    <dgm:pt modelId="{59F4CC07-A6F0-48C6-9863-0414C3637F91}" type="pres">
      <dgm:prSet presAssocID="{4AE4B50F-9DD9-43AD-B1E3-42B72D0B038A}" presName="node" presStyleLbl="node1" presStyleIdx="1" presStyleCnt="7">
        <dgm:presLayoutVars>
          <dgm:bulletEnabled val="1"/>
        </dgm:presLayoutVars>
      </dgm:prSet>
      <dgm:spPr/>
    </dgm:pt>
    <dgm:pt modelId="{5DB7017F-31C4-4C3E-B889-FBF4BD998E7C}" type="pres">
      <dgm:prSet presAssocID="{18E6E0CF-C97A-4FE8-BB3A-E9C7DA2372B3}" presName="sibTrans" presStyleCnt="0"/>
      <dgm:spPr/>
    </dgm:pt>
    <dgm:pt modelId="{F1D719BE-05A9-44C0-8578-BFFC81A2A70F}" type="pres">
      <dgm:prSet presAssocID="{6BC5153A-23B7-4C2C-B329-847AE299501D}" presName="node" presStyleLbl="node1" presStyleIdx="2" presStyleCnt="7">
        <dgm:presLayoutVars>
          <dgm:bulletEnabled val="1"/>
        </dgm:presLayoutVars>
      </dgm:prSet>
      <dgm:spPr/>
    </dgm:pt>
    <dgm:pt modelId="{FC49C749-2C2D-430E-8706-9E79034AEDAA}" type="pres">
      <dgm:prSet presAssocID="{86297845-BE4E-4363-AD98-5A5A25853FC0}" presName="sibTrans" presStyleCnt="0"/>
      <dgm:spPr/>
    </dgm:pt>
    <dgm:pt modelId="{6D3014C5-88B3-4EF2-A529-520716E3A89B}" type="pres">
      <dgm:prSet presAssocID="{AD961ADA-34E1-42F6-8079-14E1C09B968E}" presName="node" presStyleLbl="node1" presStyleIdx="3" presStyleCnt="7">
        <dgm:presLayoutVars>
          <dgm:bulletEnabled val="1"/>
        </dgm:presLayoutVars>
      </dgm:prSet>
      <dgm:spPr/>
    </dgm:pt>
    <dgm:pt modelId="{DEADA094-401E-4F36-8E1E-98DFB5A41F03}" type="pres">
      <dgm:prSet presAssocID="{6EBA31D6-2802-4D20-8B43-5C2C401010CB}" presName="sibTrans" presStyleCnt="0"/>
      <dgm:spPr/>
    </dgm:pt>
    <dgm:pt modelId="{81E5A5C5-153C-4D75-83C8-AAF18B482F32}" type="pres">
      <dgm:prSet presAssocID="{4CE354D4-280F-4F74-831B-D3F9F1CBFFBC}" presName="node" presStyleLbl="node1" presStyleIdx="4" presStyleCnt="7">
        <dgm:presLayoutVars>
          <dgm:bulletEnabled val="1"/>
        </dgm:presLayoutVars>
      </dgm:prSet>
      <dgm:spPr/>
    </dgm:pt>
    <dgm:pt modelId="{7EA4281F-DA3D-4A49-B9B5-56193AE618F1}" type="pres">
      <dgm:prSet presAssocID="{144793A5-F0C4-450C-8780-2A3B48E04C90}" presName="sibTrans" presStyleCnt="0"/>
      <dgm:spPr/>
    </dgm:pt>
    <dgm:pt modelId="{5B05472D-B09D-4589-B45F-2155DBED9CE5}" type="pres">
      <dgm:prSet presAssocID="{1AB41379-92EC-4F61-A1D8-30DA6925A079}" presName="node" presStyleLbl="node1" presStyleIdx="5" presStyleCnt="7">
        <dgm:presLayoutVars>
          <dgm:bulletEnabled val="1"/>
        </dgm:presLayoutVars>
      </dgm:prSet>
      <dgm:spPr/>
    </dgm:pt>
    <dgm:pt modelId="{B65421BD-9D39-496C-A951-2EE149D9084A}" type="pres">
      <dgm:prSet presAssocID="{55F228CD-B9C4-48C8-A58B-E5C6F5749ED1}" presName="sibTrans" presStyleCnt="0"/>
      <dgm:spPr/>
    </dgm:pt>
    <dgm:pt modelId="{C3483781-3720-4FDB-82D2-4E44ADF8118D}" type="pres">
      <dgm:prSet presAssocID="{6237D627-D235-4742-A615-23C2743C5703}" presName="node" presStyleLbl="node1" presStyleIdx="6" presStyleCnt="7">
        <dgm:presLayoutVars>
          <dgm:bulletEnabled val="1"/>
        </dgm:presLayoutVars>
      </dgm:prSet>
      <dgm:spPr/>
    </dgm:pt>
  </dgm:ptLst>
  <dgm:cxnLst>
    <dgm:cxn modelId="{29636620-7322-431C-8CD3-DCAA393724EA}" type="presOf" srcId="{D62D80F6-9A3A-47CC-A462-199449140090}" destId="{E369CAEE-E05D-4098-BD54-3EAD02F63270}" srcOrd="0" destOrd="0" presId="urn:microsoft.com/office/officeart/2005/8/layout/default"/>
    <dgm:cxn modelId="{0D348424-535A-4358-8BE7-4AA2C9B7EB6C}" type="presOf" srcId="{4CE354D4-280F-4F74-831B-D3F9F1CBFFBC}" destId="{81E5A5C5-153C-4D75-83C8-AAF18B482F32}" srcOrd="0" destOrd="0" presId="urn:microsoft.com/office/officeart/2005/8/layout/default"/>
    <dgm:cxn modelId="{FA691936-3BCF-4198-A73B-C3D30B13E550}" srcId="{744F2AE3-10E3-4D51-B33B-5124AC8DD9F4}" destId="{4CE354D4-280F-4F74-831B-D3F9F1CBFFBC}" srcOrd="4" destOrd="0" parTransId="{A80340E5-F662-4ED6-AF3B-58DBE4F36786}" sibTransId="{144793A5-F0C4-450C-8780-2A3B48E04C90}"/>
    <dgm:cxn modelId="{E071EA3B-D15A-47D4-A3F4-83EE1C6538FB}" srcId="{744F2AE3-10E3-4D51-B33B-5124AC8DD9F4}" destId="{4AE4B50F-9DD9-43AD-B1E3-42B72D0B038A}" srcOrd="1" destOrd="0" parTransId="{268F8D04-B2C3-40E1-B2CC-B3D95739F6FC}" sibTransId="{18E6E0CF-C97A-4FE8-BB3A-E9C7DA2372B3}"/>
    <dgm:cxn modelId="{3AC76E44-1CAB-4DFD-96AD-88FB75F4D0DE}" type="presOf" srcId="{744F2AE3-10E3-4D51-B33B-5124AC8DD9F4}" destId="{10B763CF-C49C-4D0B-9A23-E5160B6791A4}" srcOrd="0" destOrd="0" presId="urn:microsoft.com/office/officeart/2005/8/layout/default"/>
    <dgm:cxn modelId="{AF46D547-24D8-40B9-A79B-C7588DB70621}" srcId="{744F2AE3-10E3-4D51-B33B-5124AC8DD9F4}" destId="{6237D627-D235-4742-A615-23C2743C5703}" srcOrd="6" destOrd="0" parTransId="{436C097A-6EAF-4DD2-BF01-078EC4675283}" sibTransId="{6D8A9233-098B-4D73-9147-735DF826BFDD}"/>
    <dgm:cxn modelId="{0263A36D-3646-4D27-A5B2-1590749A2918}" srcId="{744F2AE3-10E3-4D51-B33B-5124AC8DD9F4}" destId="{6BC5153A-23B7-4C2C-B329-847AE299501D}" srcOrd="2" destOrd="0" parTransId="{2EC5D8F3-C877-4D66-A8D5-8F1A33D2D548}" sibTransId="{86297845-BE4E-4363-AD98-5A5A25853FC0}"/>
    <dgm:cxn modelId="{2277BD72-D3CA-4820-9174-9AF06E1DDBEB}" type="presOf" srcId="{AD961ADA-34E1-42F6-8079-14E1C09B968E}" destId="{6D3014C5-88B3-4EF2-A529-520716E3A89B}" srcOrd="0" destOrd="0" presId="urn:microsoft.com/office/officeart/2005/8/layout/default"/>
    <dgm:cxn modelId="{BACC5C7C-5F4A-45E8-A987-D7A8591ADA7D}" srcId="{744F2AE3-10E3-4D51-B33B-5124AC8DD9F4}" destId="{D62D80F6-9A3A-47CC-A462-199449140090}" srcOrd="0" destOrd="0" parTransId="{330FED07-C4BD-4E6A-8137-900E2BF7BF7A}" sibTransId="{DBE3455D-3C58-41E4-8FB1-69033367B726}"/>
    <dgm:cxn modelId="{C27F9287-97C2-4137-9815-A676FAE85D9C}" srcId="{744F2AE3-10E3-4D51-B33B-5124AC8DD9F4}" destId="{1AB41379-92EC-4F61-A1D8-30DA6925A079}" srcOrd="5" destOrd="0" parTransId="{F32566F9-E13C-4DCC-890C-25F5285ACB7E}" sibTransId="{55F228CD-B9C4-48C8-A58B-E5C6F5749ED1}"/>
    <dgm:cxn modelId="{8D6273AA-A545-41FD-A7A9-E17993088CB0}" type="presOf" srcId="{1AB41379-92EC-4F61-A1D8-30DA6925A079}" destId="{5B05472D-B09D-4589-B45F-2155DBED9CE5}" srcOrd="0" destOrd="0" presId="urn:microsoft.com/office/officeart/2005/8/layout/default"/>
    <dgm:cxn modelId="{41B28BD2-DE85-415C-B34A-EB5BDDF0A328}" type="presOf" srcId="{4AE4B50F-9DD9-43AD-B1E3-42B72D0B038A}" destId="{59F4CC07-A6F0-48C6-9863-0414C3637F91}" srcOrd="0" destOrd="0" presId="urn:microsoft.com/office/officeart/2005/8/layout/default"/>
    <dgm:cxn modelId="{C1DE76E4-E7E0-4028-804B-9010CD75F361}" srcId="{744F2AE3-10E3-4D51-B33B-5124AC8DD9F4}" destId="{AD961ADA-34E1-42F6-8079-14E1C09B968E}" srcOrd="3" destOrd="0" parTransId="{4B881669-896F-42A0-8D2A-C18F50046EBA}" sibTransId="{6EBA31D6-2802-4D20-8B43-5C2C401010CB}"/>
    <dgm:cxn modelId="{877DBEE5-1108-4C92-88E6-AC993258B3D1}" type="presOf" srcId="{6BC5153A-23B7-4C2C-B329-847AE299501D}" destId="{F1D719BE-05A9-44C0-8578-BFFC81A2A70F}" srcOrd="0" destOrd="0" presId="urn:microsoft.com/office/officeart/2005/8/layout/default"/>
    <dgm:cxn modelId="{9C86D2E6-0409-49B1-BDA1-04EF8FF121ED}" type="presOf" srcId="{6237D627-D235-4742-A615-23C2743C5703}" destId="{C3483781-3720-4FDB-82D2-4E44ADF8118D}" srcOrd="0" destOrd="0" presId="urn:microsoft.com/office/officeart/2005/8/layout/default"/>
    <dgm:cxn modelId="{8F0453D3-FF62-4ACE-B561-C1D0149585F3}" type="presParOf" srcId="{10B763CF-C49C-4D0B-9A23-E5160B6791A4}" destId="{E369CAEE-E05D-4098-BD54-3EAD02F63270}" srcOrd="0" destOrd="0" presId="urn:microsoft.com/office/officeart/2005/8/layout/default"/>
    <dgm:cxn modelId="{292A3400-AEB6-4112-9982-299428DE8157}" type="presParOf" srcId="{10B763CF-C49C-4D0B-9A23-E5160B6791A4}" destId="{0B7975B8-9166-47B4-995A-5E68A602D9F2}" srcOrd="1" destOrd="0" presId="urn:microsoft.com/office/officeart/2005/8/layout/default"/>
    <dgm:cxn modelId="{B6BCFD51-C60D-423A-8655-1D4D4D617656}" type="presParOf" srcId="{10B763CF-C49C-4D0B-9A23-E5160B6791A4}" destId="{59F4CC07-A6F0-48C6-9863-0414C3637F91}" srcOrd="2" destOrd="0" presId="urn:microsoft.com/office/officeart/2005/8/layout/default"/>
    <dgm:cxn modelId="{B4ED795F-CA6D-4F0E-B05B-701CD385050D}" type="presParOf" srcId="{10B763CF-C49C-4D0B-9A23-E5160B6791A4}" destId="{5DB7017F-31C4-4C3E-B889-FBF4BD998E7C}" srcOrd="3" destOrd="0" presId="urn:microsoft.com/office/officeart/2005/8/layout/default"/>
    <dgm:cxn modelId="{C2C8CF13-1771-4A28-9FAB-62695D3EB18F}" type="presParOf" srcId="{10B763CF-C49C-4D0B-9A23-E5160B6791A4}" destId="{F1D719BE-05A9-44C0-8578-BFFC81A2A70F}" srcOrd="4" destOrd="0" presId="urn:microsoft.com/office/officeart/2005/8/layout/default"/>
    <dgm:cxn modelId="{2B0DD37D-2C45-4893-8C78-C798C7BA38F9}" type="presParOf" srcId="{10B763CF-C49C-4D0B-9A23-E5160B6791A4}" destId="{FC49C749-2C2D-430E-8706-9E79034AEDAA}" srcOrd="5" destOrd="0" presId="urn:microsoft.com/office/officeart/2005/8/layout/default"/>
    <dgm:cxn modelId="{8988D335-902E-432B-91FD-D2A33C15F202}" type="presParOf" srcId="{10B763CF-C49C-4D0B-9A23-E5160B6791A4}" destId="{6D3014C5-88B3-4EF2-A529-520716E3A89B}" srcOrd="6" destOrd="0" presId="urn:microsoft.com/office/officeart/2005/8/layout/default"/>
    <dgm:cxn modelId="{A1BF2481-870F-42AF-AF82-942134A700DD}" type="presParOf" srcId="{10B763CF-C49C-4D0B-9A23-E5160B6791A4}" destId="{DEADA094-401E-4F36-8E1E-98DFB5A41F03}" srcOrd="7" destOrd="0" presId="urn:microsoft.com/office/officeart/2005/8/layout/default"/>
    <dgm:cxn modelId="{C08FD364-227C-430F-95F1-BE65A5086ADE}" type="presParOf" srcId="{10B763CF-C49C-4D0B-9A23-E5160B6791A4}" destId="{81E5A5C5-153C-4D75-83C8-AAF18B482F32}" srcOrd="8" destOrd="0" presId="urn:microsoft.com/office/officeart/2005/8/layout/default"/>
    <dgm:cxn modelId="{5E5051D4-6057-4CCA-88FF-D0B279D2287C}" type="presParOf" srcId="{10B763CF-C49C-4D0B-9A23-E5160B6791A4}" destId="{7EA4281F-DA3D-4A49-B9B5-56193AE618F1}" srcOrd="9" destOrd="0" presId="urn:microsoft.com/office/officeart/2005/8/layout/default"/>
    <dgm:cxn modelId="{6958B3E8-C45B-451F-AC60-A8C97B10499B}" type="presParOf" srcId="{10B763CF-C49C-4D0B-9A23-E5160B6791A4}" destId="{5B05472D-B09D-4589-B45F-2155DBED9CE5}" srcOrd="10" destOrd="0" presId="urn:microsoft.com/office/officeart/2005/8/layout/default"/>
    <dgm:cxn modelId="{2A32A17C-0700-4199-AA2F-5571D5357BA7}" type="presParOf" srcId="{10B763CF-C49C-4D0B-9A23-E5160B6791A4}" destId="{B65421BD-9D39-496C-A951-2EE149D9084A}" srcOrd="11" destOrd="0" presId="urn:microsoft.com/office/officeart/2005/8/layout/default"/>
    <dgm:cxn modelId="{834F1483-A8EB-4EFE-B9D0-42D7C1A89536}" type="presParOf" srcId="{10B763CF-C49C-4D0B-9A23-E5160B6791A4}" destId="{C3483781-3720-4FDB-82D2-4E44ADF8118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B80EE-064A-491B-BB84-BB43C99B175C}">
      <dsp:nvSpPr>
        <dsp:cNvPr id="0" name=""/>
        <dsp:cNvSpPr/>
      </dsp:nvSpPr>
      <dsp:spPr>
        <a:xfrm>
          <a:off x="2812" y="767983"/>
          <a:ext cx="2231528" cy="13389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Κούραση, βαρύ γεύμα, έκθεση σε ψύχος, καρδιακές αρρυθμίες, χορήγηση ή υπερέκκριση θυροξίνης, νικοτίνη.</a:t>
          </a:r>
          <a:endParaRPr lang="en-US" sz="1700" kern="1200"/>
        </a:p>
      </dsp:txBody>
      <dsp:txXfrm>
        <a:off x="2812" y="767983"/>
        <a:ext cx="2231528" cy="1338916"/>
      </dsp:txXfrm>
    </dsp:sp>
    <dsp:sp modelId="{637E1317-AEA4-4F46-A93B-9E7EAAC76A78}">
      <dsp:nvSpPr>
        <dsp:cNvPr id="0" name=""/>
        <dsp:cNvSpPr/>
      </dsp:nvSpPr>
      <dsp:spPr>
        <a:xfrm>
          <a:off x="2457493" y="767983"/>
          <a:ext cx="2231528" cy="1338916"/>
        </a:xfrm>
        <a:prstGeom prst="rect">
          <a:avLst/>
        </a:prstGeom>
        <a:solidFill>
          <a:schemeClr val="accent2">
            <a:hueOff val="750137"/>
            <a:satOff val="-13193"/>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Συγκινήσεις, σεξουαλική πράξη, υπογλυκαιμία.</a:t>
          </a:r>
          <a:endParaRPr lang="en-US" sz="1700" kern="1200"/>
        </a:p>
      </dsp:txBody>
      <dsp:txXfrm>
        <a:off x="2457493" y="767983"/>
        <a:ext cx="2231528" cy="1338916"/>
      </dsp:txXfrm>
    </dsp:sp>
    <dsp:sp modelId="{01FFB8A3-A779-4AF3-8F09-6955DD749A8E}">
      <dsp:nvSpPr>
        <dsp:cNvPr id="0" name=""/>
        <dsp:cNvSpPr/>
      </dsp:nvSpPr>
      <dsp:spPr>
        <a:xfrm>
          <a:off x="4912174" y="767983"/>
          <a:ext cx="2231528" cy="1338916"/>
        </a:xfrm>
        <a:prstGeom prst="rect">
          <a:avLst/>
        </a:prstGeom>
        <a:solidFill>
          <a:schemeClr val="accent2">
            <a:hueOff val="1500273"/>
            <a:satOff val="-26385"/>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Σακχαρώδης διαβήτης, υψηλή χοληστερίνη, υψηλή αρτηριακή πίεση</a:t>
          </a:r>
          <a:endParaRPr lang="en-US" sz="1700" kern="1200"/>
        </a:p>
      </dsp:txBody>
      <dsp:txXfrm>
        <a:off x="4912174" y="767983"/>
        <a:ext cx="2231528" cy="1338916"/>
      </dsp:txXfrm>
    </dsp:sp>
    <dsp:sp modelId="{66B7EEFA-8514-4A95-8D88-89D793298F89}">
      <dsp:nvSpPr>
        <dsp:cNvPr id="0" name=""/>
        <dsp:cNvSpPr/>
      </dsp:nvSpPr>
      <dsp:spPr>
        <a:xfrm>
          <a:off x="7366855" y="767983"/>
          <a:ext cx="2231528" cy="1338916"/>
        </a:xfrm>
        <a:prstGeom prst="rect">
          <a:avLst/>
        </a:prstGeom>
        <a:solidFill>
          <a:schemeClr val="accent2">
            <a:hueOff val="2250410"/>
            <a:satOff val="-39578"/>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Κληρονομικό ιστορικό</a:t>
          </a:r>
          <a:endParaRPr lang="en-US" sz="1700" kern="1200"/>
        </a:p>
      </dsp:txBody>
      <dsp:txXfrm>
        <a:off x="7366855" y="767983"/>
        <a:ext cx="2231528" cy="1338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9CAEE-E05D-4098-BD54-3EAD02F63270}">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t>Υγιεινή διατροφή </a:t>
          </a:r>
          <a:r>
            <a:rPr lang="el-GR" sz="1800" kern="1200" dirty="0"/>
            <a:t>για την καρδιά: φρούτα, λαχανικά, δημητριακά ολικής αλέσεως και όσπρια, υγιεινά λιπαρά</a:t>
          </a:r>
          <a:endParaRPr lang="en-US" sz="1800" kern="1200" dirty="0"/>
        </a:p>
      </dsp:txBody>
      <dsp:txXfrm>
        <a:off x="48170" y="660"/>
        <a:ext cx="2210431" cy="1326259"/>
      </dsp:txXfrm>
    </dsp:sp>
    <dsp:sp modelId="{59F4CC07-A6F0-48C6-9863-0414C3637F91}">
      <dsp:nvSpPr>
        <dsp:cNvPr id="0" name=""/>
        <dsp:cNvSpPr/>
      </dsp:nvSpPr>
      <dsp:spPr>
        <a:xfrm>
          <a:off x="2479645" y="660"/>
          <a:ext cx="2210431" cy="13262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Άσκηση: </a:t>
          </a:r>
          <a:r>
            <a:rPr lang="el-GR" sz="1800" b="1" kern="1200" dirty="0"/>
            <a:t>150 λεπτά άσκησης</a:t>
          </a:r>
          <a:r>
            <a:rPr lang="el-GR" sz="1800" kern="1200" dirty="0"/>
            <a:t>/ εβδομαδιαία</a:t>
          </a:r>
          <a:endParaRPr lang="en-US" sz="1800" kern="1200" dirty="0"/>
        </a:p>
      </dsp:txBody>
      <dsp:txXfrm>
        <a:off x="2479645" y="660"/>
        <a:ext cx="2210431" cy="1326259"/>
      </dsp:txXfrm>
    </dsp:sp>
    <dsp:sp modelId="{F1D719BE-05A9-44C0-8578-BFFC81A2A70F}">
      <dsp:nvSpPr>
        <dsp:cNvPr id="0" name=""/>
        <dsp:cNvSpPr/>
      </dsp:nvSpPr>
      <dsp:spPr>
        <a:xfrm>
          <a:off x="4911120" y="660"/>
          <a:ext cx="2210431" cy="13262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Διακοπή </a:t>
          </a:r>
          <a:r>
            <a:rPr lang="el-GR" sz="1800" b="1" kern="1200"/>
            <a:t>καπνίσματος</a:t>
          </a:r>
          <a:endParaRPr lang="en-US" sz="1800" kern="1200"/>
        </a:p>
      </dsp:txBody>
      <dsp:txXfrm>
        <a:off x="4911120" y="660"/>
        <a:ext cx="2210431" cy="1326259"/>
      </dsp:txXfrm>
    </dsp:sp>
    <dsp:sp modelId="{6D3014C5-88B3-4EF2-A529-520716E3A89B}">
      <dsp:nvSpPr>
        <dsp:cNvPr id="0" name=""/>
        <dsp:cNvSpPr/>
      </dsp:nvSpPr>
      <dsp:spPr>
        <a:xfrm>
          <a:off x="7342595" y="660"/>
          <a:ext cx="2210431" cy="13262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Διατήρηση υγιούς </a:t>
          </a:r>
          <a:r>
            <a:rPr lang="el-GR" sz="1800" b="1" kern="1200"/>
            <a:t>βάρους</a:t>
          </a:r>
          <a:endParaRPr lang="en-US" sz="1800" kern="1200"/>
        </a:p>
      </dsp:txBody>
      <dsp:txXfrm>
        <a:off x="7342595" y="660"/>
        <a:ext cx="2210431" cy="1326259"/>
      </dsp:txXfrm>
    </dsp:sp>
    <dsp:sp modelId="{81E5A5C5-153C-4D75-83C8-AAF18B482F32}">
      <dsp:nvSpPr>
        <dsp:cNvPr id="0" name=""/>
        <dsp:cNvSpPr/>
      </dsp:nvSpPr>
      <dsp:spPr>
        <a:xfrm>
          <a:off x="1263907" y="1547963"/>
          <a:ext cx="2210431" cy="132625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Περιορισμός </a:t>
          </a:r>
          <a:r>
            <a:rPr lang="el-GR" sz="1800" b="1" kern="1200"/>
            <a:t>αλκοόλ </a:t>
          </a:r>
          <a:endParaRPr lang="en-US" sz="1800" kern="1200"/>
        </a:p>
      </dsp:txBody>
      <dsp:txXfrm>
        <a:off x="1263907" y="1547963"/>
        <a:ext cx="2210431" cy="1326259"/>
      </dsp:txXfrm>
    </dsp:sp>
    <dsp:sp modelId="{5B05472D-B09D-4589-B45F-2155DBED9CE5}">
      <dsp:nvSpPr>
        <dsp:cNvPr id="0" name=""/>
        <dsp:cNvSpPr/>
      </dsp:nvSpPr>
      <dsp:spPr>
        <a:xfrm>
          <a:off x="3695382" y="1547963"/>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Μείωση </a:t>
          </a:r>
          <a:r>
            <a:rPr lang="el-GR" sz="1800" b="1" kern="1200"/>
            <a:t>στρες</a:t>
          </a:r>
          <a:endParaRPr lang="en-US" sz="1800" kern="1200"/>
        </a:p>
      </dsp:txBody>
      <dsp:txXfrm>
        <a:off x="3695382" y="1547963"/>
        <a:ext cx="2210431" cy="1326259"/>
      </dsp:txXfrm>
    </dsp:sp>
    <dsp:sp modelId="{C3483781-3720-4FDB-82D2-4E44ADF8118D}">
      <dsp:nvSpPr>
        <dsp:cNvPr id="0" name=""/>
        <dsp:cNvSpPr/>
      </dsp:nvSpPr>
      <dsp:spPr>
        <a:xfrm>
          <a:off x="6126857" y="1547963"/>
          <a:ext cx="2210431" cy="13262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Επαρκής </a:t>
          </a:r>
          <a:r>
            <a:rPr lang="el-GR" sz="1800" b="1" kern="1200"/>
            <a:t>ύπνος</a:t>
          </a:r>
          <a:endParaRPr lang="en-US" sz="1800" kern="1200"/>
        </a:p>
      </dsp:txBody>
      <dsp:txXfrm>
        <a:off x="6126857" y="1547963"/>
        <a:ext cx="2210431" cy="132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31.jpeg"/><Relationship Id="rId4" Type="http://schemas.openxmlformats.org/officeDocument/2006/relationships/image" Target="../media/image6.pn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79" name="Group 1030">
            <a:extLst>
              <a:ext uri="{FF2B5EF4-FFF2-40B4-BE49-F238E27FC236}">
                <a16:creationId xmlns:a16="http://schemas.microsoft.com/office/drawing/2014/main" id="{B9A024A3-1C22-4ECE-9940-39AA528523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32" name="Rectangle 1031">
              <a:extLst>
                <a:ext uri="{FF2B5EF4-FFF2-40B4-BE49-F238E27FC236}">
                  <a16:creationId xmlns:a16="http://schemas.microsoft.com/office/drawing/2014/main" id="{810B5B84-2981-4BAE-930E-26E49E4FA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0" name="Group 1032">
              <a:extLst>
                <a:ext uri="{FF2B5EF4-FFF2-40B4-BE49-F238E27FC236}">
                  <a16:creationId xmlns:a16="http://schemas.microsoft.com/office/drawing/2014/main" id="{1C6085A8-F07A-4D3B-90E2-2CFDA84389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34" name="Picture 1033">
                <a:extLst>
                  <a:ext uri="{FF2B5EF4-FFF2-40B4-BE49-F238E27FC236}">
                    <a16:creationId xmlns:a16="http://schemas.microsoft.com/office/drawing/2014/main" id="{AB6D5E93-D00D-411E-8E34-619620A9CC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81" name="Rectangle 1034">
                <a:extLst>
                  <a:ext uri="{FF2B5EF4-FFF2-40B4-BE49-F238E27FC236}">
                    <a16:creationId xmlns:a16="http://schemas.microsoft.com/office/drawing/2014/main" id="{696CE5CC-9673-442A-B737-1F339217A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1035">
                <a:extLst>
                  <a:ext uri="{FF2B5EF4-FFF2-40B4-BE49-F238E27FC236}">
                    <a16:creationId xmlns:a16="http://schemas.microsoft.com/office/drawing/2014/main" id="{44967AA9-CD2C-4A63-B823-5B56765FAA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082" name="Picture 1036">
                <a:extLst>
                  <a:ext uri="{FF2B5EF4-FFF2-40B4-BE49-F238E27FC236}">
                    <a16:creationId xmlns:a16="http://schemas.microsoft.com/office/drawing/2014/main" id="{E82FCE16-A312-4F38-8605-028781151C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Τίτλος 1">
            <a:extLst>
              <a:ext uri="{FF2B5EF4-FFF2-40B4-BE49-F238E27FC236}">
                <a16:creationId xmlns:a16="http://schemas.microsoft.com/office/drawing/2014/main" id="{3F41E400-67DD-627F-236B-B676D4F081E5}"/>
              </a:ext>
            </a:extLst>
          </p:cNvPr>
          <p:cNvSpPr>
            <a:spLocks noGrp="1"/>
          </p:cNvSpPr>
          <p:nvPr>
            <p:ph type="ctrTitle"/>
          </p:nvPr>
        </p:nvSpPr>
        <p:spPr>
          <a:xfrm>
            <a:off x="6553770" y="1041401"/>
            <a:ext cx="4538526" cy="2345264"/>
          </a:xfrm>
        </p:spPr>
        <p:txBody>
          <a:bodyPr>
            <a:normAutofit/>
          </a:bodyPr>
          <a:lstStyle/>
          <a:p>
            <a:r>
              <a:rPr lang="el-GR"/>
              <a:t>ΠΑΘΟΛΟΓΙΑ</a:t>
            </a:r>
            <a:endParaRPr lang="el-GR" dirty="0"/>
          </a:p>
        </p:txBody>
      </p:sp>
      <p:sp>
        <p:nvSpPr>
          <p:cNvPr id="3" name="Υπότιτλος 2">
            <a:extLst>
              <a:ext uri="{FF2B5EF4-FFF2-40B4-BE49-F238E27FC236}">
                <a16:creationId xmlns:a16="http://schemas.microsoft.com/office/drawing/2014/main" id="{5AB01E20-034A-33C0-D373-A3C790976A55}"/>
              </a:ext>
            </a:extLst>
          </p:cNvPr>
          <p:cNvSpPr>
            <a:spLocks noGrp="1"/>
          </p:cNvSpPr>
          <p:nvPr>
            <p:ph type="subTitle" idx="1"/>
          </p:nvPr>
        </p:nvSpPr>
        <p:spPr>
          <a:xfrm>
            <a:off x="6579045" y="3657596"/>
            <a:ext cx="4513252" cy="1933463"/>
          </a:xfrm>
        </p:spPr>
        <p:txBody>
          <a:bodyPr>
            <a:normAutofit/>
          </a:bodyPr>
          <a:lstStyle/>
          <a:p>
            <a:r>
              <a:rPr lang="el-GR"/>
              <a:t>ΣΤΕΛΕΧΟΣ ΔΙΑΤΡΟΦΗΣ- ΔΙΑΙΤΟΛΟΓΙΑΣ</a:t>
            </a:r>
          </a:p>
          <a:p>
            <a:r>
              <a:rPr lang="el-GR"/>
              <a:t>ΕΙΣΗΓΗΤΡΙΑ: ΑΡΒΑΝΙΤΑΚΗ ΕΙΡΗΝΗ</a:t>
            </a:r>
            <a:endParaRPr lang="el-GR" dirty="0"/>
          </a:p>
        </p:txBody>
      </p:sp>
      <p:sp>
        <p:nvSpPr>
          <p:cNvPr id="1083" name="Rectangle 1038">
            <a:extLst>
              <a:ext uri="{FF2B5EF4-FFF2-40B4-BE49-F238E27FC236}">
                <a16:creationId xmlns:a16="http://schemas.microsoft.com/office/drawing/2014/main" id="{4CB3EA36-32FA-45B8-9C8E-B9F3520EE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Υγεία και ευεξία: Στεφανιαία νόσος της καρδίας : Αιτίες, κίνδυνοι ...">
            <a:extLst>
              <a:ext uri="{FF2B5EF4-FFF2-40B4-BE49-F238E27FC236}">
                <a16:creationId xmlns:a16="http://schemas.microsoft.com/office/drawing/2014/main" id="{F8A84ED1-0ABF-5172-5BBC-24E65F376A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698" r="4921" b="3"/>
          <a:stretch/>
        </p:blipFill>
        <p:spPr bwMode="auto">
          <a:xfrm>
            <a:off x="1412683" y="1410208"/>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084" name="Straight Connector 1040">
            <a:extLst>
              <a:ext uri="{FF2B5EF4-FFF2-40B4-BE49-F238E27FC236}">
                <a16:creationId xmlns:a16="http://schemas.microsoft.com/office/drawing/2014/main" id="{62DC478F-1B0E-4A8A-B3B9-460AB0A0F1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51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B0915-376C-5392-BB60-10DCE28ECA39}"/>
              </a:ext>
            </a:extLst>
          </p:cNvPr>
          <p:cNvSpPr>
            <a:spLocks noGrp="1"/>
          </p:cNvSpPr>
          <p:nvPr>
            <p:ph type="title"/>
          </p:nvPr>
        </p:nvSpPr>
        <p:spPr>
          <a:xfrm>
            <a:off x="1295402" y="982132"/>
            <a:ext cx="9601196" cy="1303867"/>
          </a:xfrm>
        </p:spPr>
        <p:txBody>
          <a:bodyPr>
            <a:normAutofit/>
          </a:bodyPr>
          <a:lstStyle/>
          <a:p>
            <a:r>
              <a:rPr lang="el-GR"/>
              <a:t>ΙΣΧΑΙΜΙΚΗ ΚΑΡΔΙΟΠΑΘΕΙΑ</a:t>
            </a:r>
          </a:p>
        </p:txBody>
      </p:sp>
      <p:sp>
        <p:nvSpPr>
          <p:cNvPr id="3" name="Θέση περιεχομένου 2">
            <a:extLst>
              <a:ext uri="{FF2B5EF4-FFF2-40B4-BE49-F238E27FC236}">
                <a16:creationId xmlns:a16="http://schemas.microsoft.com/office/drawing/2014/main" id="{6A232746-4791-4DC5-62E6-0C14A844E315}"/>
              </a:ext>
            </a:extLst>
          </p:cNvPr>
          <p:cNvSpPr>
            <a:spLocks noGrp="1"/>
          </p:cNvSpPr>
          <p:nvPr>
            <p:ph idx="1"/>
          </p:nvPr>
        </p:nvSpPr>
        <p:spPr>
          <a:xfrm>
            <a:off x="1295402" y="2556932"/>
            <a:ext cx="6256866" cy="3318936"/>
          </a:xfrm>
        </p:spPr>
        <p:txBody>
          <a:bodyPr>
            <a:normAutofit/>
          </a:bodyPr>
          <a:lstStyle/>
          <a:p>
            <a:pPr marL="0" indent="0">
              <a:buNone/>
            </a:pPr>
            <a:r>
              <a:rPr lang="el-GR" dirty="0"/>
              <a:t>Περιλαμβάνει παθήσεις που σχετίζονται με κακή θρέψη του μυοκαρδίου, λόγω φτωχής αιμάτωσης.</a:t>
            </a:r>
          </a:p>
          <a:p>
            <a:pPr marL="0" indent="0">
              <a:buNone/>
            </a:pPr>
            <a:r>
              <a:rPr lang="el-GR" dirty="0"/>
              <a:t>Τα αγγεία της καρδιάς στενεύουν βαθμιαία, γιατί στο τοίχωμα τους μαζεύεται </a:t>
            </a:r>
            <a:r>
              <a:rPr lang="el-GR" b="1" u="sng" dirty="0"/>
              <a:t>χοληστερίνη</a:t>
            </a:r>
            <a:r>
              <a:rPr lang="el-GR" u="sng" dirty="0"/>
              <a:t> </a:t>
            </a:r>
            <a:r>
              <a:rPr lang="el-GR" dirty="0"/>
              <a:t>και </a:t>
            </a:r>
            <a:r>
              <a:rPr lang="el-GR" b="1" u="sng" dirty="0"/>
              <a:t>λιπίδια, </a:t>
            </a:r>
            <a:r>
              <a:rPr lang="el-GR" dirty="0"/>
              <a:t>δημιουργώντας τις πλάκες που περιγράφονται ως </a:t>
            </a:r>
            <a:r>
              <a:rPr lang="el-GR" b="1" dirty="0"/>
              <a:t>αθηρώματα. </a:t>
            </a:r>
            <a:r>
              <a:rPr lang="el-GR" dirty="0"/>
              <a:t>Στις θέσεις που υπάρχουν αθηρώματα σχηματίζονται συχνά </a:t>
            </a:r>
            <a:r>
              <a:rPr lang="el-GR" b="1" u="sng" dirty="0"/>
              <a:t>θρόμβοι</a:t>
            </a:r>
            <a:r>
              <a:rPr lang="el-GR" dirty="0"/>
              <a:t>. </a:t>
            </a:r>
          </a:p>
        </p:txBody>
      </p:sp>
      <p:pic>
        <p:nvPicPr>
          <p:cNvPr id="8194" name="Picture 2" descr="Αποτελέσματα εικόνων για αθηρώματα">
            <a:extLst>
              <a:ext uri="{FF2B5EF4-FFF2-40B4-BE49-F238E27FC236}">
                <a16:creationId xmlns:a16="http://schemas.microsoft.com/office/drawing/2014/main" id="{9C48D612-DA66-FA46-E8C0-BB94D637A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35" r="21771" b="2"/>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1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1FCD7-0AFA-DC0B-764F-4531D1E2C0A8}"/>
              </a:ext>
            </a:extLst>
          </p:cNvPr>
          <p:cNvSpPr>
            <a:spLocks noGrp="1"/>
          </p:cNvSpPr>
          <p:nvPr>
            <p:ph type="title"/>
          </p:nvPr>
        </p:nvSpPr>
        <p:spPr/>
        <p:txBody>
          <a:bodyPr/>
          <a:lstStyle/>
          <a:p>
            <a:r>
              <a:rPr lang="el-GR" dirty="0"/>
              <a:t>Η Ισχαιμία της καρδιάς εκδηλώνεται:</a:t>
            </a:r>
          </a:p>
        </p:txBody>
      </p:sp>
      <p:sp>
        <p:nvSpPr>
          <p:cNvPr id="4" name="Θέση περιεχομένου 3">
            <a:extLst>
              <a:ext uri="{FF2B5EF4-FFF2-40B4-BE49-F238E27FC236}">
                <a16:creationId xmlns:a16="http://schemas.microsoft.com/office/drawing/2014/main" id="{C13B2A6F-0C89-42B4-A266-5E30814507DC}"/>
              </a:ext>
            </a:extLst>
          </p:cNvPr>
          <p:cNvSpPr>
            <a:spLocks noGrp="1"/>
          </p:cNvSpPr>
          <p:nvPr>
            <p:ph sz="half" idx="2"/>
          </p:nvPr>
        </p:nvSpPr>
        <p:spPr>
          <a:xfrm>
            <a:off x="1378884" y="2658533"/>
            <a:ext cx="4718304" cy="2632605"/>
          </a:xfrm>
        </p:spPr>
        <p:txBody>
          <a:bodyPr/>
          <a:lstStyle/>
          <a:p>
            <a:r>
              <a:rPr lang="el-GR" dirty="0"/>
              <a:t>Με τη στηθάγχη (πόνος στο στήθος)</a:t>
            </a:r>
          </a:p>
        </p:txBody>
      </p:sp>
      <p:sp>
        <p:nvSpPr>
          <p:cNvPr id="6" name="Θέση περιεχομένου 5">
            <a:extLst>
              <a:ext uri="{FF2B5EF4-FFF2-40B4-BE49-F238E27FC236}">
                <a16:creationId xmlns:a16="http://schemas.microsoft.com/office/drawing/2014/main" id="{AC3DA5C9-1076-F535-CA90-D211024FB25D}"/>
              </a:ext>
            </a:extLst>
          </p:cNvPr>
          <p:cNvSpPr>
            <a:spLocks noGrp="1"/>
          </p:cNvSpPr>
          <p:nvPr>
            <p:ph sz="quarter" idx="4"/>
          </p:nvPr>
        </p:nvSpPr>
        <p:spPr>
          <a:xfrm>
            <a:off x="6332776" y="2602555"/>
            <a:ext cx="4718304" cy="2632605"/>
          </a:xfrm>
        </p:spPr>
        <p:txBody>
          <a:bodyPr/>
          <a:lstStyle/>
          <a:p>
            <a:r>
              <a:rPr lang="el-GR" dirty="0"/>
              <a:t>Με έμφραγμα του μυοκαρδίου</a:t>
            </a:r>
          </a:p>
          <a:p>
            <a:pPr marL="0" indent="0">
              <a:buNone/>
            </a:pPr>
            <a:r>
              <a:rPr lang="el-GR" dirty="0"/>
              <a:t>(από την απόφραξη κάποιου αγγείου από θρόμβο)</a:t>
            </a:r>
          </a:p>
        </p:txBody>
      </p:sp>
      <p:pic>
        <p:nvPicPr>
          <p:cNvPr id="7170" name="Picture 2" descr="Έμφραγμα του μυοκαρδίου: Εργαστηριακός έλεγχος - Βανέσσα Μηλιώνη">
            <a:extLst>
              <a:ext uri="{FF2B5EF4-FFF2-40B4-BE49-F238E27FC236}">
                <a16:creationId xmlns:a16="http://schemas.microsoft.com/office/drawing/2014/main" id="{93AC16E0-5C7D-BA38-510F-28775CF11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90" y="3340359"/>
            <a:ext cx="4856969" cy="2202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Αποτελέσματα εικόνων για αθηρώματα">
            <a:extLst>
              <a:ext uri="{FF2B5EF4-FFF2-40B4-BE49-F238E27FC236}">
                <a16:creationId xmlns:a16="http://schemas.microsoft.com/office/drawing/2014/main" id="{70A542DA-D226-50BC-2038-FFAD8F082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041" y="4018493"/>
            <a:ext cx="36480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7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30868A-297F-37C9-FE96-C05E640C49E5}"/>
              </a:ext>
            </a:extLst>
          </p:cNvPr>
          <p:cNvSpPr>
            <a:spLocks noGrp="1"/>
          </p:cNvSpPr>
          <p:nvPr>
            <p:ph type="title"/>
          </p:nvPr>
        </p:nvSpPr>
        <p:spPr>
          <a:xfrm>
            <a:off x="1295402" y="982132"/>
            <a:ext cx="9601196" cy="1303867"/>
          </a:xfrm>
        </p:spPr>
        <p:txBody>
          <a:bodyPr>
            <a:normAutofit/>
          </a:bodyPr>
          <a:lstStyle/>
          <a:p>
            <a:pPr>
              <a:lnSpc>
                <a:spcPct val="90000"/>
              </a:lnSpc>
            </a:pPr>
            <a:r>
              <a:rPr lang="el-GR" sz="3700">
                <a:solidFill>
                  <a:srgbClr val="262626"/>
                </a:solidFill>
              </a:rPr>
              <a:t>ΠΑΡΑΓΟΝΤΕΣ ΠΟΥ ΔΙΕΥΚΟΛΥΝΟΥΝ ΤΗΝ ΕΚΔΗΛΩΣΗ ΙΣΧΑΙΜΙΚΟΥ ΠΟΝΟΥ</a:t>
            </a:r>
          </a:p>
        </p:txBody>
      </p:sp>
      <p:graphicFrame>
        <p:nvGraphicFramePr>
          <p:cNvPr id="21" name="Θέση περιεχομένου 2">
            <a:extLst>
              <a:ext uri="{FF2B5EF4-FFF2-40B4-BE49-F238E27FC236}">
                <a16:creationId xmlns:a16="http://schemas.microsoft.com/office/drawing/2014/main" id="{5230801D-6CE5-FC19-1471-80DEBE9DC9BA}"/>
              </a:ext>
            </a:extLst>
          </p:cNvPr>
          <p:cNvGraphicFramePr>
            <a:graphicFrameLocks noGrp="1"/>
          </p:cNvGraphicFramePr>
          <p:nvPr>
            <p:ph idx="1"/>
            <p:extLst>
              <p:ext uri="{D42A27DB-BD31-4B8C-83A1-F6EECF244321}">
                <p14:modId xmlns:p14="http://schemas.microsoft.com/office/powerpoint/2010/main" val="388224527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06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95B772-093F-0686-D8CB-10B72B7CE5F4}"/>
              </a:ext>
            </a:extLst>
          </p:cNvPr>
          <p:cNvSpPr>
            <a:spLocks noGrp="1"/>
          </p:cNvSpPr>
          <p:nvPr>
            <p:ph type="title"/>
          </p:nvPr>
        </p:nvSpPr>
        <p:spPr>
          <a:xfrm>
            <a:off x="1295402" y="982132"/>
            <a:ext cx="9601196" cy="1303867"/>
          </a:xfrm>
        </p:spPr>
        <p:txBody>
          <a:bodyPr>
            <a:normAutofit/>
          </a:bodyPr>
          <a:lstStyle/>
          <a:p>
            <a:pPr>
              <a:lnSpc>
                <a:spcPct val="90000"/>
              </a:lnSpc>
            </a:pPr>
            <a:r>
              <a:rPr lang="el-GR" sz="4100"/>
              <a:t>Λιγότερο τεκμηριωμένοι παράγοντες που προδιαθέτουν σε Ισχαιμική Καρδιοπάθεια</a:t>
            </a:r>
          </a:p>
        </p:txBody>
      </p:sp>
      <p:sp>
        <p:nvSpPr>
          <p:cNvPr id="3" name="Θέση περιεχομένου 2">
            <a:extLst>
              <a:ext uri="{FF2B5EF4-FFF2-40B4-BE49-F238E27FC236}">
                <a16:creationId xmlns:a16="http://schemas.microsoft.com/office/drawing/2014/main" id="{1D71716D-78C9-FC56-6B94-F80EBF4E61B7}"/>
              </a:ext>
            </a:extLst>
          </p:cNvPr>
          <p:cNvSpPr>
            <a:spLocks noGrp="1"/>
          </p:cNvSpPr>
          <p:nvPr>
            <p:ph idx="1"/>
          </p:nvPr>
        </p:nvSpPr>
        <p:spPr>
          <a:xfrm>
            <a:off x="1295401" y="2556932"/>
            <a:ext cx="4613030" cy="3318936"/>
          </a:xfrm>
        </p:spPr>
        <p:txBody>
          <a:bodyPr>
            <a:normAutofit/>
          </a:bodyPr>
          <a:lstStyle/>
          <a:p>
            <a:r>
              <a:rPr lang="el-GR" sz="2800" dirty="0"/>
              <a:t>Παχυσαρκία</a:t>
            </a:r>
          </a:p>
          <a:p>
            <a:r>
              <a:rPr lang="el-GR" sz="2800" dirty="0"/>
              <a:t>Καθιστική ζωή- Έλλειψη άσκησης</a:t>
            </a:r>
          </a:p>
          <a:p>
            <a:r>
              <a:rPr lang="el-GR" sz="2800" dirty="0"/>
              <a:t>Άγχος</a:t>
            </a:r>
          </a:p>
          <a:p>
            <a:r>
              <a:rPr lang="el-GR" sz="2800" dirty="0"/>
              <a:t>Ουρική αρθρίτιδα</a:t>
            </a:r>
          </a:p>
        </p:txBody>
      </p:sp>
      <p:pic>
        <p:nvPicPr>
          <p:cNvPr id="10246" name="Picture 6" descr="Dina_BujurDaun - Alhamdulilah untuk REZEKI ini......">
            <a:extLst>
              <a:ext uri="{FF2B5EF4-FFF2-40B4-BE49-F238E27FC236}">
                <a16:creationId xmlns:a16="http://schemas.microsoft.com/office/drawing/2014/main" id="{A8317F93-ED36-96F7-C5AB-4A81CAE31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579" r="-3" b="-3"/>
          <a:stretch/>
        </p:blipFill>
        <p:spPr bwMode="auto">
          <a:xfrm>
            <a:off x="6286394" y="2690282"/>
            <a:ext cx="2221443" cy="149774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Αποτελέσματα εικόνων για παχυσαρκια">
            <a:extLst>
              <a:ext uri="{FF2B5EF4-FFF2-40B4-BE49-F238E27FC236}">
                <a16:creationId xmlns:a16="http://schemas.microsoft.com/office/drawing/2014/main" id="{34FDB4FE-DF01-F0F0-AC0C-6FA421C5D9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 b="9938"/>
          <a:stretch/>
        </p:blipFill>
        <p:spPr bwMode="auto">
          <a:xfrm>
            <a:off x="6290101" y="4279465"/>
            <a:ext cx="2221443" cy="151989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Άγχος και Καρδιά">
            <a:extLst>
              <a:ext uri="{FF2B5EF4-FFF2-40B4-BE49-F238E27FC236}">
                <a16:creationId xmlns:a16="http://schemas.microsoft.com/office/drawing/2014/main" id="{3FB6763A-5D42-1E86-8E2E-7B06FA5329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726" r="25726"/>
          <a:stretch/>
        </p:blipFill>
        <p:spPr bwMode="auto">
          <a:xfrm>
            <a:off x="8589680" y="2690282"/>
            <a:ext cx="2306917" cy="310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1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080" name="Rectangle 3079">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1" name="Group 3080">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082" name="Picture 3081">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83" name="Rectangle 3082">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84" name="Picture 3083">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085" name="Picture 3084">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Τίτλος 1">
            <a:extLst>
              <a:ext uri="{FF2B5EF4-FFF2-40B4-BE49-F238E27FC236}">
                <a16:creationId xmlns:a16="http://schemas.microsoft.com/office/drawing/2014/main" id="{A8CF8F69-7127-CF3C-AD74-69F1BB8F16C0}"/>
              </a:ext>
            </a:extLst>
          </p:cNvPr>
          <p:cNvSpPr>
            <a:spLocks noGrp="1"/>
          </p:cNvSpPr>
          <p:nvPr>
            <p:ph type="title"/>
          </p:nvPr>
        </p:nvSpPr>
        <p:spPr>
          <a:xfrm>
            <a:off x="6094412" y="982132"/>
            <a:ext cx="4802185" cy="1303867"/>
          </a:xfrm>
        </p:spPr>
        <p:txBody>
          <a:bodyPr>
            <a:normAutofit/>
          </a:bodyPr>
          <a:lstStyle/>
          <a:p>
            <a:r>
              <a:rPr lang="el-GR"/>
              <a:t>ΣΤΗΘΑΓΧΗ</a:t>
            </a:r>
            <a:endParaRPr lang="el-GR" dirty="0"/>
          </a:p>
        </p:txBody>
      </p:sp>
      <p:sp>
        <p:nvSpPr>
          <p:cNvPr id="3087" name="Rectangle 3086">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Αποτελέσματα εικόνων για στηθαγχη">
            <a:extLst>
              <a:ext uri="{FF2B5EF4-FFF2-40B4-BE49-F238E27FC236}">
                <a16:creationId xmlns:a16="http://schemas.microsoft.com/office/drawing/2014/main" id="{1AFFED0E-D8BF-96AD-585D-2597C08F76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042" r="14039" b="3"/>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3089" name="Straight Connector 3088">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09428104-9EEC-DD8F-E7A3-EC247C6BA579}"/>
              </a:ext>
            </a:extLst>
          </p:cNvPr>
          <p:cNvSpPr>
            <a:spLocks noGrp="1"/>
          </p:cNvSpPr>
          <p:nvPr>
            <p:ph idx="1"/>
          </p:nvPr>
        </p:nvSpPr>
        <p:spPr>
          <a:xfrm>
            <a:off x="6094412" y="2556932"/>
            <a:ext cx="4802184" cy="3318936"/>
          </a:xfrm>
        </p:spPr>
        <p:txBody>
          <a:bodyPr>
            <a:normAutofit/>
          </a:bodyPr>
          <a:lstStyle/>
          <a:p>
            <a:pPr>
              <a:lnSpc>
                <a:spcPct val="90000"/>
              </a:lnSpc>
            </a:pPr>
            <a:r>
              <a:rPr lang="el-GR" sz="1700"/>
              <a:t>Εμφανίζεται μετά ή κατά τη διάρκεια </a:t>
            </a:r>
            <a:r>
              <a:rPr lang="el-GR" sz="1700" b="1"/>
              <a:t>κόπωσης</a:t>
            </a:r>
          </a:p>
          <a:p>
            <a:pPr>
              <a:lnSpc>
                <a:spcPct val="90000"/>
              </a:lnSpc>
            </a:pPr>
            <a:r>
              <a:rPr lang="el-GR" sz="1700" b="1"/>
              <a:t>Εντοπίζεται</a:t>
            </a:r>
            <a:r>
              <a:rPr lang="el-GR" sz="1700"/>
              <a:t> πίσω από το στέρνο</a:t>
            </a:r>
          </a:p>
          <a:p>
            <a:pPr>
              <a:lnSpc>
                <a:spcPct val="90000"/>
              </a:lnSpc>
            </a:pPr>
            <a:r>
              <a:rPr lang="el-GR" sz="1700"/>
              <a:t>Πόνος </a:t>
            </a:r>
            <a:r>
              <a:rPr lang="el-GR" sz="1700" b="1"/>
              <a:t>σαν σφίξιμο </a:t>
            </a:r>
            <a:r>
              <a:rPr lang="el-GR" sz="1700"/>
              <a:t>με αίσθημα πνιξίματος. Συνοδεύεται από μούδιασμα ή αδυναμία στα άκρα και κρύο ιδρώτα</a:t>
            </a:r>
          </a:p>
          <a:p>
            <a:pPr>
              <a:lnSpc>
                <a:spcPct val="90000"/>
              </a:lnSpc>
            </a:pPr>
            <a:r>
              <a:rPr lang="el-GR" sz="1700" b="1"/>
              <a:t>Διάρκεια</a:t>
            </a:r>
            <a:r>
              <a:rPr lang="el-GR" sz="1700"/>
              <a:t> 10-15 λεπτά</a:t>
            </a:r>
          </a:p>
          <a:p>
            <a:pPr>
              <a:lnSpc>
                <a:spcPct val="90000"/>
              </a:lnSpc>
            </a:pPr>
            <a:r>
              <a:rPr lang="el-GR" sz="1700"/>
              <a:t>Ο πόνος υποχωρεί όταν ο ασθενής πάρει </a:t>
            </a:r>
            <a:r>
              <a:rPr lang="el-GR" sz="1700" b="1"/>
              <a:t>υπογλώσσια</a:t>
            </a:r>
            <a:r>
              <a:rPr lang="el-GR" sz="1700"/>
              <a:t> νιτρώδη δισκία</a:t>
            </a:r>
          </a:p>
          <a:p>
            <a:pPr>
              <a:lnSpc>
                <a:spcPct val="90000"/>
              </a:lnSpc>
            </a:pPr>
            <a:r>
              <a:rPr lang="el-GR" sz="1700" b="1" err="1"/>
              <a:t>Συνοδά</a:t>
            </a:r>
            <a:r>
              <a:rPr lang="el-GR" sz="1700" b="1"/>
              <a:t> συμπτώματα</a:t>
            </a:r>
            <a:r>
              <a:rPr lang="el-GR" sz="1700"/>
              <a:t>: ναυτία ή εμετός, ανησυχία, αγωνία</a:t>
            </a:r>
          </a:p>
        </p:txBody>
      </p:sp>
    </p:spTree>
    <p:extLst>
      <p:ext uri="{BB962C8B-B14F-4D97-AF65-F5344CB8AC3E}">
        <p14:creationId xmlns:p14="http://schemas.microsoft.com/office/powerpoint/2010/main" val="216506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E30381-7947-CC9F-0219-43FF5D85725B}"/>
              </a:ext>
            </a:extLst>
          </p:cNvPr>
          <p:cNvSpPr>
            <a:spLocks noGrp="1"/>
          </p:cNvSpPr>
          <p:nvPr>
            <p:ph type="title"/>
          </p:nvPr>
        </p:nvSpPr>
        <p:spPr>
          <a:xfrm>
            <a:off x="1295402" y="982132"/>
            <a:ext cx="9601196" cy="1303867"/>
          </a:xfrm>
        </p:spPr>
        <p:txBody>
          <a:bodyPr>
            <a:normAutofit/>
          </a:bodyPr>
          <a:lstStyle/>
          <a:p>
            <a:r>
              <a:rPr lang="el-GR" dirty="0"/>
              <a:t>Έμφραγμα Μυοκαρδίου</a:t>
            </a:r>
          </a:p>
        </p:txBody>
      </p:sp>
      <p:sp>
        <p:nvSpPr>
          <p:cNvPr id="3" name="Θέση περιεχομένου 2">
            <a:extLst>
              <a:ext uri="{FF2B5EF4-FFF2-40B4-BE49-F238E27FC236}">
                <a16:creationId xmlns:a16="http://schemas.microsoft.com/office/drawing/2014/main" id="{63EBBBC3-3A66-6321-D8B3-4FE7EEB3ACAA}"/>
              </a:ext>
            </a:extLst>
          </p:cNvPr>
          <p:cNvSpPr>
            <a:spLocks noGrp="1"/>
          </p:cNvSpPr>
          <p:nvPr>
            <p:ph idx="1"/>
          </p:nvPr>
        </p:nvSpPr>
        <p:spPr>
          <a:xfrm>
            <a:off x="1295402" y="2556932"/>
            <a:ext cx="6256866" cy="3318936"/>
          </a:xfrm>
        </p:spPr>
        <p:txBody>
          <a:bodyPr>
            <a:normAutofit/>
          </a:bodyPr>
          <a:lstStyle/>
          <a:p>
            <a:pPr>
              <a:lnSpc>
                <a:spcPct val="90000"/>
              </a:lnSpc>
            </a:pPr>
            <a:r>
              <a:rPr lang="el-GR" sz="2000"/>
              <a:t>Εμφανίζεται και σε </a:t>
            </a:r>
            <a:r>
              <a:rPr lang="el-GR" sz="2000" b="1"/>
              <a:t>ηρεμία</a:t>
            </a:r>
          </a:p>
          <a:p>
            <a:pPr>
              <a:lnSpc>
                <a:spcPct val="90000"/>
              </a:lnSpc>
            </a:pPr>
            <a:r>
              <a:rPr lang="el-GR" sz="2000" b="1"/>
              <a:t>Εντοπίζεται</a:t>
            </a:r>
            <a:r>
              <a:rPr lang="el-GR" sz="2000"/>
              <a:t> πίσω από το στέρνο, </a:t>
            </a:r>
            <a:r>
              <a:rPr lang="el-GR" sz="2000" b="1"/>
              <a:t>επεκτείνεται</a:t>
            </a:r>
            <a:r>
              <a:rPr lang="el-GR" sz="2000"/>
              <a:t> στο λαιμό, στην κάτω γνάθο και στα άνω άκρα</a:t>
            </a:r>
          </a:p>
          <a:p>
            <a:pPr>
              <a:lnSpc>
                <a:spcPct val="90000"/>
              </a:lnSpc>
            </a:pPr>
            <a:r>
              <a:rPr lang="el-GR" sz="2000"/>
              <a:t>Πόνος </a:t>
            </a:r>
            <a:r>
              <a:rPr lang="el-GR" sz="2000" b="1"/>
              <a:t>σαν σφίξιμο </a:t>
            </a:r>
            <a:r>
              <a:rPr lang="el-GR" sz="2000"/>
              <a:t>με αίσθημα πνιξίματος. Συνοδεύεται από μούδιασμα ή αδυναμία στα άκρα και κρύο ιδρώτα</a:t>
            </a:r>
          </a:p>
          <a:p>
            <a:pPr>
              <a:lnSpc>
                <a:spcPct val="90000"/>
              </a:lnSpc>
            </a:pPr>
            <a:r>
              <a:rPr lang="el-GR" sz="2000" b="1"/>
              <a:t>Διάρκεια</a:t>
            </a:r>
            <a:r>
              <a:rPr lang="el-GR" sz="2000"/>
              <a:t> 10-15 λεπτά</a:t>
            </a:r>
          </a:p>
          <a:p>
            <a:pPr>
              <a:lnSpc>
                <a:spcPct val="90000"/>
              </a:lnSpc>
            </a:pPr>
            <a:r>
              <a:rPr lang="el-GR" sz="2000"/>
              <a:t>Ο πόνος δεν υποχωρεί με νιτρώδη, αλλά μόνο με </a:t>
            </a:r>
            <a:r>
              <a:rPr lang="el-GR" sz="2000" b="1"/>
              <a:t>μορφίνη</a:t>
            </a:r>
          </a:p>
          <a:p>
            <a:pPr>
              <a:lnSpc>
                <a:spcPct val="90000"/>
              </a:lnSpc>
            </a:pPr>
            <a:endParaRPr lang="el-GR" sz="2000"/>
          </a:p>
        </p:txBody>
      </p:sp>
      <p:pic>
        <p:nvPicPr>
          <p:cNvPr id="4104" name="Picture 8" descr="Έμφραγμα μυοκαρδίου: Πόσοι τύποι και ποιος ο πιο επικίνδυνος;">
            <a:extLst>
              <a:ext uri="{FF2B5EF4-FFF2-40B4-BE49-F238E27FC236}">
                <a16:creationId xmlns:a16="http://schemas.microsoft.com/office/drawing/2014/main" id="{D799E7BA-6DEE-5019-722C-C12A8C30F2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24" r="18606" b="-3"/>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5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266" name="Picture 2" descr="Wiedereinstieg Sportroutine – magazin.pronovabkk.de">
            <a:extLst>
              <a:ext uri="{FF2B5EF4-FFF2-40B4-BE49-F238E27FC236}">
                <a16:creationId xmlns:a16="http://schemas.microsoft.com/office/drawing/2014/main" id="{C2B37BB6-D709-ECCC-2654-0BBEDA64EF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46" b="19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76" name="Rectangle 11270">
            <a:extLst>
              <a:ext uri="{FF2B5EF4-FFF2-40B4-BE49-F238E27FC236}">
                <a16:creationId xmlns:a16="http://schemas.microsoft.com/office/drawing/2014/main" id="{6D1A6905-E2A3-484F-B455-9590E3290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4">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2" name="Rectangle 11272">
            <a:extLst>
              <a:ext uri="{FF2B5EF4-FFF2-40B4-BE49-F238E27FC236}">
                <a16:creationId xmlns:a16="http://schemas.microsoft.com/office/drawing/2014/main" id="{380DB908-51C0-4E3F-86A8-3467E4071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E9B08379-771F-E967-8DE3-E0A509FF50B9}"/>
              </a:ext>
            </a:extLst>
          </p:cNvPr>
          <p:cNvSpPr>
            <a:spLocks noGrp="1"/>
          </p:cNvSpPr>
          <p:nvPr>
            <p:ph type="title"/>
          </p:nvPr>
        </p:nvSpPr>
        <p:spPr>
          <a:xfrm>
            <a:off x="1295402" y="982132"/>
            <a:ext cx="9601196" cy="1303867"/>
          </a:xfrm>
        </p:spPr>
        <p:txBody>
          <a:bodyPr>
            <a:normAutofit/>
          </a:bodyPr>
          <a:lstStyle/>
          <a:p>
            <a:r>
              <a:rPr lang="el-GR"/>
              <a:t>ΔΙΑΓΝΩΣΗ ΙΣΧΑΙΜΙΚΗΣ ΝΟΣΟΥ</a:t>
            </a:r>
            <a:endParaRPr lang="el-GR" dirty="0"/>
          </a:p>
        </p:txBody>
      </p:sp>
      <p:cxnSp>
        <p:nvCxnSpPr>
          <p:cNvPr id="11275" name="Straight Connector 11274">
            <a:extLst>
              <a:ext uri="{FF2B5EF4-FFF2-40B4-BE49-F238E27FC236}">
                <a16:creationId xmlns:a16="http://schemas.microsoft.com/office/drawing/2014/main" id="{1472F4D6-70C3-41D0-AFDF-921004940B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221825A6-FAF8-DA69-B4AF-0D4EFF63055B}"/>
              </a:ext>
            </a:extLst>
          </p:cNvPr>
          <p:cNvSpPr>
            <a:spLocks noGrp="1"/>
          </p:cNvSpPr>
          <p:nvPr>
            <p:ph idx="1"/>
          </p:nvPr>
        </p:nvSpPr>
        <p:spPr>
          <a:xfrm>
            <a:off x="1295401" y="2556932"/>
            <a:ext cx="9601196" cy="3318936"/>
          </a:xfrm>
        </p:spPr>
        <p:txBody>
          <a:bodyPr>
            <a:normAutofit/>
          </a:bodyPr>
          <a:lstStyle/>
          <a:p>
            <a:pPr marL="0" indent="0">
              <a:buNone/>
            </a:pPr>
            <a:r>
              <a:rPr lang="el-GR"/>
              <a:t>Α) </a:t>
            </a:r>
            <a:r>
              <a:rPr lang="el-GR" b="1"/>
              <a:t>ΣΤΗΘΑΓΧΗ</a:t>
            </a:r>
            <a:r>
              <a:rPr lang="el-GR"/>
              <a:t>:</a:t>
            </a:r>
          </a:p>
          <a:p>
            <a:pPr marL="0" indent="0">
              <a:buNone/>
            </a:pPr>
            <a:r>
              <a:rPr lang="el-GR"/>
              <a:t>Με ηλεκτροκαρδιογράφημα μετά από δοκιμασία κοπώσεως και με στεφανιογράφημα (βαθμός στενώσεως στεφανιαίων αγγείων).</a:t>
            </a:r>
          </a:p>
          <a:p>
            <a:pPr marL="0" indent="0">
              <a:buNone/>
            </a:pPr>
            <a:r>
              <a:rPr lang="el-GR"/>
              <a:t>Με σπινθηρογράφημα με θάλλιο</a:t>
            </a:r>
          </a:p>
          <a:p>
            <a:pPr marL="0" indent="0">
              <a:buNone/>
            </a:pPr>
            <a:r>
              <a:rPr lang="el-GR"/>
              <a:t>Β) </a:t>
            </a:r>
            <a:r>
              <a:rPr lang="el-GR" b="1"/>
              <a:t>ΕΜΦΡΑΓΜΑ</a:t>
            </a:r>
            <a:r>
              <a:rPr lang="el-GR"/>
              <a:t>:</a:t>
            </a:r>
          </a:p>
          <a:p>
            <a:pPr marL="0" indent="0">
              <a:buNone/>
            </a:pPr>
            <a:r>
              <a:rPr lang="el-GR"/>
              <a:t>Με εξετάσεις αίματος, με ηλεκτροκαρδιογράφημα και σπινθηρογράφημα</a:t>
            </a:r>
            <a:endParaRPr lang="el-GR" dirty="0"/>
          </a:p>
        </p:txBody>
      </p:sp>
      <p:grpSp>
        <p:nvGrpSpPr>
          <p:cNvPr id="11277" name="Group 11276">
            <a:extLst>
              <a:ext uri="{FF2B5EF4-FFF2-40B4-BE49-F238E27FC236}">
                <a16:creationId xmlns:a16="http://schemas.microsoft.com/office/drawing/2014/main" id="{C8844E6C-FFE6-4937-A7DC-0AD58882F0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11278" name="Rounded Rectangle 19">
              <a:extLst>
                <a:ext uri="{FF2B5EF4-FFF2-40B4-BE49-F238E27FC236}">
                  <a16:creationId xmlns:a16="http://schemas.microsoft.com/office/drawing/2014/main" id="{F7D598A8-2CE2-45BE-BB8E-1D623A7C5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9" name="Picture 11278">
              <a:extLst>
                <a:ext uri="{FF2B5EF4-FFF2-40B4-BE49-F238E27FC236}">
                  <a16:creationId xmlns:a16="http://schemas.microsoft.com/office/drawing/2014/main" id="{B523A783-93C9-4929-95AF-E41A53CF21A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11280" name="Rounded Rectangle 26">
              <a:extLst>
                <a:ext uri="{FF2B5EF4-FFF2-40B4-BE49-F238E27FC236}">
                  <a16:creationId xmlns:a16="http://schemas.microsoft.com/office/drawing/2014/main" id="{CE6DC554-371A-4C76-A412-A527AAFDE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81" name="Picture 11280">
              <a:extLst>
                <a:ext uri="{FF2B5EF4-FFF2-40B4-BE49-F238E27FC236}">
                  <a16:creationId xmlns:a16="http://schemas.microsoft.com/office/drawing/2014/main" id="{9C143FF3-29AC-4E9A-AB31-FBD1F4E804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Tree>
    <p:extLst>
      <p:ext uri="{BB962C8B-B14F-4D97-AF65-F5344CB8AC3E}">
        <p14:creationId xmlns:p14="http://schemas.microsoft.com/office/powerpoint/2010/main" val="96064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292" name="Group 12294">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296" name="Rectangle 12295">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7" name="Group 12296">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298" name="Picture 12297">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299" name="Rectangle 12298">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300" name="Picture 12299">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2301" name="Picture 12300">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Τίτλος 1">
            <a:extLst>
              <a:ext uri="{FF2B5EF4-FFF2-40B4-BE49-F238E27FC236}">
                <a16:creationId xmlns:a16="http://schemas.microsoft.com/office/drawing/2014/main" id="{8FFA96EC-003F-326E-7043-1CEEC1F5BFEC}"/>
              </a:ext>
            </a:extLst>
          </p:cNvPr>
          <p:cNvSpPr>
            <a:spLocks noGrp="1"/>
          </p:cNvSpPr>
          <p:nvPr>
            <p:ph type="title"/>
          </p:nvPr>
        </p:nvSpPr>
        <p:spPr>
          <a:xfrm>
            <a:off x="6094412" y="982132"/>
            <a:ext cx="4802185" cy="1303867"/>
          </a:xfrm>
        </p:spPr>
        <p:txBody>
          <a:bodyPr>
            <a:normAutofit/>
          </a:bodyPr>
          <a:lstStyle/>
          <a:p>
            <a:pPr>
              <a:lnSpc>
                <a:spcPct val="90000"/>
              </a:lnSpc>
            </a:pPr>
            <a:r>
              <a:rPr lang="el-GR" sz="4100"/>
              <a:t>Αντιμετώπιση Στηθάγχης</a:t>
            </a:r>
          </a:p>
        </p:txBody>
      </p:sp>
      <p:sp>
        <p:nvSpPr>
          <p:cNvPr id="12293" name="Rectangle 12302">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Η αορτοστεφανιαία παράκαμψη ή μπαϊ πας (bypass) είναι μια επέμβαση, η οποία  βοηθάει στη βελτίωση της ροής του αίματος στις στεφανιαίες αρτηρίες της. -  ppt κατέβασμα">
            <a:extLst>
              <a:ext uri="{FF2B5EF4-FFF2-40B4-BE49-F238E27FC236}">
                <a16:creationId xmlns:a16="http://schemas.microsoft.com/office/drawing/2014/main" id="{7DE86F13-2D6C-8E73-515C-52DF7EACC3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42" r="12510" b="3"/>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2294" name="Straight Connector 12304">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B32B227E-D796-8E97-3EF7-E3FB2EF78661}"/>
              </a:ext>
            </a:extLst>
          </p:cNvPr>
          <p:cNvSpPr>
            <a:spLocks noGrp="1"/>
          </p:cNvSpPr>
          <p:nvPr>
            <p:ph idx="1"/>
          </p:nvPr>
        </p:nvSpPr>
        <p:spPr>
          <a:xfrm>
            <a:off x="6094412" y="2556932"/>
            <a:ext cx="4802184" cy="3318936"/>
          </a:xfrm>
        </p:spPr>
        <p:txBody>
          <a:bodyPr>
            <a:normAutofit/>
          </a:bodyPr>
          <a:lstStyle/>
          <a:p>
            <a:r>
              <a:rPr lang="el-GR" dirty="0"/>
              <a:t>Με </a:t>
            </a:r>
            <a:r>
              <a:rPr lang="el-GR" b="1" dirty="0"/>
              <a:t>φάρμακα:</a:t>
            </a:r>
            <a:r>
              <a:rPr lang="el-GR" dirty="0"/>
              <a:t> νιτρώδη δισκία, </a:t>
            </a:r>
            <a:r>
              <a:rPr lang="el-GR" dirty="0" err="1"/>
              <a:t>αντιυπερτασικά</a:t>
            </a:r>
            <a:r>
              <a:rPr lang="el-GR" dirty="0"/>
              <a:t>, ηρεμιστικά</a:t>
            </a:r>
          </a:p>
          <a:p>
            <a:r>
              <a:rPr lang="el-GR" dirty="0"/>
              <a:t>Με </a:t>
            </a:r>
            <a:r>
              <a:rPr lang="el-GR" b="1" dirty="0"/>
              <a:t>χειρουργική θεραπεία</a:t>
            </a:r>
            <a:r>
              <a:rPr lang="el-GR" dirty="0"/>
              <a:t>: τοποθέτηση </a:t>
            </a:r>
            <a:r>
              <a:rPr lang="el-GR" dirty="0" err="1"/>
              <a:t>παρακαμπτηρίου</a:t>
            </a:r>
            <a:r>
              <a:rPr lang="el-GR" dirty="0"/>
              <a:t> μοσχεύματος (</a:t>
            </a:r>
            <a:r>
              <a:rPr lang="en-US" b="1" dirty="0"/>
              <a:t>by pass</a:t>
            </a:r>
            <a:r>
              <a:rPr lang="el-GR" dirty="0"/>
              <a:t>), αγγειοπλαστική</a:t>
            </a:r>
          </a:p>
        </p:txBody>
      </p:sp>
    </p:spTree>
    <p:extLst>
      <p:ext uri="{BB962C8B-B14F-4D97-AF65-F5344CB8AC3E}">
        <p14:creationId xmlns:p14="http://schemas.microsoft.com/office/powerpoint/2010/main" val="3404563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355893-ADE1-2032-1E48-8D1C76FA7894}"/>
              </a:ext>
            </a:extLst>
          </p:cNvPr>
          <p:cNvSpPr>
            <a:spLocks noGrp="1"/>
          </p:cNvSpPr>
          <p:nvPr>
            <p:ph type="title"/>
          </p:nvPr>
        </p:nvSpPr>
        <p:spPr>
          <a:xfrm>
            <a:off x="1295402" y="982132"/>
            <a:ext cx="9601196" cy="1303867"/>
          </a:xfrm>
        </p:spPr>
        <p:txBody>
          <a:bodyPr>
            <a:normAutofit/>
          </a:bodyPr>
          <a:lstStyle/>
          <a:p>
            <a:r>
              <a:rPr lang="el-GR"/>
              <a:t>Αντιμετώπιση Εμφράγματος</a:t>
            </a:r>
          </a:p>
        </p:txBody>
      </p:sp>
      <p:pic>
        <p:nvPicPr>
          <p:cNvPr id="13314" name="Picture 2" descr="Το Σύνδρομο της Μονάδας Εντατικής Θεραπείας | Πεμπτουσία">
            <a:extLst>
              <a:ext uri="{FF2B5EF4-FFF2-40B4-BE49-F238E27FC236}">
                <a16:creationId xmlns:a16="http://schemas.microsoft.com/office/drawing/2014/main" id="{3ACCFC05-C079-C827-E047-A30DC054D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48" r="26992" b="-1"/>
          <a:stretch/>
        </p:blipFill>
        <p:spPr bwMode="auto">
          <a:xfrm>
            <a:off x="1434269"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0D6A1965-4ECB-1370-D12B-33F664BDD90F}"/>
              </a:ext>
            </a:extLst>
          </p:cNvPr>
          <p:cNvSpPr>
            <a:spLocks noGrp="1"/>
          </p:cNvSpPr>
          <p:nvPr>
            <p:ph idx="1"/>
          </p:nvPr>
        </p:nvSpPr>
        <p:spPr>
          <a:xfrm>
            <a:off x="4639732" y="2556932"/>
            <a:ext cx="6256863" cy="3318936"/>
          </a:xfrm>
        </p:spPr>
        <p:txBody>
          <a:bodyPr>
            <a:normAutofit/>
          </a:bodyPr>
          <a:lstStyle/>
          <a:p>
            <a:pPr>
              <a:lnSpc>
                <a:spcPct val="90000"/>
              </a:lnSpc>
            </a:pPr>
            <a:r>
              <a:rPr lang="el-GR" sz="2200" b="1" dirty="0"/>
              <a:t>Εισαγωγή σε μονάδα εντατικής </a:t>
            </a:r>
            <a:r>
              <a:rPr lang="el-GR" sz="2200" dirty="0"/>
              <a:t>οξέων εμφραγμάτων και σύνδεση του ασθενούς με μηχανήματα συνεχούς καταγραφής ζωτικών σημείων.</a:t>
            </a:r>
          </a:p>
          <a:p>
            <a:pPr>
              <a:lnSpc>
                <a:spcPct val="90000"/>
              </a:lnSpc>
            </a:pPr>
            <a:r>
              <a:rPr lang="el-GR" sz="2200" dirty="0"/>
              <a:t>Χορηγείται </a:t>
            </a:r>
            <a:r>
              <a:rPr lang="el-GR" sz="2200" b="1" dirty="0"/>
              <a:t>οξυγόνο, ισχυρά παυσίπονα, αντιπηκτικά </a:t>
            </a:r>
            <a:r>
              <a:rPr lang="el-GR" sz="2200" dirty="0"/>
              <a:t>φάρμακα, αγγειοδιασταλτικά φάρμακα με παράλληλο έλεγχο αρτηριακής πίεσης.</a:t>
            </a:r>
          </a:p>
          <a:p>
            <a:pPr>
              <a:lnSpc>
                <a:spcPct val="90000"/>
              </a:lnSpc>
            </a:pPr>
            <a:r>
              <a:rPr lang="el-GR" sz="2200" dirty="0"/>
              <a:t>Συνίσταται </a:t>
            </a:r>
            <a:r>
              <a:rPr lang="el-GR" sz="2200" b="1" dirty="0"/>
              <a:t>ανάπαυση</a:t>
            </a:r>
            <a:r>
              <a:rPr lang="el-GR" sz="2200" dirty="0"/>
              <a:t> τις πρώτες ημέρες, διακοπή καπνίσματος, χάσιμο βάρους σε παχύσαρκους, χορήγηση ηρεμιστικών σε αγχώδη άτομα.</a:t>
            </a:r>
          </a:p>
        </p:txBody>
      </p:sp>
    </p:spTree>
    <p:extLst>
      <p:ext uri="{BB962C8B-B14F-4D97-AF65-F5344CB8AC3E}">
        <p14:creationId xmlns:p14="http://schemas.microsoft.com/office/powerpoint/2010/main" val="322362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E1ADB6-EC6A-A136-A093-EFE395493BA8}"/>
              </a:ext>
            </a:extLst>
          </p:cNvPr>
          <p:cNvSpPr>
            <a:spLocks noGrp="1"/>
          </p:cNvSpPr>
          <p:nvPr>
            <p:ph type="title"/>
          </p:nvPr>
        </p:nvSpPr>
        <p:spPr>
          <a:xfrm>
            <a:off x="1295402" y="982132"/>
            <a:ext cx="9601196" cy="1303867"/>
          </a:xfrm>
        </p:spPr>
        <p:txBody>
          <a:bodyPr>
            <a:normAutofit/>
          </a:bodyPr>
          <a:lstStyle/>
          <a:p>
            <a:r>
              <a:rPr lang="el-GR">
                <a:solidFill>
                  <a:srgbClr val="262626"/>
                </a:solidFill>
              </a:rPr>
              <a:t>Μείωση κινδύνου καρδιοπάθειας</a:t>
            </a:r>
          </a:p>
        </p:txBody>
      </p:sp>
      <p:graphicFrame>
        <p:nvGraphicFramePr>
          <p:cNvPr id="5" name="Θέση περιεχομένου 2">
            <a:extLst>
              <a:ext uri="{FF2B5EF4-FFF2-40B4-BE49-F238E27FC236}">
                <a16:creationId xmlns:a16="http://schemas.microsoft.com/office/drawing/2014/main" id="{DDE95539-3E34-D40D-CE2D-A2D9DE027596}"/>
              </a:ext>
            </a:extLst>
          </p:cNvPr>
          <p:cNvGraphicFramePr>
            <a:graphicFrameLocks noGrp="1"/>
          </p:cNvGraphicFramePr>
          <p:nvPr>
            <p:ph idx="1"/>
            <p:extLst>
              <p:ext uri="{D42A27DB-BD31-4B8C-83A1-F6EECF244321}">
                <p14:modId xmlns:p14="http://schemas.microsoft.com/office/powerpoint/2010/main" val="404824787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36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125" name="Group 4102">
            <a:extLst>
              <a:ext uri="{FF2B5EF4-FFF2-40B4-BE49-F238E27FC236}">
                <a16:creationId xmlns:a16="http://schemas.microsoft.com/office/drawing/2014/main" id="{B9A024A3-1C22-4ECE-9940-39AA528523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26" name="Rectangle 4103">
              <a:extLst>
                <a:ext uri="{FF2B5EF4-FFF2-40B4-BE49-F238E27FC236}">
                  <a16:creationId xmlns:a16="http://schemas.microsoft.com/office/drawing/2014/main" id="{810B5B84-2981-4BAE-930E-26E49E4FA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7" name="Group 4104">
              <a:extLst>
                <a:ext uri="{FF2B5EF4-FFF2-40B4-BE49-F238E27FC236}">
                  <a16:creationId xmlns:a16="http://schemas.microsoft.com/office/drawing/2014/main" id="{1C6085A8-F07A-4D3B-90E2-2CFDA84389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106" name="Picture 4105">
                <a:extLst>
                  <a:ext uri="{FF2B5EF4-FFF2-40B4-BE49-F238E27FC236}">
                    <a16:creationId xmlns:a16="http://schemas.microsoft.com/office/drawing/2014/main" id="{AB6D5E93-D00D-411E-8E34-619620A9CC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07" name="Rectangle 4106">
                <a:extLst>
                  <a:ext uri="{FF2B5EF4-FFF2-40B4-BE49-F238E27FC236}">
                    <a16:creationId xmlns:a16="http://schemas.microsoft.com/office/drawing/2014/main" id="{696CE5CC-9673-442A-B737-1F339217A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08" name="Picture 4107">
                <a:extLst>
                  <a:ext uri="{FF2B5EF4-FFF2-40B4-BE49-F238E27FC236}">
                    <a16:creationId xmlns:a16="http://schemas.microsoft.com/office/drawing/2014/main" id="{44967AA9-CD2C-4A63-B823-5B56765FAA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109" name="Picture 4108">
                <a:extLst>
                  <a:ext uri="{FF2B5EF4-FFF2-40B4-BE49-F238E27FC236}">
                    <a16:creationId xmlns:a16="http://schemas.microsoft.com/office/drawing/2014/main" id="{E82FCE16-A312-4F38-8605-028781151C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Τίτλος 1">
            <a:extLst>
              <a:ext uri="{FF2B5EF4-FFF2-40B4-BE49-F238E27FC236}">
                <a16:creationId xmlns:a16="http://schemas.microsoft.com/office/drawing/2014/main" id="{46A4110E-7FD5-BC5C-DA42-34BC41418F21}"/>
              </a:ext>
            </a:extLst>
          </p:cNvPr>
          <p:cNvSpPr>
            <a:spLocks noGrp="1"/>
          </p:cNvSpPr>
          <p:nvPr>
            <p:ph type="ctrTitle"/>
          </p:nvPr>
        </p:nvSpPr>
        <p:spPr>
          <a:xfrm>
            <a:off x="6553770" y="1041401"/>
            <a:ext cx="4538526" cy="2345264"/>
          </a:xfrm>
        </p:spPr>
        <p:txBody>
          <a:bodyPr>
            <a:normAutofit/>
          </a:bodyPr>
          <a:lstStyle/>
          <a:p>
            <a:pPr>
              <a:lnSpc>
                <a:spcPct val="90000"/>
              </a:lnSpc>
            </a:pPr>
            <a:r>
              <a:rPr lang="el-GR" sz="4200"/>
              <a:t>ΙΣΧΑΙΜΙΚΗ ΚΑΡΔΙΟΠΑΘΕΙΑ</a:t>
            </a:r>
          </a:p>
        </p:txBody>
      </p:sp>
      <p:sp>
        <p:nvSpPr>
          <p:cNvPr id="3" name="Υπότιτλος 2">
            <a:extLst>
              <a:ext uri="{FF2B5EF4-FFF2-40B4-BE49-F238E27FC236}">
                <a16:creationId xmlns:a16="http://schemas.microsoft.com/office/drawing/2014/main" id="{C1B65D5A-FD67-8997-F633-96526B1420A0}"/>
              </a:ext>
            </a:extLst>
          </p:cNvPr>
          <p:cNvSpPr>
            <a:spLocks noGrp="1"/>
          </p:cNvSpPr>
          <p:nvPr>
            <p:ph type="subTitle" idx="1"/>
          </p:nvPr>
        </p:nvSpPr>
        <p:spPr>
          <a:xfrm>
            <a:off x="6579045" y="3657596"/>
            <a:ext cx="4513252" cy="1933463"/>
          </a:xfrm>
        </p:spPr>
        <p:txBody>
          <a:bodyPr>
            <a:normAutofit/>
          </a:bodyPr>
          <a:lstStyle/>
          <a:p>
            <a:r>
              <a:rPr lang="el-GR"/>
              <a:t>ΜΑΘΗΜΑ 2ο</a:t>
            </a:r>
          </a:p>
        </p:txBody>
      </p:sp>
      <p:sp>
        <p:nvSpPr>
          <p:cNvPr id="4128" name="Rectangle 4110">
            <a:extLst>
              <a:ext uri="{FF2B5EF4-FFF2-40B4-BE49-F238E27FC236}">
                <a16:creationId xmlns:a16="http://schemas.microsoft.com/office/drawing/2014/main" id="{4CB3EA36-32FA-45B8-9C8E-B9F3520EE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0 مهم ترین نشانه های کمبود آهن در بدن">
            <a:extLst>
              <a:ext uri="{FF2B5EF4-FFF2-40B4-BE49-F238E27FC236}">
                <a16:creationId xmlns:a16="http://schemas.microsoft.com/office/drawing/2014/main" id="{A7FEA668-DD78-9C7C-6B57-1DC59D7FFA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18" r="4" b="4"/>
          <a:stretch/>
        </p:blipFill>
        <p:spPr bwMode="auto">
          <a:xfrm>
            <a:off x="1412683" y="1410208"/>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4129" name="Straight Connector 4112">
            <a:extLst>
              <a:ext uri="{FF2B5EF4-FFF2-40B4-BE49-F238E27FC236}">
                <a16:creationId xmlns:a16="http://schemas.microsoft.com/office/drawing/2014/main" id="{62DC478F-1B0E-4A8A-B3B9-460AB0A0F1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464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485" name="Group 14413">
            <a:extLst>
              <a:ext uri="{FF2B5EF4-FFF2-40B4-BE49-F238E27FC236}">
                <a16:creationId xmlns:a16="http://schemas.microsoft.com/office/drawing/2014/main" id="{5DBFD79F-58CA-430B-AB7A-E46B0CDA30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4415" name="Picture 14414">
              <a:extLst>
                <a:ext uri="{FF2B5EF4-FFF2-40B4-BE49-F238E27FC236}">
                  <a16:creationId xmlns:a16="http://schemas.microsoft.com/office/drawing/2014/main" id="{7661D9BE-82D9-4E10-877C-7D24A068802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416" name="Rectangle 14415">
              <a:extLst>
                <a:ext uri="{FF2B5EF4-FFF2-40B4-BE49-F238E27FC236}">
                  <a16:creationId xmlns:a16="http://schemas.microsoft.com/office/drawing/2014/main" id="{9755CEE7-B1E8-46E2-A2A1-5721DB5E6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417" name="Picture 14416">
              <a:extLst>
                <a:ext uri="{FF2B5EF4-FFF2-40B4-BE49-F238E27FC236}">
                  <a16:creationId xmlns:a16="http://schemas.microsoft.com/office/drawing/2014/main" id="{6791041A-2D19-4BAF-90AE-BB1266F11B3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418" name="Picture 14417">
              <a:extLst>
                <a:ext uri="{FF2B5EF4-FFF2-40B4-BE49-F238E27FC236}">
                  <a16:creationId xmlns:a16="http://schemas.microsoft.com/office/drawing/2014/main" id="{63DF94CF-A48D-4F16-A7F1-B88A1F4D4C5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4486" name="Straight Connector 14419">
            <a:extLst>
              <a:ext uri="{FF2B5EF4-FFF2-40B4-BE49-F238E27FC236}">
                <a16:creationId xmlns:a16="http://schemas.microsoft.com/office/drawing/2014/main" id="{C602262D-0941-477B-820D-3AA038CF43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4487" name="Group 14421">
            <a:extLst>
              <a:ext uri="{FF2B5EF4-FFF2-40B4-BE49-F238E27FC236}">
                <a16:creationId xmlns:a16="http://schemas.microsoft.com/office/drawing/2014/main" id="{6CC31129-8923-4250-B056-ACF3474E8A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4423" name="Rectangle 14422">
              <a:extLst>
                <a:ext uri="{FF2B5EF4-FFF2-40B4-BE49-F238E27FC236}">
                  <a16:creationId xmlns:a16="http://schemas.microsoft.com/office/drawing/2014/main" id="{3466AE6C-4C8D-444E-8BEE-9F4A6955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88" name="Group 14423">
              <a:extLst>
                <a:ext uri="{FF2B5EF4-FFF2-40B4-BE49-F238E27FC236}">
                  <a16:creationId xmlns:a16="http://schemas.microsoft.com/office/drawing/2014/main" id="{99A865B7-FB2C-484B-AE70-1599F6961F3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425" name="Picture 14424">
                <a:extLst>
                  <a:ext uri="{FF2B5EF4-FFF2-40B4-BE49-F238E27FC236}">
                    <a16:creationId xmlns:a16="http://schemas.microsoft.com/office/drawing/2014/main" id="{0F3AB4FA-F015-45CA-8ABD-3191D234F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426" name="Rectangle 14425">
                <a:extLst>
                  <a:ext uri="{FF2B5EF4-FFF2-40B4-BE49-F238E27FC236}">
                    <a16:creationId xmlns:a16="http://schemas.microsoft.com/office/drawing/2014/main" id="{91FF8826-A720-4693-95C3-848692C87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427" name="Picture 14426">
                <a:extLst>
                  <a:ext uri="{FF2B5EF4-FFF2-40B4-BE49-F238E27FC236}">
                    <a16:creationId xmlns:a16="http://schemas.microsoft.com/office/drawing/2014/main" id="{6A50F819-4B57-4AEC-A45B-7CFF83566F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428" name="Picture 14427">
                <a:extLst>
                  <a:ext uri="{FF2B5EF4-FFF2-40B4-BE49-F238E27FC236}">
                    <a16:creationId xmlns:a16="http://schemas.microsoft.com/office/drawing/2014/main" id="{FA2866BA-0BCB-436F-B2CD-033201940D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Τίτλος 1">
            <a:extLst>
              <a:ext uri="{FF2B5EF4-FFF2-40B4-BE49-F238E27FC236}">
                <a16:creationId xmlns:a16="http://schemas.microsoft.com/office/drawing/2014/main" id="{F98A86FB-48D8-603C-5363-7CB70A46AA4B}"/>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a:t>Σας ευχαριστώ για την προσοχή σας!</a:t>
            </a:r>
          </a:p>
        </p:txBody>
      </p:sp>
      <p:sp>
        <p:nvSpPr>
          <p:cNvPr id="14489" name="Rectangle 14429">
            <a:extLst>
              <a:ext uri="{FF2B5EF4-FFF2-40B4-BE49-F238E27FC236}">
                <a16:creationId xmlns:a16="http://schemas.microsoft.com/office/drawing/2014/main" id="{18692671-3E80-4C3C-9796-B369DC446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descr="Η τακτική σωματική άσκηση βοηθά τη ψυχική υγεία - ΤΑ ΝΕΑ">
            <a:extLst>
              <a:ext uri="{FF2B5EF4-FFF2-40B4-BE49-F238E27FC236}">
                <a16:creationId xmlns:a16="http://schemas.microsoft.com/office/drawing/2014/main" id="{EDAAB405-E066-0E75-6FA5-90A9BD849F2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054" r="24550"/>
          <a:stretch/>
        </p:blipFill>
        <p:spPr bwMode="auto">
          <a:xfrm>
            <a:off x="1777073" y="1257341"/>
            <a:ext cx="2034916" cy="279806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Άγχος και Στρες | Ομοιότητες και Διαφορές - CSIi - Cyber Security  International Institute">
            <a:extLst>
              <a:ext uri="{FF2B5EF4-FFF2-40B4-BE49-F238E27FC236}">
                <a16:creationId xmlns:a16="http://schemas.microsoft.com/office/drawing/2014/main" id="{8448F1AF-0073-D51A-AA45-5B02581530A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554" r="27489"/>
          <a:stretch/>
        </p:blipFill>
        <p:spPr bwMode="auto">
          <a:xfrm>
            <a:off x="3975699" y="1257342"/>
            <a:ext cx="2034916" cy="279806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Διακοπή καπνίσματος">
            <a:extLst>
              <a:ext uri="{FF2B5EF4-FFF2-40B4-BE49-F238E27FC236}">
                <a16:creationId xmlns:a16="http://schemas.microsoft.com/office/drawing/2014/main" id="{D0E9E1BC-7746-09AD-AE37-FAA5578BCED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712" r="29892"/>
          <a:stretch/>
        </p:blipFill>
        <p:spPr bwMode="auto">
          <a:xfrm>
            <a:off x="6174325" y="1257341"/>
            <a:ext cx="2034916" cy="2798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Υγιεινή διατροφή: Πόσο μειώνει τον κίνδυνο θνησιμότητας – Thestival">
            <a:extLst>
              <a:ext uri="{FF2B5EF4-FFF2-40B4-BE49-F238E27FC236}">
                <a16:creationId xmlns:a16="http://schemas.microsoft.com/office/drawing/2014/main" id="{5F023CD5-9893-C64D-EBE1-D7C1824F248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090" r="29515"/>
          <a:stretch/>
        </p:blipFill>
        <p:spPr bwMode="auto">
          <a:xfrm>
            <a:off x="8372952" y="1257341"/>
            <a:ext cx="2034916" cy="2798064"/>
          </a:xfrm>
          <a:prstGeom prst="rect">
            <a:avLst/>
          </a:prstGeom>
          <a:noFill/>
          <a:extLst>
            <a:ext uri="{909E8E84-426E-40DD-AFC4-6F175D3DCCD1}">
              <a14:hiddenFill xmlns:a14="http://schemas.microsoft.com/office/drawing/2010/main">
                <a:solidFill>
                  <a:srgbClr val="FFFFFF"/>
                </a:solidFill>
              </a14:hiddenFill>
            </a:ext>
          </a:extLst>
        </p:spPr>
      </p:pic>
      <p:cxnSp>
        <p:nvCxnSpPr>
          <p:cNvPr id="14490" name="Straight Connector 14431">
            <a:extLst>
              <a:ext uri="{FF2B5EF4-FFF2-40B4-BE49-F238E27FC236}">
                <a16:creationId xmlns:a16="http://schemas.microsoft.com/office/drawing/2014/main" id="{9543266B-A578-4496-A367-C9D1D79011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50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066" name="Group 2054">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67" name="Rectangle 2055">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058" name="Picture 2057">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59" name="Rectangle 2058">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60" name="Picture 2059">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061" name="Picture 2060">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Τίτλος 1">
            <a:extLst>
              <a:ext uri="{FF2B5EF4-FFF2-40B4-BE49-F238E27FC236}">
                <a16:creationId xmlns:a16="http://schemas.microsoft.com/office/drawing/2014/main" id="{BB4BA70C-1936-7D91-8F03-20BF8569DC07}"/>
              </a:ext>
            </a:extLst>
          </p:cNvPr>
          <p:cNvSpPr>
            <a:spLocks noGrp="1"/>
          </p:cNvSpPr>
          <p:nvPr>
            <p:ph type="title"/>
          </p:nvPr>
        </p:nvSpPr>
        <p:spPr>
          <a:xfrm>
            <a:off x="6094412" y="982132"/>
            <a:ext cx="4802185" cy="1303867"/>
          </a:xfrm>
        </p:spPr>
        <p:txBody>
          <a:bodyPr>
            <a:normAutofit/>
          </a:bodyPr>
          <a:lstStyle/>
          <a:p>
            <a:pPr>
              <a:lnSpc>
                <a:spcPct val="90000"/>
              </a:lnSpc>
            </a:pPr>
            <a:r>
              <a:rPr lang="el-GR" sz="2800"/>
              <a:t>ΣΤΟΙΧΕΙΑ ΦΥΣΙΟΛΟΓΙΑΣ ΤΗΣ ΚΑΡΔΙΑΣ</a:t>
            </a:r>
          </a:p>
        </p:txBody>
      </p:sp>
      <p:sp>
        <p:nvSpPr>
          <p:cNvPr id="2068" name="Rectangle 2062">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nastasia's_Blog: ΑΝΑΤΟΜΙΑ -ΦΥΣΙΟΛΟΓΙΑ ΙΙ - Γ΄ΤΑΞΗ ΕΠΑΛ">
            <a:extLst>
              <a:ext uri="{FF2B5EF4-FFF2-40B4-BE49-F238E27FC236}">
                <a16:creationId xmlns:a16="http://schemas.microsoft.com/office/drawing/2014/main" id="{9E120AD0-8BEA-BD0A-0DDD-B2F447BA46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5"/>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2065" name="Straight Connector 2064">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DFB9758D-22BB-B592-B4C9-43F46A0B0719}"/>
              </a:ext>
            </a:extLst>
          </p:cNvPr>
          <p:cNvSpPr>
            <a:spLocks noGrp="1"/>
          </p:cNvSpPr>
          <p:nvPr>
            <p:ph idx="1"/>
          </p:nvPr>
        </p:nvSpPr>
        <p:spPr>
          <a:xfrm>
            <a:off x="6094412" y="2556932"/>
            <a:ext cx="4802184" cy="3318936"/>
          </a:xfrm>
        </p:spPr>
        <p:txBody>
          <a:bodyPr>
            <a:normAutofit lnSpcReduction="10000"/>
          </a:bodyPr>
          <a:lstStyle/>
          <a:p>
            <a:pPr marL="0" indent="0">
              <a:buNone/>
            </a:pPr>
            <a:r>
              <a:rPr lang="el-GR" dirty="0"/>
              <a:t>Η καρδιά είναι μια αντλία:</a:t>
            </a:r>
          </a:p>
          <a:p>
            <a:pPr marL="0" indent="0">
              <a:buNone/>
            </a:pPr>
            <a:r>
              <a:rPr lang="el-GR" dirty="0"/>
              <a:t>Φέρνει το αίμα από τους πνεύμονες στον αριστερό κόλπο και μετά αφού το οδηγήσει στην αριστερή κοιλία, το αποστέλλει σε όλο το σώμα.</a:t>
            </a:r>
          </a:p>
          <a:p>
            <a:pPr marL="0" indent="0">
              <a:buNone/>
            </a:pPr>
            <a:r>
              <a:rPr lang="el-GR" dirty="0"/>
              <a:t>Τα κύτταρα χρησιμοποιούν το </a:t>
            </a:r>
            <a:r>
              <a:rPr lang="el-GR" b="1" dirty="0"/>
              <a:t>οξυγόνο</a:t>
            </a:r>
            <a:r>
              <a:rPr lang="el-GR" dirty="0"/>
              <a:t> του αίματος και επιστρέφουν το </a:t>
            </a:r>
            <a:r>
              <a:rPr lang="el-GR" b="1" dirty="0"/>
              <a:t>διοξείδιο </a:t>
            </a:r>
            <a:r>
              <a:rPr lang="el-GR" dirty="0"/>
              <a:t>που είναι προϊόν καύσεων.</a:t>
            </a:r>
          </a:p>
          <a:p>
            <a:pPr marL="0" indent="0">
              <a:buNone/>
            </a:pPr>
            <a:endParaRPr lang="el-GR" dirty="0"/>
          </a:p>
        </p:txBody>
      </p:sp>
    </p:spTree>
    <p:extLst>
      <p:ext uri="{BB962C8B-B14F-4D97-AF65-F5344CB8AC3E}">
        <p14:creationId xmlns:p14="http://schemas.microsoft.com/office/powerpoint/2010/main" val="81717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68" name="Group 52">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54" name="Rectangle 53">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56" name="Picture 55">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7" name="Rectangle 56">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8" name="Picture 57">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9" name="Picture 58">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9" name="Rectangle 60">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nastasia's_Blog: ΑΝΑΤΟΜΙΑ -ΦΥΣΙΟΛΟΓΙΑ ΙΙ - Γ΄ΤΑΞΗ ΕΠΑΛ">
            <a:extLst>
              <a:ext uri="{FF2B5EF4-FFF2-40B4-BE49-F238E27FC236}">
                <a16:creationId xmlns:a16="http://schemas.microsoft.com/office/drawing/2014/main" id="{D13CF23F-4CF3-3E0D-E8D3-31CF80B13B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75" b="13125"/>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2">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696592D1-1D79-33CE-A723-4687B78A1174}"/>
              </a:ext>
            </a:extLst>
          </p:cNvPr>
          <p:cNvSpPr>
            <a:spLocks noGrp="1"/>
          </p:cNvSpPr>
          <p:nvPr>
            <p:ph idx="1"/>
          </p:nvPr>
        </p:nvSpPr>
        <p:spPr>
          <a:xfrm>
            <a:off x="7535824" y="1009650"/>
            <a:ext cx="3968785" cy="4866218"/>
          </a:xfrm>
        </p:spPr>
        <p:txBody>
          <a:bodyPr>
            <a:normAutofit/>
          </a:bodyPr>
          <a:lstStyle/>
          <a:p>
            <a:pPr marL="0" indent="0">
              <a:lnSpc>
                <a:spcPct val="90000"/>
              </a:lnSpc>
              <a:buNone/>
            </a:pPr>
            <a:r>
              <a:rPr lang="el-GR" sz="2000" dirty="0"/>
              <a:t>Το αίμα φορτωμένο με διοξείδιο επιστρέφει με τις φλέβες στο ΔΕ κόλπο. Από εκεί, περνώντας από τη ΔΕ κοιλία, στέλνεται στους πνεύμονες για να ανταλλάξει το διοξείδιο με οξυγόνο και να επιστρέψει οξυγονωμένο στον ΑΡ κόλπο.</a:t>
            </a:r>
          </a:p>
          <a:p>
            <a:pPr marL="0" indent="0">
              <a:lnSpc>
                <a:spcPct val="90000"/>
              </a:lnSpc>
              <a:buNone/>
            </a:pPr>
            <a:r>
              <a:rPr lang="el-GR" sz="2000" dirty="0"/>
              <a:t>Η διαστολή της καρδιάς κατά τη διάρκεια της οποίας γίνεται επιστροφή του αίματος και η συστολή της, οπότε γίνεται συμπίεση και εκτόξευση αίματος(σφυγμός), επιτυγχάνεται με τη λειτουργία των </a:t>
            </a:r>
            <a:r>
              <a:rPr lang="el-GR" sz="2000" dirty="0" err="1"/>
              <a:t>μυικών</a:t>
            </a:r>
            <a:r>
              <a:rPr lang="el-GR" sz="2000" dirty="0"/>
              <a:t> ινών του μυοκαρδίου, με την επίδραση ηλεκτρικών ερεθισμάτων που παράγονται στον φλεβόκομβο.</a:t>
            </a:r>
          </a:p>
        </p:txBody>
      </p:sp>
    </p:spTree>
    <p:extLst>
      <p:ext uri="{BB962C8B-B14F-4D97-AF65-F5344CB8AC3E}">
        <p14:creationId xmlns:p14="http://schemas.microsoft.com/office/powerpoint/2010/main" val="340130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16" name="Rectangle 1092">
            <a:extLst>
              <a:ext uri="{FF2B5EF4-FFF2-40B4-BE49-F238E27FC236}">
                <a16:creationId xmlns:a16="http://schemas.microsoft.com/office/drawing/2014/main" id="{B563BBAB-D99F-4387-92E0-31CEE4A77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7" name="Group 1094">
            <a:extLst>
              <a:ext uri="{FF2B5EF4-FFF2-40B4-BE49-F238E27FC236}">
                <a16:creationId xmlns:a16="http://schemas.microsoft.com/office/drawing/2014/main" id="{A28347C9-1BAC-4DB4-979F-9961974D79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96" name="Rectangle 1095">
              <a:extLst>
                <a:ext uri="{FF2B5EF4-FFF2-40B4-BE49-F238E27FC236}">
                  <a16:creationId xmlns:a16="http://schemas.microsoft.com/office/drawing/2014/main" id="{ACDB5F81-17F6-41FB-98F9-D59B8E451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7" name="Group 1096">
              <a:extLst>
                <a:ext uri="{FF2B5EF4-FFF2-40B4-BE49-F238E27FC236}">
                  <a16:creationId xmlns:a16="http://schemas.microsoft.com/office/drawing/2014/main" id="{E3136D06-4F8F-469F-85C4-46D61735C2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98" name="Picture 1097">
                <a:extLst>
                  <a:ext uri="{FF2B5EF4-FFF2-40B4-BE49-F238E27FC236}">
                    <a16:creationId xmlns:a16="http://schemas.microsoft.com/office/drawing/2014/main" id="{F47D621C-7FFE-42AA-8B9E-7490E71092A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99" name="Rectangle 1098">
                <a:extLst>
                  <a:ext uri="{FF2B5EF4-FFF2-40B4-BE49-F238E27FC236}">
                    <a16:creationId xmlns:a16="http://schemas.microsoft.com/office/drawing/2014/main" id="{D1811DB7-2CED-4B9C-B62F-B0A8C60E4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00" name="Picture 1099">
                <a:extLst>
                  <a:ext uri="{FF2B5EF4-FFF2-40B4-BE49-F238E27FC236}">
                    <a16:creationId xmlns:a16="http://schemas.microsoft.com/office/drawing/2014/main" id="{A1506B71-CCAE-4982-9C0E-DAA3EB211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18" name="Picture 1100">
                <a:extLst>
                  <a:ext uri="{FF2B5EF4-FFF2-40B4-BE49-F238E27FC236}">
                    <a16:creationId xmlns:a16="http://schemas.microsoft.com/office/drawing/2014/main" id="{8B7CC64B-CE8B-4090-AF00-7723FE3876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cxnSp>
        <p:nvCxnSpPr>
          <p:cNvPr id="1119" name="Straight Connector 1102">
            <a:extLst>
              <a:ext uri="{FF2B5EF4-FFF2-40B4-BE49-F238E27FC236}">
                <a16:creationId xmlns:a16="http://schemas.microsoft.com/office/drawing/2014/main" id="{0D11F6E6-91B8-40B6-9C25-EF9C2D0EA0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16503F4B-F639-D28B-12FA-9ED9B70E093D}"/>
              </a:ext>
            </a:extLst>
          </p:cNvPr>
          <p:cNvSpPr>
            <a:spLocks noGrp="1"/>
          </p:cNvSpPr>
          <p:nvPr>
            <p:ph idx="1"/>
          </p:nvPr>
        </p:nvSpPr>
        <p:spPr>
          <a:xfrm>
            <a:off x="1167385" y="2556932"/>
            <a:ext cx="6380065" cy="3318936"/>
          </a:xfrm>
        </p:spPr>
        <p:txBody>
          <a:bodyPr>
            <a:normAutofit fontScale="92500" lnSpcReduction="20000"/>
          </a:bodyPr>
          <a:lstStyle/>
          <a:p>
            <a:r>
              <a:rPr lang="el-GR" sz="2200" dirty="0"/>
              <a:t>Το μυοκάρδιο τροφοδοτείται με οξυγόνο και θρεπτικές ουσίες με τις </a:t>
            </a:r>
            <a:r>
              <a:rPr lang="el-GR" sz="2200" b="1" dirty="0"/>
              <a:t>στεφανιαίες αρτηρίες</a:t>
            </a:r>
            <a:r>
              <a:rPr lang="el-GR" sz="2200" dirty="0"/>
              <a:t>, μήκους 10 εκατοστών και διαμέτρου 1-2 χιλιοστά η κάθε μία.</a:t>
            </a:r>
          </a:p>
          <a:p>
            <a:r>
              <a:rPr lang="el-GR" sz="2200" dirty="0"/>
              <a:t>Σε </a:t>
            </a:r>
            <a:r>
              <a:rPr lang="el-GR" sz="2200" b="1" dirty="0"/>
              <a:t>κατάσταση ηρεμίας, </a:t>
            </a:r>
            <a:r>
              <a:rPr lang="el-GR" sz="2200" dirty="0"/>
              <a:t>η καρδιά χρειάζεται 10 φορές </a:t>
            </a:r>
            <a:r>
              <a:rPr lang="el-GR" sz="2200" b="1" dirty="0"/>
              <a:t>περισσότερο αίμα </a:t>
            </a:r>
            <a:r>
              <a:rPr lang="el-GR" sz="2200" dirty="0"/>
              <a:t>από ότι όλα τα υπόλοιπα όργανα.</a:t>
            </a:r>
          </a:p>
          <a:p>
            <a:r>
              <a:rPr lang="el-GR" sz="2200" dirty="0"/>
              <a:t>Σε περίπτωση </a:t>
            </a:r>
            <a:r>
              <a:rPr lang="el-GR" sz="2200" b="1" dirty="0"/>
              <a:t>σωματικής έντασης</a:t>
            </a:r>
            <a:r>
              <a:rPr lang="el-GR" sz="2200" dirty="0"/>
              <a:t>, η καρδιά αυξάνει τη δράση της.</a:t>
            </a:r>
          </a:p>
          <a:p>
            <a:r>
              <a:rPr lang="el-GR" sz="2200" dirty="0"/>
              <a:t>Τα στεφανιαία αγγεία πρέπει να μην είναι </a:t>
            </a:r>
            <a:r>
              <a:rPr lang="el-GR" sz="2200" dirty="0" err="1"/>
              <a:t>στενεμένα</a:t>
            </a:r>
            <a:r>
              <a:rPr lang="el-GR" sz="2200" dirty="0"/>
              <a:t>, ώστε να μπορούν να ανταποκρίνονται στις ανάγκες του μυοκαρδίου.</a:t>
            </a:r>
          </a:p>
          <a:p>
            <a:r>
              <a:rPr lang="el-GR" sz="2200" dirty="0"/>
              <a:t>Διαφορετικά, η λειτουργία της καρδιάς- ΑΝΕΠΑΡΚΗΣ</a:t>
            </a:r>
          </a:p>
        </p:txBody>
      </p:sp>
      <p:pic>
        <p:nvPicPr>
          <p:cNvPr id="1026" name="Picture 2" descr="Οι στεφανιαίες αρτηρίες και οι φλέβες της καρδιάς - HealthyLiving.gr">
            <a:extLst>
              <a:ext uri="{FF2B5EF4-FFF2-40B4-BE49-F238E27FC236}">
                <a16:creationId xmlns:a16="http://schemas.microsoft.com/office/drawing/2014/main" id="{3BF2C815-2CBA-70D8-1388-75A3E57097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62" r="13943" b="-3"/>
          <a:stretch/>
        </p:blipFill>
        <p:spPr bwMode="auto">
          <a:xfrm>
            <a:off x="8137325" y="1158024"/>
            <a:ext cx="2839277" cy="206654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1028" name="Picture 4" descr="Αρτηρία και φλέβα απεικόνιση αποθεμάτων. εικονογραφία από bipeds ...">
            <a:extLst>
              <a:ext uri="{FF2B5EF4-FFF2-40B4-BE49-F238E27FC236}">
                <a16:creationId xmlns:a16="http://schemas.microsoft.com/office/drawing/2014/main" id="{66723E75-FA15-9153-550B-B9CD9DA278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208" r="6" b="6"/>
          <a:stretch/>
        </p:blipFill>
        <p:spPr bwMode="auto">
          <a:xfrm>
            <a:off x="8135453" y="3631646"/>
            <a:ext cx="2843021" cy="206654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8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066" name="Group 2054">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67" name="Rectangle 2055">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058" name="Picture 2057">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59" name="Rectangle 2058">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60" name="Picture 2059">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061" name="Picture 2060">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068" name="Rectangle 2062">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περιοδοντίτιδα δεν ξερουμε να μασαμε κοσμασερ | iassis">
            <a:extLst>
              <a:ext uri="{FF2B5EF4-FFF2-40B4-BE49-F238E27FC236}">
                <a16:creationId xmlns:a16="http://schemas.microsoft.com/office/drawing/2014/main" id="{78F28DD9-43DD-F7FE-F900-A66013CC94E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90625" y="1504949"/>
            <a:ext cx="4295774" cy="3400425"/>
          </a:xfrm>
          <a:prstGeom prst="rect">
            <a:avLst/>
          </a:prstGeom>
          <a:noFill/>
          <a:extLst>
            <a:ext uri="{909E8E84-426E-40DD-AFC4-6F175D3DCCD1}">
              <a14:hiddenFill xmlns:a14="http://schemas.microsoft.com/office/drawing/2010/main">
                <a:solidFill>
                  <a:srgbClr val="FFFFFF"/>
                </a:solidFill>
              </a14:hiddenFill>
            </a:ext>
          </a:extLst>
        </p:spPr>
      </p:pic>
      <p:cxnSp>
        <p:nvCxnSpPr>
          <p:cNvPr id="2065" name="Straight Connector 2064">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797D0090-8DE3-E24F-DCCE-5C557D610106}"/>
              </a:ext>
            </a:extLst>
          </p:cNvPr>
          <p:cNvSpPr>
            <a:spLocks noGrp="1"/>
          </p:cNvSpPr>
          <p:nvPr>
            <p:ph idx="1"/>
          </p:nvPr>
        </p:nvSpPr>
        <p:spPr>
          <a:xfrm>
            <a:off x="6094412" y="2556932"/>
            <a:ext cx="4802184" cy="3318936"/>
          </a:xfrm>
        </p:spPr>
        <p:txBody>
          <a:bodyPr>
            <a:normAutofit/>
          </a:bodyPr>
          <a:lstStyle/>
          <a:p>
            <a:pPr>
              <a:lnSpc>
                <a:spcPct val="90000"/>
              </a:lnSpc>
            </a:pPr>
            <a:r>
              <a:rPr lang="el-GR" sz="2000" dirty="0"/>
              <a:t>Στα όρια των κόλπων με τις κοιλίες και στις εισόδους των μεγάλων αγγείων που ξεκινούν από την καρδιά υπάρχουν </a:t>
            </a:r>
            <a:r>
              <a:rPr lang="el-GR" sz="2000" b="1" dirty="0"/>
              <a:t>βαλβίδες </a:t>
            </a:r>
            <a:r>
              <a:rPr lang="el-GR" sz="2000" dirty="0"/>
              <a:t>που επιτρέπουν τη μετακίνηση του αίματος μόνο προς μία κατεύθυνση.</a:t>
            </a:r>
          </a:p>
          <a:p>
            <a:pPr>
              <a:lnSpc>
                <a:spcPct val="90000"/>
              </a:lnSpc>
            </a:pPr>
            <a:r>
              <a:rPr lang="el-GR" sz="2000" dirty="0"/>
              <a:t>Η </a:t>
            </a:r>
            <a:r>
              <a:rPr lang="el-GR" sz="2000" b="1" dirty="0"/>
              <a:t>καταστροφή ή αλλοίωση </a:t>
            </a:r>
            <a:r>
              <a:rPr lang="el-GR" sz="2000" dirty="0"/>
              <a:t>των βαλβίδων προκαλεί ανωμαλίες στην κατεύθυνση ροής του αίματος.</a:t>
            </a:r>
          </a:p>
          <a:p>
            <a:pPr>
              <a:lnSpc>
                <a:spcPct val="90000"/>
              </a:lnSpc>
            </a:pPr>
            <a:r>
              <a:rPr lang="el-GR" sz="2000" dirty="0"/>
              <a:t>Το μυοκάρδιο κουράζεται.</a:t>
            </a:r>
          </a:p>
          <a:p>
            <a:pPr>
              <a:lnSpc>
                <a:spcPct val="90000"/>
              </a:lnSpc>
            </a:pPr>
            <a:r>
              <a:rPr lang="el-GR" sz="2000" dirty="0"/>
              <a:t>Ο καρδιακός ρυθμός διαταράσσεται. </a:t>
            </a:r>
          </a:p>
        </p:txBody>
      </p:sp>
    </p:spTree>
    <p:extLst>
      <p:ext uri="{BB962C8B-B14F-4D97-AF65-F5344CB8AC3E}">
        <p14:creationId xmlns:p14="http://schemas.microsoft.com/office/powerpoint/2010/main" val="393280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2D17DC-BDB9-91B3-90C3-E2CEFE7C7432}"/>
              </a:ext>
            </a:extLst>
          </p:cNvPr>
          <p:cNvSpPr>
            <a:spLocks noGrp="1"/>
          </p:cNvSpPr>
          <p:nvPr>
            <p:ph type="title"/>
          </p:nvPr>
        </p:nvSpPr>
        <p:spPr>
          <a:xfrm>
            <a:off x="1295402" y="982132"/>
            <a:ext cx="9601196" cy="1303867"/>
          </a:xfrm>
        </p:spPr>
        <p:txBody>
          <a:bodyPr>
            <a:normAutofit/>
          </a:bodyPr>
          <a:lstStyle/>
          <a:p>
            <a:r>
              <a:rPr lang="el-GR"/>
              <a:t>Κύρια συμπτώματα καρδιακών παθήσεων</a:t>
            </a:r>
          </a:p>
        </p:txBody>
      </p:sp>
      <p:sp>
        <p:nvSpPr>
          <p:cNvPr id="3" name="Θέση περιεχομένου 2">
            <a:extLst>
              <a:ext uri="{FF2B5EF4-FFF2-40B4-BE49-F238E27FC236}">
                <a16:creationId xmlns:a16="http://schemas.microsoft.com/office/drawing/2014/main" id="{48071740-2F53-1E8C-0BF5-3EBA156D6979}"/>
              </a:ext>
            </a:extLst>
          </p:cNvPr>
          <p:cNvSpPr>
            <a:spLocks noGrp="1"/>
          </p:cNvSpPr>
          <p:nvPr>
            <p:ph idx="1"/>
          </p:nvPr>
        </p:nvSpPr>
        <p:spPr>
          <a:xfrm>
            <a:off x="1295402" y="2556932"/>
            <a:ext cx="6256866" cy="3318936"/>
          </a:xfrm>
        </p:spPr>
        <p:txBody>
          <a:bodyPr>
            <a:noAutofit/>
          </a:bodyPr>
          <a:lstStyle/>
          <a:p>
            <a:pPr>
              <a:lnSpc>
                <a:spcPct val="90000"/>
              </a:lnSpc>
            </a:pPr>
            <a:r>
              <a:rPr lang="el-GR" sz="1900" dirty="0"/>
              <a:t>Δύσπνοια</a:t>
            </a:r>
          </a:p>
          <a:p>
            <a:pPr>
              <a:lnSpc>
                <a:spcPct val="90000"/>
              </a:lnSpc>
            </a:pPr>
            <a:r>
              <a:rPr lang="el-GR" sz="1900" dirty="0"/>
              <a:t>Πόνος στο θώρακα</a:t>
            </a:r>
          </a:p>
          <a:p>
            <a:pPr>
              <a:lnSpc>
                <a:spcPct val="90000"/>
              </a:lnSpc>
            </a:pPr>
            <a:r>
              <a:rPr lang="el-GR" sz="1900" dirty="0"/>
              <a:t>Αίσθημα παλμών</a:t>
            </a:r>
          </a:p>
          <a:p>
            <a:pPr>
              <a:lnSpc>
                <a:spcPct val="90000"/>
              </a:lnSpc>
            </a:pPr>
            <a:r>
              <a:rPr lang="el-GR" sz="1900" dirty="0"/>
              <a:t>Κυάνωση</a:t>
            </a:r>
          </a:p>
          <a:p>
            <a:pPr>
              <a:lnSpc>
                <a:spcPct val="90000"/>
              </a:lnSpc>
            </a:pPr>
            <a:r>
              <a:rPr lang="el-GR" sz="1900" dirty="0"/>
              <a:t>Οίδημα</a:t>
            </a:r>
          </a:p>
          <a:p>
            <a:pPr>
              <a:lnSpc>
                <a:spcPct val="90000"/>
              </a:lnSpc>
            </a:pPr>
            <a:r>
              <a:rPr lang="el-GR" sz="1900" dirty="0"/>
              <a:t>Καρδιακά φυσήματα</a:t>
            </a:r>
          </a:p>
          <a:p>
            <a:pPr>
              <a:lnSpc>
                <a:spcPct val="90000"/>
              </a:lnSpc>
            </a:pPr>
            <a:r>
              <a:rPr lang="el-GR" sz="1900" dirty="0"/>
              <a:t>Υπέρταση</a:t>
            </a:r>
          </a:p>
          <a:p>
            <a:pPr>
              <a:lnSpc>
                <a:spcPct val="90000"/>
              </a:lnSpc>
            </a:pPr>
            <a:r>
              <a:rPr lang="el-GR" sz="1900" dirty="0"/>
              <a:t>Άλλες εκδηλώσεις: κόπωση, </a:t>
            </a:r>
            <a:r>
              <a:rPr lang="el-GR" sz="1900" dirty="0" err="1"/>
              <a:t>πληκτροδακτυλία</a:t>
            </a:r>
            <a:r>
              <a:rPr lang="el-GR" sz="1900" dirty="0"/>
              <a:t>, πυρετός, φούσκωμα φλεβών στον τράχηλο</a:t>
            </a:r>
          </a:p>
        </p:txBody>
      </p:sp>
      <p:pic>
        <p:nvPicPr>
          <p:cNvPr id="3074" name="Picture 2" descr="Τσιαντής Νικ. Ιωάννης, MD, MSc | ΚΑΡΔΙΑΚΗ ΑΝΕΠΑΡΚΕΙΑ">
            <a:extLst>
              <a:ext uri="{FF2B5EF4-FFF2-40B4-BE49-F238E27FC236}">
                <a16:creationId xmlns:a16="http://schemas.microsoft.com/office/drawing/2014/main" id="{B89A5389-AD3F-2235-0AD7-3FB4F8C869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5026" y="3411746"/>
            <a:ext cx="2739728" cy="1431507"/>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80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DD383D-C90D-7E3E-8DA6-2D79FA177D44}"/>
              </a:ext>
            </a:extLst>
          </p:cNvPr>
          <p:cNvSpPr>
            <a:spLocks noGrp="1"/>
          </p:cNvSpPr>
          <p:nvPr>
            <p:ph idx="1"/>
          </p:nvPr>
        </p:nvSpPr>
        <p:spPr>
          <a:xfrm>
            <a:off x="1323974" y="1657350"/>
            <a:ext cx="6228293" cy="4218518"/>
          </a:xfrm>
        </p:spPr>
        <p:txBody>
          <a:bodyPr>
            <a:normAutofit/>
          </a:bodyPr>
          <a:lstStyle/>
          <a:p>
            <a:pPr marL="0" indent="0" algn="ctr">
              <a:lnSpc>
                <a:spcPct val="90000"/>
              </a:lnSpc>
              <a:buNone/>
            </a:pPr>
            <a:r>
              <a:rPr lang="el-GR" sz="2800" b="1" dirty="0"/>
              <a:t>Διαγνωστικές εξετάσεις για καρδιολογικές παθήσεις</a:t>
            </a:r>
          </a:p>
          <a:p>
            <a:pPr marL="0" indent="0">
              <a:lnSpc>
                <a:spcPct val="90000"/>
              </a:lnSpc>
              <a:buNone/>
            </a:pPr>
            <a:endParaRPr lang="el-GR" sz="2000" b="1" dirty="0"/>
          </a:p>
          <a:p>
            <a:pPr marL="742950" indent="-742950">
              <a:lnSpc>
                <a:spcPct val="90000"/>
              </a:lnSpc>
              <a:buAutoNum type="arabicPeriod"/>
            </a:pPr>
            <a:r>
              <a:rPr lang="el-GR" dirty="0"/>
              <a:t>Ακτινολογικές</a:t>
            </a:r>
          </a:p>
          <a:p>
            <a:pPr marL="742950" indent="-742950">
              <a:lnSpc>
                <a:spcPct val="90000"/>
              </a:lnSpc>
              <a:buAutoNum type="arabicPeriod"/>
            </a:pPr>
            <a:r>
              <a:rPr lang="el-GR" dirty="0"/>
              <a:t>Εξετάσεις πυρηνικής καρδιολογίας</a:t>
            </a:r>
          </a:p>
          <a:p>
            <a:pPr marL="742950" indent="-742950">
              <a:lnSpc>
                <a:spcPct val="90000"/>
              </a:lnSpc>
              <a:buAutoNum type="arabicPeriod"/>
            </a:pPr>
            <a:r>
              <a:rPr lang="el-GR" dirty="0"/>
              <a:t>Ηλεκτροκαρδιογράφημα</a:t>
            </a:r>
          </a:p>
          <a:p>
            <a:pPr marL="742950" indent="-742950">
              <a:lnSpc>
                <a:spcPct val="90000"/>
              </a:lnSpc>
              <a:buAutoNum type="arabicPeriod"/>
            </a:pPr>
            <a:r>
              <a:rPr lang="el-GR" dirty="0"/>
              <a:t>Εξετάσεις αίματος</a:t>
            </a:r>
          </a:p>
          <a:p>
            <a:pPr marL="742950" indent="-742950">
              <a:lnSpc>
                <a:spcPct val="90000"/>
              </a:lnSpc>
              <a:buAutoNum type="arabicPeriod"/>
            </a:pPr>
            <a:r>
              <a:rPr lang="el-GR" dirty="0"/>
              <a:t>Δοκιμασία κοπώσεως</a:t>
            </a:r>
          </a:p>
          <a:p>
            <a:pPr marL="742950" indent="-742950">
              <a:lnSpc>
                <a:spcPct val="90000"/>
              </a:lnSpc>
              <a:buAutoNum type="arabicPeriod"/>
            </a:pPr>
            <a:r>
              <a:rPr lang="el-GR" dirty="0"/>
              <a:t>Υπερηχογράφημα καρδιάς</a:t>
            </a:r>
          </a:p>
        </p:txBody>
      </p:sp>
      <p:pic>
        <p:nvPicPr>
          <p:cNvPr id="6146" name="Picture 2" descr="ΚΑΡΔΙΟΠΑΘΕΙΑ: ΠΟΙΕΣ ΕΙΝΑΙ ΟΙ 5 ΕΞΕΤΑΣΕΙΣ ΠΟΥ ΠΡΕΠΕΙ ΝΑ ΚΑΝΕΤΕ ...">
            <a:extLst>
              <a:ext uri="{FF2B5EF4-FFF2-40B4-BE49-F238E27FC236}">
                <a16:creationId xmlns:a16="http://schemas.microsoft.com/office/drawing/2014/main" id="{98DE935B-07C6-6781-44E0-CBE0775C5A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11" r="-1" b="-1"/>
          <a:stretch/>
        </p:blipFill>
        <p:spPr bwMode="auto">
          <a:xfrm>
            <a:off x="7342435" y="3020217"/>
            <a:ext cx="3482319" cy="1825323"/>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626EB0-09EB-5FF3-D020-C8713BAB47AE}"/>
              </a:ext>
            </a:extLst>
          </p:cNvPr>
          <p:cNvSpPr>
            <a:spLocks noGrp="1"/>
          </p:cNvSpPr>
          <p:nvPr>
            <p:ph type="title"/>
          </p:nvPr>
        </p:nvSpPr>
        <p:spPr>
          <a:xfrm>
            <a:off x="1295402" y="982132"/>
            <a:ext cx="9601196" cy="1502228"/>
          </a:xfrm>
        </p:spPr>
        <p:txBody>
          <a:bodyPr>
            <a:normAutofit fontScale="90000"/>
          </a:bodyPr>
          <a:lstStyle/>
          <a:p>
            <a:r>
              <a:rPr lang="el-GR" sz="2400" b="1" dirty="0"/>
              <a:t>ΠΑΘΗΣΕΙΣ ΚΑΡΔΙΑΣ ΚΑΙ ΚΥΚΛΟΦΟΡΙΚΟΥ ΣΥΣΤΗΜΑΤΟΣ</a:t>
            </a:r>
            <a:br>
              <a:rPr lang="el-GR" sz="2400" dirty="0"/>
            </a:br>
            <a:br>
              <a:rPr lang="el-GR" sz="2400" dirty="0"/>
            </a:br>
            <a:r>
              <a:rPr lang="el-GR" sz="2000" dirty="0"/>
              <a:t>Οι κατηγορίες καρδιολογικών προβλημάτων διακρίνονται ανάλογα με τη θέση, το είδος και το μηχανισμό πρόκλησης της βλάβης. Έτσι έχουμε:</a:t>
            </a:r>
            <a:br>
              <a:rPr lang="el-GR" sz="2000" dirty="0"/>
            </a:br>
            <a:endParaRPr lang="el-GR" sz="2000" dirty="0"/>
          </a:p>
        </p:txBody>
      </p:sp>
      <p:sp>
        <p:nvSpPr>
          <p:cNvPr id="3" name="Θέση περιεχομένου 2">
            <a:extLst>
              <a:ext uri="{FF2B5EF4-FFF2-40B4-BE49-F238E27FC236}">
                <a16:creationId xmlns:a16="http://schemas.microsoft.com/office/drawing/2014/main" id="{48D3E01A-99ED-82B0-25FD-C0EB79BD9843}"/>
              </a:ext>
            </a:extLst>
          </p:cNvPr>
          <p:cNvSpPr>
            <a:spLocks noGrp="1"/>
          </p:cNvSpPr>
          <p:nvPr>
            <p:ph idx="1"/>
          </p:nvPr>
        </p:nvSpPr>
        <p:spPr/>
        <p:txBody>
          <a:bodyPr>
            <a:normAutofit fontScale="92500" lnSpcReduction="20000"/>
          </a:bodyPr>
          <a:lstStyle/>
          <a:p>
            <a:pPr marL="0" indent="0" algn="ctr">
              <a:buNone/>
            </a:pPr>
            <a:r>
              <a:rPr lang="el-GR" dirty="0"/>
              <a:t>Την Αθηροσκλήρωση</a:t>
            </a:r>
          </a:p>
          <a:p>
            <a:pPr marL="0" indent="0" algn="ctr">
              <a:buNone/>
            </a:pPr>
            <a:r>
              <a:rPr lang="el-GR" dirty="0"/>
              <a:t>Την Ισχαιμική καρδιοπάθεια</a:t>
            </a:r>
          </a:p>
          <a:p>
            <a:pPr marL="0" indent="0" algn="ctr">
              <a:buNone/>
            </a:pPr>
            <a:r>
              <a:rPr lang="el-GR" dirty="0"/>
              <a:t>Την  Συμφορητική καρδιακή ανεπάρκεια</a:t>
            </a:r>
          </a:p>
          <a:p>
            <a:pPr marL="0" indent="0" algn="ctr">
              <a:buNone/>
            </a:pPr>
            <a:r>
              <a:rPr lang="el-GR" dirty="0"/>
              <a:t>Τις </a:t>
            </a:r>
            <a:r>
              <a:rPr lang="el-GR" dirty="0" err="1"/>
              <a:t>βαλβιδοπάθειες</a:t>
            </a:r>
            <a:endParaRPr lang="el-GR" dirty="0"/>
          </a:p>
          <a:p>
            <a:pPr marL="0" indent="0" algn="ctr">
              <a:buNone/>
            </a:pPr>
            <a:r>
              <a:rPr lang="el-GR" dirty="0"/>
              <a:t>Τις παθήσεις του Καρδιακού μυός, του ενδοκαρδίου και περικαρδίου (Μυοκαρδίτιδες- Περικαρδίτιδες)</a:t>
            </a:r>
          </a:p>
          <a:p>
            <a:pPr marL="0" indent="0" algn="ctr">
              <a:buNone/>
            </a:pPr>
            <a:r>
              <a:rPr lang="el-GR" dirty="0"/>
              <a:t>Τις παθήσεις των αγγείων</a:t>
            </a:r>
          </a:p>
          <a:p>
            <a:pPr marL="0" indent="0" algn="ctr">
              <a:buNone/>
            </a:pPr>
            <a:r>
              <a:rPr lang="el-GR" dirty="0"/>
              <a:t>Τα επείγοντα καρδιολογικά προβλήματα (Ανακοπή)</a:t>
            </a:r>
          </a:p>
        </p:txBody>
      </p:sp>
    </p:spTree>
    <p:extLst>
      <p:ext uri="{BB962C8B-B14F-4D97-AF65-F5344CB8AC3E}">
        <p14:creationId xmlns:p14="http://schemas.microsoft.com/office/powerpoint/2010/main" val="30522218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1692a9e-0fb0-4ac7-9156-49489d59950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93AA0DC2FCB1E24D8783B0A7ED6ADF32" ma:contentTypeVersion="9" ma:contentTypeDescription="Δημιουργία νέου εγγράφου" ma:contentTypeScope="" ma:versionID="f74b4d0d0a1df3c1c397bfd82cefa312">
  <xsd:schema xmlns:xsd="http://www.w3.org/2001/XMLSchema" xmlns:xs="http://www.w3.org/2001/XMLSchema" xmlns:p="http://schemas.microsoft.com/office/2006/metadata/properties" xmlns:ns3="51692a9e-0fb0-4ac7-9156-49489d59950b" xmlns:ns4="9a76061d-0471-4f9a-b2ff-3f319cbfcab0" targetNamespace="http://schemas.microsoft.com/office/2006/metadata/properties" ma:root="true" ma:fieldsID="ea325798c53e8b8450c4773ffb602092" ns3:_="" ns4:_="">
    <xsd:import namespace="51692a9e-0fb0-4ac7-9156-49489d59950b"/>
    <xsd:import namespace="9a76061d-0471-4f9a-b2ff-3f319cbfcab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92a9e-0fb0-4ac7-9156-49489d599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76061d-0471-4f9a-b2ff-3f319cbfcab0" elementFormDefault="qualified">
    <xsd:import namespace="http://schemas.microsoft.com/office/2006/documentManagement/types"/>
    <xsd:import namespace="http://schemas.microsoft.com/office/infopath/2007/PartnerControls"/>
    <xsd:element name="SharedWithUsers" ma:index="11"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Κοινή χρήση με λεπτομέρειες" ma:internalName="SharedWithDetails" ma:readOnly="true">
      <xsd:simpleType>
        <xsd:restriction base="dms:Note">
          <xsd:maxLength value="255"/>
        </xsd:restriction>
      </xsd:simpleType>
    </xsd:element>
    <xsd:element name="SharingHintHash" ma:index="13" nillable="true" ma:displayName="Κοινή χρήση κατακερματισμού υπόδειξης"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D18A59-57B7-4D30-9CF3-787E51D60E53}">
  <ds:schemaRefs>
    <ds:schemaRef ds:uri="http://purl.org/dc/elements/1.1/"/>
    <ds:schemaRef ds:uri="http://purl.org/dc/dcmitype/"/>
    <ds:schemaRef ds:uri="51692a9e-0fb0-4ac7-9156-49489d59950b"/>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9a76061d-0471-4f9a-b2ff-3f319cbfcab0"/>
    <ds:schemaRef ds:uri="http://www.w3.org/XML/1998/namespace"/>
    <ds:schemaRef ds:uri="http://purl.org/dc/terms/"/>
  </ds:schemaRefs>
</ds:datastoreItem>
</file>

<file path=customXml/itemProps2.xml><?xml version="1.0" encoding="utf-8"?>
<ds:datastoreItem xmlns:ds="http://schemas.openxmlformats.org/officeDocument/2006/customXml" ds:itemID="{51A1E1BF-97B9-43C6-82FE-70B00ECA806A}">
  <ds:schemaRefs>
    <ds:schemaRef ds:uri="http://schemas.microsoft.com/sharepoint/v3/contenttype/forms"/>
  </ds:schemaRefs>
</ds:datastoreItem>
</file>

<file path=customXml/itemProps3.xml><?xml version="1.0" encoding="utf-8"?>
<ds:datastoreItem xmlns:ds="http://schemas.openxmlformats.org/officeDocument/2006/customXml" ds:itemID="{0B056A77-8940-4225-B6B8-A3987674D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92a9e-0fb0-4ac7-9156-49489d59950b"/>
    <ds:schemaRef ds:uri="9a76061d-0471-4f9a-b2ff-3f319cbfc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2435</TotalTime>
  <Words>800</Words>
  <Application>Microsoft Office PowerPoint</Application>
  <PresentationFormat>Ευρεία οθόνη</PresentationFormat>
  <Paragraphs>97</Paragraphs>
  <Slides>20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20</vt:i4>
      </vt:variant>
    </vt:vector>
  </HeadingPairs>
  <TitlesOfParts>
    <vt:vector size="23" baseType="lpstr">
      <vt:lpstr>Arial</vt:lpstr>
      <vt:lpstr>Garamond</vt:lpstr>
      <vt:lpstr>Οργανικό</vt:lpstr>
      <vt:lpstr>ΠΑΘΟΛΟΓΙΑ</vt:lpstr>
      <vt:lpstr>ΙΣΧΑΙΜΙΚΗ ΚΑΡΔΙΟΠΑΘΕΙΑ</vt:lpstr>
      <vt:lpstr>ΣΤΟΙΧΕΙΑ ΦΥΣΙΟΛΟΓΙΑΣ ΤΗΣ ΚΑΡΔΙΑΣ</vt:lpstr>
      <vt:lpstr>Παρουσίαση του PowerPoint</vt:lpstr>
      <vt:lpstr>Παρουσίαση του PowerPoint</vt:lpstr>
      <vt:lpstr>Παρουσίαση του PowerPoint</vt:lpstr>
      <vt:lpstr>Κύρια συμπτώματα καρδιακών παθήσεων</vt:lpstr>
      <vt:lpstr>Παρουσίαση του PowerPoint</vt:lpstr>
      <vt:lpstr>ΠΑΘΗΣΕΙΣ ΚΑΡΔΙΑΣ ΚΑΙ ΚΥΚΛΟΦΟΡΙΚΟΥ ΣΥΣΤΗΜΑΤΟΣ  Οι κατηγορίες καρδιολογικών προβλημάτων διακρίνονται ανάλογα με τη θέση, το είδος και το μηχανισμό πρόκλησης της βλάβης. Έτσι έχουμε: </vt:lpstr>
      <vt:lpstr>ΙΣΧΑΙΜΙΚΗ ΚΑΡΔΙΟΠΑΘΕΙΑ</vt:lpstr>
      <vt:lpstr>Η Ισχαιμία της καρδιάς εκδηλώνεται:</vt:lpstr>
      <vt:lpstr>ΠΑΡΑΓΟΝΤΕΣ ΠΟΥ ΔΙΕΥΚΟΛΥΝΟΥΝ ΤΗΝ ΕΚΔΗΛΩΣΗ ΙΣΧΑΙΜΙΚΟΥ ΠΟΝΟΥ</vt:lpstr>
      <vt:lpstr>Λιγότερο τεκμηριωμένοι παράγοντες που προδιαθέτουν σε Ισχαιμική Καρδιοπάθεια</vt:lpstr>
      <vt:lpstr>ΣΤΗΘΑΓΧΗ</vt:lpstr>
      <vt:lpstr>Έμφραγμα Μυοκαρδίου</vt:lpstr>
      <vt:lpstr>ΔΙΑΓΝΩΣΗ ΙΣΧΑΙΜΙΚΗΣ ΝΟΣΟΥ</vt:lpstr>
      <vt:lpstr>Αντιμετώπιση Στηθάγχης</vt:lpstr>
      <vt:lpstr>Αντιμετώπιση Εμφράγματος</vt:lpstr>
      <vt:lpstr>Μείωση κινδύνου καρδιοπάθειας</vt:lpstr>
      <vt:lpstr>Σας 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ΠΑΘΟΛΟΓΙΑ</dc:title>
  <dc:creator>ΑΡΒΑΝΙΤΑΚΗ ΕΙΡΗΝΗ</dc:creator>
  <cp:lastModifiedBy>ΑΡΒΑΝΙΤΑΚΗ ΕΙΡΗΝΗ</cp:lastModifiedBy>
  <cp:revision>24</cp:revision>
  <dcterms:created xsi:type="dcterms:W3CDTF">2023-03-20T14:15:23Z</dcterms:created>
  <dcterms:modified xsi:type="dcterms:W3CDTF">2023-03-22T21:04:29Z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0x01010093AA0DC2FCB1E24D8783B0A7ED6ADF32</vt:lpwstr>
  </property>
</Properties>
</file>