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2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273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01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309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50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37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34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7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187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35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29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4D2707A-1614-412B-87F1-C1B8E755B7E9}" type="datetimeFigureOut">
              <a:rPr lang="el-GR" smtClean="0"/>
              <a:t>5/11/2020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B724A6E-49CF-4351-B1FE-72A3B2CE7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15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84472" y="1430106"/>
            <a:ext cx="9592236" cy="3088489"/>
          </a:xfrm>
        </p:spPr>
        <p:txBody>
          <a:bodyPr/>
          <a:lstStyle/>
          <a:p>
            <a:r>
              <a:rPr lang="en-US" dirty="0" smtClean="0"/>
              <a:t>The Halloween and </a:t>
            </a:r>
            <a:r>
              <a:rPr lang="en-US" dirty="0" err="1"/>
              <a:t>Día</a:t>
            </a:r>
            <a:r>
              <a:rPr lang="en-US" dirty="0"/>
              <a:t> de </a:t>
            </a:r>
            <a:r>
              <a:rPr lang="en-US" dirty="0" err="1"/>
              <a:t>Muertos</a:t>
            </a:r>
            <a:r>
              <a:rPr lang="en-US" dirty="0" smtClean="0"/>
              <a:t> Tradition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32475" y="5121407"/>
            <a:ext cx="9126583" cy="751114"/>
          </a:xfrm>
        </p:spPr>
        <p:txBody>
          <a:bodyPr>
            <a:normAutofit/>
          </a:bodyPr>
          <a:lstStyle/>
          <a:p>
            <a:r>
              <a:rPr lang="en-US" dirty="0" smtClean="0"/>
              <a:t>Feedback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551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78408" y="2093976"/>
            <a:ext cx="10058400" cy="4706471"/>
          </a:xfrm>
        </p:spPr>
        <p:txBody>
          <a:bodyPr/>
          <a:lstStyle/>
          <a:p>
            <a:r>
              <a:rPr lang="en-US" dirty="0" smtClean="0"/>
              <a:t>Ancient Celtic Roots (Old Irish Samhain Festival)</a:t>
            </a:r>
          </a:p>
          <a:p>
            <a:r>
              <a:rPr lang="en-US" dirty="0" smtClean="0"/>
              <a:t>They believed in the liminality between the worlds </a:t>
            </a:r>
            <a:r>
              <a:rPr lang="en-US" dirty="0"/>
              <a:t>of the living and the </a:t>
            </a:r>
            <a:r>
              <a:rPr lang="en-US" dirty="0" smtClean="0"/>
              <a:t>dead (the night when the ghosts </a:t>
            </a:r>
            <a:r>
              <a:rPr lang="en-US" dirty="0"/>
              <a:t>of the dead returned to </a:t>
            </a:r>
            <a:r>
              <a:rPr lang="en-US" dirty="0" smtClean="0"/>
              <a:t>earth)</a:t>
            </a:r>
          </a:p>
          <a:p>
            <a:r>
              <a:rPr lang="en-US" dirty="0" smtClean="0"/>
              <a:t>Christians incorporated Pagan Samhain into All </a:t>
            </a:r>
            <a:r>
              <a:rPr lang="en-US" dirty="0"/>
              <a:t>Saints </a:t>
            </a:r>
            <a:r>
              <a:rPr lang="en-US" dirty="0" smtClean="0"/>
              <a:t>Day (November 1</a:t>
            </a:r>
            <a:r>
              <a:rPr lang="en-US" baseline="30000" dirty="0" smtClean="0"/>
              <a:t>st</a:t>
            </a:r>
            <a:r>
              <a:rPr lang="en-US" dirty="0" smtClean="0"/>
              <a:t>), and designated Halloween as the celebration day before All Saints Day (All-Hallows- Eve became Halloween)</a:t>
            </a:r>
          </a:p>
          <a:p>
            <a:r>
              <a:rPr lang="en-US" dirty="0" smtClean="0"/>
              <a:t>European Halloween “shipped” by Irish immigrants to the New World (American Halloween traditions such as trick or treat, and pranks started taking shape in the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century)</a:t>
            </a:r>
          </a:p>
          <a:p>
            <a:r>
              <a:rPr lang="en-US" dirty="0" smtClean="0"/>
              <a:t>Modern Halloween Holiday (mid 1900 to now)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265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9848" y="645458"/>
            <a:ext cx="10058400" cy="1048871"/>
          </a:xfrm>
        </p:spPr>
        <p:txBody>
          <a:bodyPr/>
          <a:lstStyle/>
          <a:p>
            <a:r>
              <a:rPr lang="en-US" dirty="0" smtClean="0"/>
              <a:t>Symbols and Practices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Carving Jack-O’-Lanterns</a:t>
            </a:r>
          </a:p>
          <a:p>
            <a:r>
              <a:rPr lang="en-US" dirty="0" smtClean="0"/>
              <a:t>Trick-or-Treating</a:t>
            </a:r>
          </a:p>
          <a:p>
            <a:r>
              <a:rPr lang="en-US" dirty="0" smtClean="0"/>
              <a:t>Wearing donning costumes</a:t>
            </a:r>
          </a:p>
          <a:p>
            <a:r>
              <a:rPr lang="en-US" dirty="0" smtClean="0"/>
              <a:t>Festive gatherings</a:t>
            </a:r>
          </a:p>
          <a:p>
            <a:r>
              <a:rPr lang="en-US" dirty="0" smtClean="0"/>
              <a:t>Lighting bonfires</a:t>
            </a:r>
          </a:p>
          <a:p>
            <a:r>
              <a:rPr lang="en-US" dirty="0" smtClean="0"/>
              <a:t>Visiting Haunted Houses</a:t>
            </a:r>
          </a:p>
          <a:p>
            <a:r>
              <a:rPr lang="en-US" dirty="0" smtClean="0"/>
              <a:t>Pranking</a:t>
            </a:r>
          </a:p>
          <a:p>
            <a:r>
              <a:rPr lang="en-US" dirty="0" smtClean="0"/>
              <a:t>Halloween themed parties with spooky costume dress code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684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</a:t>
            </a:r>
            <a:r>
              <a:rPr lang="en-US" dirty="0" err="1" smtClean="0"/>
              <a:t>Dia</a:t>
            </a:r>
            <a:r>
              <a:rPr lang="en-US" dirty="0" smtClean="0"/>
              <a:t> de MUERTOS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9848" y="2265100"/>
            <a:ext cx="10058400" cy="4050792"/>
          </a:xfrm>
        </p:spPr>
        <p:txBody>
          <a:bodyPr/>
          <a:lstStyle/>
          <a:p>
            <a:r>
              <a:rPr lang="en-US" dirty="0" smtClean="0"/>
              <a:t>Hybrid multi-day Holiday (</a:t>
            </a:r>
            <a:r>
              <a:rPr lang="en-US" dirty="0"/>
              <a:t>A blend of Mesoamerican ritual, European religion and Spanish </a:t>
            </a:r>
            <a:r>
              <a:rPr lang="en-US" dirty="0" smtClean="0"/>
              <a:t>culture)</a:t>
            </a:r>
          </a:p>
          <a:p>
            <a:r>
              <a:rPr lang="en-US" dirty="0"/>
              <a:t>I</a:t>
            </a:r>
            <a:r>
              <a:rPr lang="en-US" dirty="0" smtClean="0"/>
              <a:t>ndigenous Aztec pre-Hispanic roots</a:t>
            </a:r>
          </a:p>
          <a:p>
            <a:r>
              <a:rPr lang="en-US" dirty="0" smtClean="0"/>
              <a:t>European-Spanish Catholic roots (All Souls Day)</a:t>
            </a:r>
          </a:p>
          <a:p>
            <a:r>
              <a:rPr lang="en-US" dirty="0" smtClean="0"/>
              <a:t>Public Holiday</a:t>
            </a:r>
          </a:p>
          <a:p>
            <a:r>
              <a:rPr lang="en-US" dirty="0" smtClean="0"/>
              <a:t>The </a:t>
            </a:r>
            <a:r>
              <a:rPr lang="en-US" dirty="0"/>
              <a:t>souls of the dead awaken and return to the living world to feast, drink, dance and play music with their loved ones.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899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sYMBOLs</a:t>
            </a:r>
            <a:r>
              <a:rPr lang="en-US" dirty="0" smtClean="0"/>
              <a:t> and Practices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amily </a:t>
            </a:r>
            <a:r>
              <a:rPr lang="en-US" dirty="0"/>
              <a:t>and friends gathering to pray for and to remember friends and family members who have </a:t>
            </a:r>
            <a:r>
              <a:rPr lang="en-US" dirty="0" smtClean="0"/>
              <a:t>died</a:t>
            </a:r>
          </a:p>
          <a:p>
            <a:r>
              <a:rPr lang="en-US" dirty="0"/>
              <a:t>C</a:t>
            </a:r>
            <a:r>
              <a:rPr lang="en-US" dirty="0" smtClean="0"/>
              <a:t>ostumes and Parades</a:t>
            </a:r>
          </a:p>
          <a:p>
            <a:r>
              <a:rPr lang="en-US" dirty="0" smtClean="0"/>
              <a:t>People leave food and other offerings to their loved one’s graves (the “</a:t>
            </a:r>
            <a:r>
              <a:rPr lang="en-US" dirty="0" err="1" smtClean="0"/>
              <a:t>offrendas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Eating skull-shaped candy, spicy </a:t>
            </a:r>
            <a:r>
              <a:rPr lang="en-US" dirty="0"/>
              <a:t>dark chocolate </a:t>
            </a:r>
            <a:r>
              <a:rPr lang="en-US" dirty="0" smtClean="0"/>
              <a:t>and drinking </a:t>
            </a:r>
            <a:r>
              <a:rPr lang="en-US" dirty="0" err="1" smtClean="0"/>
              <a:t>atole</a:t>
            </a:r>
            <a:r>
              <a:rPr lang="en-US" dirty="0" smtClean="0"/>
              <a:t> corn-based </a:t>
            </a:r>
            <a:r>
              <a:rPr lang="en-US" dirty="0"/>
              <a:t>liquor </a:t>
            </a:r>
            <a:endParaRPr lang="en-US" dirty="0" smtClean="0"/>
          </a:p>
          <a:p>
            <a:r>
              <a:rPr lang="en-US" dirty="0" err="1" smtClean="0"/>
              <a:t>Calacas</a:t>
            </a:r>
            <a:r>
              <a:rPr lang="en-US" dirty="0" smtClean="0"/>
              <a:t> </a:t>
            </a:r>
            <a:r>
              <a:rPr lang="en-US" dirty="0"/>
              <a:t>(skeletons) and C</a:t>
            </a:r>
            <a:r>
              <a:rPr lang="en-US" dirty="0" smtClean="0"/>
              <a:t>alaveras </a:t>
            </a:r>
            <a:r>
              <a:rPr lang="en-US" dirty="0"/>
              <a:t>(skulls</a:t>
            </a:r>
            <a:r>
              <a:rPr lang="en-US" dirty="0" smtClean="0"/>
              <a:t>), skeletal figures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778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Cultural Adaptations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3895"/>
          </a:xfrm>
        </p:spPr>
        <p:txBody>
          <a:bodyPr/>
          <a:lstStyle/>
          <a:p>
            <a:r>
              <a:rPr lang="en-US" dirty="0" smtClean="0"/>
              <a:t>How is </a:t>
            </a:r>
            <a:r>
              <a:rPr lang="en-US" i="1" dirty="0" smtClean="0"/>
              <a:t>Halloween</a:t>
            </a:r>
            <a:r>
              <a:rPr lang="en-US" dirty="0" smtClean="0"/>
              <a:t> realized and celebrated in pop culture today? </a:t>
            </a:r>
          </a:p>
          <a:p>
            <a:r>
              <a:rPr lang="en-US" dirty="0" smtClean="0"/>
              <a:t>2018 </a:t>
            </a:r>
            <a:r>
              <a:rPr lang="en-US" i="1" dirty="0" smtClean="0"/>
              <a:t>Halloween</a:t>
            </a:r>
            <a:r>
              <a:rPr lang="en-US" dirty="0" smtClean="0"/>
              <a:t> Film</a:t>
            </a:r>
          </a:p>
          <a:p>
            <a:r>
              <a:rPr lang="en-US" dirty="0" smtClean="0"/>
              <a:t>2019 </a:t>
            </a:r>
            <a:r>
              <a:rPr lang="en-US" i="1" dirty="0" smtClean="0"/>
              <a:t>Us</a:t>
            </a:r>
            <a:r>
              <a:rPr lang="en-US" dirty="0" smtClean="0"/>
              <a:t> Film</a:t>
            </a:r>
          </a:p>
          <a:p>
            <a:r>
              <a:rPr lang="en-US" dirty="0" smtClean="0"/>
              <a:t>1985 </a:t>
            </a:r>
            <a:r>
              <a:rPr lang="en-US" dirty="0" err="1" smtClean="0"/>
              <a:t>Oingo</a:t>
            </a:r>
            <a:r>
              <a:rPr lang="en-US" dirty="0" smtClean="0"/>
              <a:t> </a:t>
            </a:r>
            <a:r>
              <a:rPr lang="en-US" dirty="0" err="1" smtClean="0"/>
              <a:t>Boingo’s</a:t>
            </a:r>
            <a:r>
              <a:rPr lang="en-US" dirty="0" smtClean="0"/>
              <a:t> </a:t>
            </a:r>
            <a:r>
              <a:rPr lang="en-US" dirty="0"/>
              <a:t>Dead Man's </a:t>
            </a:r>
            <a:r>
              <a:rPr lang="en-US" dirty="0" smtClean="0"/>
              <a:t>Party song</a:t>
            </a:r>
            <a:endParaRPr lang="en-US" dirty="0"/>
          </a:p>
          <a:p>
            <a:r>
              <a:rPr lang="en-US" i="1" dirty="0" smtClean="0"/>
              <a:t>The Ghostbusters </a:t>
            </a:r>
            <a:r>
              <a:rPr lang="en-US" dirty="0" smtClean="0"/>
              <a:t>film series</a:t>
            </a:r>
          </a:p>
          <a:p>
            <a:r>
              <a:rPr lang="en-US" i="1" dirty="0" smtClean="0"/>
              <a:t>Iconic La </a:t>
            </a:r>
            <a:r>
              <a:rPr lang="en-US" i="1" dirty="0" err="1"/>
              <a:t>Calavera</a:t>
            </a:r>
            <a:r>
              <a:rPr lang="en-US" i="1" dirty="0"/>
              <a:t> Catrina</a:t>
            </a:r>
            <a:r>
              <a:rPr lang="en-US" dirty="0"/>
              <a:t>, or Elegant </a:t>
            </a:r>
            <a:r>
              <a:rPr lang="en-US" dirty="0" smtClean="0"/>
              <a:t>Skull by </a:t>
            </a:r>
            <a:r>
              <a:rPr lang="en-US" dirty="0"/>
              <a:t>cartoonist José Guadalupe Posada</a:t>
            </a:r>
            <a:r>
              <a:rPr lang="en-US" dirty="0" smtClean="0"/>
              <a:t>, </a:t>
            </a:r>
            <a:r>
              <a:rPr lang="en-US" dirty="0"/>
              <a:t>features a female skeleton adorned with makeup and dressed in fancy </a:t>
            </a:r>
            <a:r>
              <a:rPr lang="en-US" dirty="0" smtClean="0"/>
              <a:t>clothes.</a:t>
            </a:r>
          </a:p>
          <a:p>
            <a:r>
              <a:rPr lang="en-US" dirty="0"/>
              <a:t>2015 James Bond movie </a:t>
            </a:r>
            <a:r>
              <a:rPr lang="en-US" i="1" dirty="0" err="1" smtClean="0"/>
              <a:t>Spectre</a:t>
            </a:r>
            <a:r>
              <a:rPr lang="en-US" dirty="0"/>
              <a:t> </a:t>
            </a:r>
            <a:r>
              <a:rPr lang="en-US" dirty="0" smtClean="0"/>
              <a:t>inspired by the Mexican tradition</a:t>
            </a:r>
          </a:p>
          <a:p>
            <a:r>
              <a:rPr lang="en-US" dirty="0" smtClean="0"/>
              <a:t>2017 Disney </a:t>
            </a:r>
            <a:r>
              <a:rPr lang="en-US" dirty="0"/>
              <a:t>and Pixar </a:t>
            </a:r>
            <a:r>
              <a:rPr lang="en-US" dirty="0" smtClean="0"/>
              <a:t>animated </a:t>
            </a:r>
            <a:r>
              <a:rPr lang="en-US" i="1" dirty="0" smtClean="0"/>
              <a:t>Coco </a:t>
            </a:r>
            <a:r>
              <a:rPr lang="en-US" dirty="0" smtClean="0"/>
              <a:t>film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2718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Ξυλογραφί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Ξυλογραφί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Ξυλογραφί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TM03090434[[fn=Ξυλογραφία]]</Template>
  <TotalTime>148</TotalTime>
  <Words>327</Words>
  <Application>Microsoft Office PowerPoint</Application>
  <PresentationFormat>Ευρεία οθόνη</PresentationFormat>
  <Paragraphs>39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Cambria</vt:lpstr>
      <vt:lpstr>Rockwell</vt:lpstr>
      <vt:lpstr>Rockwell Condensed</vt:lpstr>
      <vt:lpstr>Wingdings</vt:lpstr>
      <vt:lpstr>Ξυλογραφία</vt:lpstr>
      <vt:lpstr>The Halloween and Día de Muertos Tradition</vt:lpstr>
      <vt:lpstr>Origins</vt:lpstr>
      <vt:lpstr>Symbols and Practices</vt:lpstr>
      <vt:lpstr>Origins Dia de MUERTOS</vt:lpstr>
      <vt:lpstr>sYMBOLs and Practices</vt:lpstr>
      <vt:lpstr>Modern Cultural Adaptations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Halloween and Día de Muertos Tradition</dc:title>
  <dc:creator>Μαρία</dc:creator>
  <cp:lastModifiedBy>Μαρία</cp:lastModifiedBy>
  <cp:revision>10</cp:revision>
  <dcterms:created xsi:type="dcterms:W3CDTF">2020-10-31T08:38:55Z</dcterms:created>
  <dcterms:modified xsi:type="dcterms:W3CDTF">2020-11-05T12:36:42Z</dcterms:modified>
</cp:coreProperties>
</file>