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01" r:id="rId3"/>
    <p:sldId id="257" r:id="rId4"/>
    <p:sldId id="258" r:id="rId5"/>
    <p:sldId id="259" r:id="rId6"/>
    <p:sldId id="260" r:id="rId7"/>
    <p:sldId id="261" r:id="rId8"/>
    <p:sldId id="303" r:id="rId9"/>
    <p:sldId id="262" r:id="rId10"/>
    <p:sldId id="264" r:id="rId11"/>
    <p:sldId id="296" r:id="rId12"/>
    <p:sldId id="302" r:id="rId13"/>
    <p:sldId id="297" r:id="rId14"/>
    <p:sldId id="265" r:id="rId15"/>
    <p:sldId id="298" r:id="rId16"/>
    <p:sldId id="304" r:id="rId17"/>
    <p:sldId id="266" r:id="rId18"/>
    <p:sldId id="269" r:id="rId1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0066"/>
    <a:srgbClr val="FF66FF"/>
    <a:srgbClr val="FF9900"/>
    <a:srgbClr val="FFFF00"/>
    <a:srgbClr val="FFFFCC"/>
    <a:srgbClr val="FFCCCC"/>
    <a:srgbClr val="FF99CC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6" autoAdjust="0"/>
    <p:restoredTop sz="94108" autoAdjust="0"/>
  </p:normalViewPr>
  <p:slideViewPr>
    <p:cSldViewPr snapToGrid="0">
      <p:cViewPr varScale="1">
        <p:scale>
          <a:sx n="74" d="100"/>
          <a:sy n="74" d="100"/>
        </p:scale>
        <p:origin x="19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D71C72-E77A-46D2-837D-21B8812CB7B9}" type="datetimeFigureOut">
              <a:rPr lang="el-GR" smtClean="0"/>
              <a:t>18/3/2025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EA50C-1C71-46E6-B4B8-588093BD19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3330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EA50C-1C71-46E6-B4B8-588093BD19BB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7981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33A15-1DEE-4C49-B196-87C27296558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702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A3C12-13D9-47A3-B23A-E28525E1442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200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542A5-8BEC-4108-BE41-04E0A30F897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284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D1B07-48C4-46C6-A203-B1B1B543317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7258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EEE35-013D-4EE8-9BCC-346612158C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144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26858-390C-42A5-B1CB-B6F360B5794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341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F7F93-9412-4F12-96B0-24D3F34FB6C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8937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F069B-DED0-4792-9414-277F6834652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0221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E4254-50A7-4D61-9580-EB01D0D547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218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487C3-155B-4EEE-9519-6926F7C70B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864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12C56-BDF5-404F-8225-C710D517739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7137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τον τίτλο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BF847DC9-B431-407E-85DF-1D97DA4B540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0.png"/><Relationship Id="rId7" Type="http://schemas.openxmlformats.org/officeDocument/2006/relationships/image" Target="../media/image210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6" Type="http://schemas.openxmlformats.org/officeDocument/2006/relationships/image" Target="../media/image47.png"/><Relationship Id="rId13" Type="http://schemas.openxmlformats.org/officeDocument/2006/relationships/image" Target="../media/image35.png"/><Relationship Id="rId18" Type="http://schemas.openxmlformats.org/officeDocument/2006/relationships/image" Target="../media/image39.png"/><Relationship Id="rId39" Type="http://schemas.openxmlformats.org/officeDocument/2006/relationships/image" Target="../media/image58.png"/><Relationship Id="rId3" Type="http://schemas.openxmlformats.org/officeDocument/2006/relationships/image" Target="../media/image26.png"/><Relationship Id="rId21" Type="http://schemas.openxmlformats.org/officeDocument/2006/relationships/image" Target="../media/image42.png"/><Relationship Id="rId34" Type="http://schemas.openxmlformats.org/officeDocument/2006/relationships/image" Target="../media/image55.png"/><Relationship Id="rId25" Type="http://schemas.openxmlformats.org/officeDocument/2006/relationships/image" Target="../media/image46.png"/><Relationship Id="rId7" Type="http://schemas.openxmlformats.org/officeDocument/2006/relationships/image" Target="../media/image29.png"/><Relationship Id="rId33" Type="http://schemas.openxmlformats.org/officeDocument/2006/relationships/image" Target="../media/image54.png"/><Relationship Id="rId12" Type="http://schemas.openxmlformats.org/officeDocument/2006/relationships/image" Target="../media/image34.png"/><Relationship Id="rId38" Type="http://schemas.openxmlformats.org/officeDocument/2006/relationships/image" Target="../media/image37.png"/><Relationship Id="rId29" Type="http://schemas.openxmlformats.org/officeDocument/2006/relationships/image" Target="../media/image50.png"/><Relationship Id="rId16" Type="http://schemas.openxmlformats.org/officeDocument/2006/relationships/image" Target="../media/image38.png"/><Relationship Id="rId20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0.png"/><Relationship Id="rId24" Type="http://schemas.openxmlformats.org/officeDocument/2006/relationships/image" Target="../media/image45.png"/><Relationship Id="rId32" Type="http://schemas.openxmlformats.org/officeDocument/2006/relationships/image" Target="../media/image53.png"/><Relationship Id="rId11" Type="http://schemas.openxmlformats.org/officeDocument/2006/relationships/image" Target="../media/image33.png"/><Relationship Id="rId37" Type="http://schemas.openxmlformats.org/officeDocument/2006/relationships/image" Target="../media/image57.png"/><Relationship Id="rId5" Type="http://schemas.openxmlformats.org/officeDocument/2006/relationships/image" Target="../media/image28.png"/><Relationship Id="rId23" Type="http://schemas.openxmlformats.org/officeDocument/2006/relationships/image" Target="../media/image44.png"/><Relationship Id="rId28" Type="http://schemas.openxmlformats.org/officeDocument/2006/relationships/image" Target="../media/image49.png"/><Relationship Id="rId15" Type="http://schemas.openxmlformats.org/officeDocument/2006/relationships/image" Target="../media/image36.png"/><Relationship Id="rId36" Type="http://schemas.openxmlformats.org/officeDocument/2006/relationships/image" Target="../media/image21.png"/><Relationship Id="rId31" Type="http://schemas.openxmlformats.org/officeDocument/2006/relationships/image" Target="../media/image52.png"/><Relationship Id="rId10" Type="http://schemas.openxmlformats.org/officeDocument/2006/relationships/image" Target="../media/image32.png"/><Relationship Id="rId22" Type="http://schemas.openxmlformats.org/officeDocument/2006/relationships/image" Target="../media/image43.png"/><Relationship Id="rId27" Type="http://schemas.openxmlformats.org/officeDocument/2006/relationships/image" Target="../media/image48.png"/><Relationship Id="rId30" Type="http://schemas.openxmlformats.org/officeDocument/2006/relationships/image" Target="../media/image51.png"/><Relationship Id="rId9" Type="http://schemas.openxmlformats.org/officeDocument/2006/relationships/image" Target="../media/image31.png"/><Relationship Id="rId14" Type="http://schemas.openxmlformats.org/officeDocument/2006/relationships/image" Target="../media/image30.png"/><Relationship Id="rId35" Type="http://schemas.openxmlformats.org/officeDocument/2006/relationships/image" Target="../media/image56.png"/><Relationship Id="rId8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5.png"/><Relationship Id="rId4" Type="http://schemas.openxmlformats.org/officeDocument/2006/relationships/image" Target="../media/image6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8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13" Type="http://schemas.openxmlformats.org/officeDocument/2006/relationships/image" Target="../media/image11.emf"/><Relationship Id="rId7" Type="http://schemas.openxmlformats.org/officeDocument/2006/relationships/oleObject" Target="../embeddings/oleObject110.bin"/><Relationship Id="rId12" Type="http://schemas.openxmlformats.org/officeDocument/2006/relationships/oleObject" Target="../embeddings/oleObject24.bin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emf"/><Relationship Id="rId11" Type="http://schemas.openxmlformats.org/officeDocument/2006/relationships/image" Target="../media/image11.emf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2.bin"/><Relationship Id="rId4" Type="http://schemas.openxmlformats.org/officeDocument/2006/relationships/image" Target="../media/image12.png"/><Relationship Id="rId9" Type="http://schemas.openxmlformats.org/officeDocument/2006/relationships/image" Target="../media/image13.png"/><Relationship Id="rId1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1.png"/><Relationship Id="rId10" Type="http://schemas.openxmlformats.org/officeDocument/2006/relationships/image" Target="../media/image64.png"/><Relationship Id="rId4" Type="http://schemas.openxmlformats.org/officeDocument/2006/relationships/image" Target="../media/image58.png"/><Relationship Id="rId9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0.png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- Τίτλος"/>
          <p:cNvSpPr>
            <a:spLocks noGrp="1"/>
          </p:cNvSpPr>
          <p:nvPr/>
        </p:nvSpPr>
        <p:spPr bwMode="auto">
          <a:xfrm>
            <a:off x="3330575" y="246063"/>
            <a:ext cx="58134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Α</a:t>
            </a:r>
            <a:r>
              <a:rPr lang="el-GR" dirty="0">
                <a:solidFill>
                  <a:srgbClr val="FFFF00"/>
                </a:solidFill>
                <a:latin typeface="+mn-lt"/>
                <a:cs typeface="Times New Roman" pitchFamily="18" charset="0"/>
              </a:rPr>
              <a:t>ΝΩΤΑΤΗ</a:t>
            </a:r>
            <a:r>
              <a:rPr lang="el-GR" sz="3000" dirty="0">
                <a:latin typeface="+mn-lt"/>
                <a:cs typeface="Times New Roman" pitchFamily="18" charset="0"/>
              </a:rPr>
              <a:t> </a:t>
            </a:r>
            <a:br>
              <a:rPr lang="en-US" sz="3000" dirty="0">
                <a:latin typeface="+mn-lt"/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Σ</a:t>
            </a:r>
            <a:r>
              <a:rPr lang="el-GR" dirty="0">
                <a:solidFill>
                  <a:srgbClr val="FFFF00"/>
                </a:solidFill>
                <a:latin typeface="+mn-lt"/>
                <a:cs typeface="Times New Roman" pitchFamily="18" charset="0"/>
              </a:rPr>
              <a:t>ΧΟΛΗ</a:t>
            </a:r>
            <a:br>
              <a:rPr lang="el-GR" sz="3000" dirty="0">
                <a:latin typeface="+mn-lt"/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ΠΑΙ</a:t>
            </a:r>
            <a:r>
              <a:rPr lang="el-GR" dirty="0">
                <a:solidFill>
                  <a:srgbClr val="FFFF00"/>
                </a:solidFill>
                <a:latin typeface="+mn-lt"/>
                <a:cs typeface="Times New Roman" pitchFamily="18" charset="0"/>
              </a:rPr>
              <a:t>ΔΑΓΩΓΙΚΗΣ</a:t>
            </a:r>
            <a:r>
              <a:rPr lang="el-GR" sz="3000" dirty="0">
                <a:latin typeface="+mn-lt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+mn-lt"/>
                <a:cs typeface="Times New Roman" pitchFamily="18" charset="0"/>
              </a:rPr>
              <a:t>ΚΑΙ</a:t>
            </a:r>
            <a:br>
              <a:rPr lang="el-GR" sz="3000" dirty="0">
                <a:solidFill>
                  <a:srgbClr val="FFFF00"/>
                </a:solidFill>
                <a:latin typeface="+mn-lt"/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Τ</a:t>
            </a:r>
            <a:r>
              <a:rPr lang="el-GR" dirty="0">
                <a:solidFill>
                  <a:srgbClr val="FFFF00"/>
                </a:solidFill>
                <a:latin typeface="+mn-lt"/>
                <a:cs typeface="Times New Roman" pitchFamily="18" charset="0"/>
              </a:rPr>
              <a:t>ΕΧΝΟΛΟΓΙΚΗΣ</a:t>
            </a:r>
            <a:br>
              <a:rPr lang="el-GR" sz="3000" dirty="0">
                <a:latin typeface="+mn-lt"/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Ε</a:t>
            </a:r>
            <a:r>
              <a:rPr lang="el-GR" dirty="0">
                <a:solidFill>
                  <a:srgbClr val="FFFF00"/>
                </a:solidFill>
                <a:latin typeface="+mn-lt"/>
                <a:cs typeface="Times New Roman" pitchFamily="18" charset="0"/>
              </a:rPr>
              <a:t>ΚΠΑΙΔΕΥΣΗΣ</a:t>
            </a:r>
          </a:p>
        </p:txBody>
      </p:sp>
      <p:pic>
        <p:nvPicPr>
          <p:cNvPr id="14339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327025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4 - Ορθογώνιο"/>
          <p:cNvSpPr>
            <a:spLocks noChangeArrowheads="1"/>
          </p:cNvSpPr>
          <p:nvPr/>
        </p:nvSpPr>
        <p:spPr bwMode="auto">
          <a:xfrm>
            <a:off x="0" y="614997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>
                <a:solidFill>
                  <a:srgbClr val="FFFF00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  <p:pic>
        <p:nvPicPr>
          <p:cNvPr id="14341" name="tabl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2889250"/>
            <a:ext cx="8942387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3073400" y="1206500"/>
            <a:ext cx="30924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l-GR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ΤΡΙΒΗ ΟΛΙΣΘΗΣΗΣ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838200" y="1677988"/>
            <a:ext cx="27908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3000" dirty="0">
                <a:solidFill>
                  <a:srgbClr val="FFFF00"/>
                </a:solidFill>
              </a:rPr>
              <a:t>Κινητική Τριβή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6049963" y="1612900"/>
            <a:ext cx="26289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3000" dirty="0">
                <a:solidFill>
                  <a:srgbClr val="FFFF00"/>
                </a:solidFill>
              </a:rPr>
              <a:t>Στατική Τριβή</a:t>
            </a:r>
          </a:p>
        </p:txBody>
      </p:sp>
      <p:pic>
        <p:nvPicPr>
          <p:cNvPr id="10293" name="Picture 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2967" y="2166939"/>
            <a:ext cx="3211287" cy="265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Ομάδα 7"/>
          <p:cNvGrpSpPr/>
          <p:nvPr/>
        </p:nvGrpSpPr>
        <p:grpSpPr>
          <a:xfrm>
            <a:off x="6482663" y="2844010"/>
            <a:ext cx="650875" cy="1013615"/>
            <a:chOff x="6602409" y="2844010"/>
            <a:chExt cx="650875" cy="1013615"/>
          </a:xfrm>
        </p:grpSpPr>
        <p:sp>
          <p:nvSpPr>
            <p:cNvPr id="8217" name="Line 48"/>
            <p:cNvSpPr>
              <a:spLocks noChangeShapeType="1"/>
            </p:cNvSpPr>
            <p:nvPr/>
          </p:nvSpPr>
          <p:spPr bwMode="auto">
            <a:xfrm flipH="1" flipV="1">
              <a:off x="6602409" y="3105150"/>
              <a:ext cx="650875" cy="752475"/>
            </a:xfrm>
            <a:prstGeom prst="line">
              <a:avLst/>
            </a:prstGeom>
            <a:noFill/>
            <a:ln w="476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6640727" y="2844010"/>
                  <a:ext cx="495649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40727" y="2844010"/>
                  <a:ext cx="495649" cy="50642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Ομάδα 16"/>
          <p:cNvGrpSpPr/>
          <p:nvPr/>
        </p:nvGrpSpPr>
        <p:grpSpPr>
          <a:xfrm>
            <a:off x="32658" y="2249488"/>
            <a:ext cx="3755571" cy="2549477"/>
            <a:chOff x="32658" y="2249488"/>
            <a:chExt cx="3755571" cy="2549477"/>
          </a:xfrm>
        </p:grpSpPr>
        <p:pic>
          <p:nvPicPr>
            <p:cNvPr id="8216" name="Picture 5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58" y="2249488"/>
              <a:ext cx="3755571" cy="2549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2604126" y="2632599"/>
                  <a:ext cx="43794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4126" y="2632599"/>
                  <a:ext cx="437940" cy="46166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Ομάδα 10"/>
          <p:cNvGrpSpPr/>
          <p:nvPr/>
        </p:nvGrpSpPr>
        <p:grpSpPr>
          <a:xfrm>
            <a:off x="693054" y="4204185"/>
            <a:ext cx="903288" cy="517129"/>
            <a:chOff x="758370" y="4345703"/>
            <a:chExt cx="903288" cy="517129"/>
          </a:xfrm>
        </p:grpSpPr>
        <p:sp>
          <p:nvSpPr>
            <p:cNvPr id="8214" name="Line 52"/>
            <p:cNvSpPr>
              <a:spLocks noChangeShapeType="1"/>
            </p:cNvSpPr>
            <p:nvPr/>
          </p:nvSpPr>
          <p:spPr bwMode="auto">
            <a:xfrm flipH="1">
              <a:off x="758370" y="4400724"/>
              <a:ext cx="90328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838200" y="4345703"/>
                  <a:ext cx="585352" cy="51712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𝒇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𝒌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200" y="4345703"/>
                  <a:ext cx="585352" cy="51712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Ομάδα 11"/>
          <p:cNvGrpSpPr/>
          <p:nvPr/>
        </p:nvGrpSpPr>
        <p:grpSpPr>
          <a:xfrm>
            <a:off x="7109730" y="3211511"/>
            <a:ext cx="1165350" cy="650875"/>
            <a:chOff x="7229476" y="3211511"/>
            <a:chExt cx="1165350" cy="650875"/>
          </a:xfrm>
        </p:grpSpPr>
        <p:grpSp>
          <p:nvGrpSpPr>
            <p:cNvPr id="9" name="Ομάδα 8"/>
            <p:cNvGrpSpPr/>
            <p:nvPr/>
          </p:nvGrpSpPr>
          <p:grpSpPr>
            <a:xfrm>
              <a:off x="7229476" y="3211511"/>
              <a:ext cx="887413" cy="650875"/>
              <a:chOff x="7229476" y="3211511"/>
              <a:chExt cx="887413" cy="650875"/>
            </a:xfrm>
          </p:grpSpPr>
          <p:sp>
            <p:nvSpPr>
              <p:cNvPr id="8218" name="Line 55"/>
              <p:cNvSpPr>
                <a:spLocks noChangeShapeType="1"/>
              </p:cNvSpPr>
              <p:nvPr/>
            </p:nvSpPr>
            <p:spPr bwMode="auto">
              <a:xfrm flipV="1">
                <a:off x="7229476" y="3211511"/>
                <a:ext cx="887413" cy="650875"/>
              </a:xfrm>
              <a:prstGeom prst="line">
                <a:avLst/>
              </a:prstGeom>
              <a:noFill/>
              <a:ln w="4762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7855978" y="3246970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l-GR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7835121" y="3265974"/>
                  <a:ext cx="559705" cy="51712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𝒇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𝒔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35121" y="3265974"/>
                  <a:ext cx="559705" cy="517129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Ομάδα 14"/>
          <p:cNvGrpSpPr/>
          <p:nvPr/>
        </p:nvGrpSpPr>
        <p:grpSpPr>
          <a:xfrm>
            <a:off x="0" y="4868851"/>
            <a:ext cx="3956050" cy="1149524"/>
            <a:chOff x="0" y="4868851"/>
            <a:chExt cx="3956050" cy="1149524"/>
          </a:xfrm>
        </p:grpSpPr>
        <p:sp>
          <p:nvSpPr>
            <p:cNvPr id="10272" name="Text Box 32"/>
            <p:cNvSpPr txBox="1">
              <a:spLocks noChangeArrowheads="1"/>
            </p:cNvSpPr>
            <p:nvPr/>
          </p:nvSpPr>
          <p:spPr bwMode="auto">
            <a:xfrm>
              <a:off x="0" y="4868851"/>
              <a:ext cx="3956050" cy="631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0800" rIns="0" bIns="1080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el-GR" sz="2000" dirty="0">
                  <a:solidFill>
                    <a:srgbClr val="FFFF00"/>
                  </a:solidFill>
                </a:rPr>
                <a:t>Η ΚΙΝΗΤΙΚΗ Τριβή αντιστέκεται στην ολίσθηση του αντικειμένου</a:t>
              </a:r>
              <a:endParaRPr lang="el-GR" altLang="el-GR" b="0" dirty="0">
                <a:solidFill>
                  <a:srgbClr val="FFFF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772884" y="5556710"/>
                  <a:ext cx="15657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𝒇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𝒌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𝒌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𝑵</m:t>
                        </m:r>
                      </m:oMath>
                    </m:oMathPara>
                  </a14:m>
                  <a:endParaRPr lang="el-GR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2884" y="5556710"/>
                  <a:ext cx="1565750" cy="46166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778" b="-20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Ομάδα 15"/>
          <p:cNvGrpSpPr/>
          <p:nvPr/>
        </p:nvGrpSpPr>
        <p:grpSpPr>
          <a:xfrm>
            <a:off x="5622925" y="4924413"/>
            <a:ext cx="3521075" cy="1104636"/>
            <a:chOff x="5622925" y="4924413"/>
            <a:chExt cx="3521075" cy="1104636"/>
          </a:xfrm>
        </p:grpSpPr>
        <p:sp>
          <p:nvSpPr>
            <p:cNvPr id="10275" name="Text Box 35"/>
            <p:cNvSpPr txBox="1">
              <a:spLocks noChangeArrowheads="1"/>
            </p:cNvSpPr>
            <p:nvPr/>
          </p:nvSpPr>
          <p:spPr bwMode="auto">
            <a:xfrm>
              <a:off x="5622925" y="4924413"/>
              <a:ext cx="3521075" cy="631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0800" rIns="0" bIns="1080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el-GR" sz="2000" dirty="0">
                  <a:solidFill>
                    <a:srgbClr val="FFFF00"/>
                  </a:solidFill>
                </a:rPr>
                <a:t>Η Στατική Τριβή δεν επιτρέπει την ολίσθηση του αντικειμένου</a:t>
              </a:r>
              <a:endParaRPr lang="el-GR" altLang="el-GR" b="0" dirty="0">
                <a:solidFill>
                  <a:srgbClr val="FFFF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6482663" y="5567384"/>
                  <a:ext cx="15160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𝒇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𝒔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&lt;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𝒔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𝑵</m:t>
                        </m:r>
                      </m:oMath>
                    </m:oMathPara>
                  </a14:m>
                  <a:endParaRPr lang="el-GR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82663" y="5567384"/>
                  <a:ext cx="1516056" cy="461665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l="-402" b="-184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471773" y="6209654"/>
                <a:ext cx="2000163" cy="4778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𝐬</m:t>
                          </m:r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𝐦𝐚𝐱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𝒔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𝑵</m:t>
                      </m:r>
                    </m:oMath>
                  </m:oMathPara>
                </a14:m>
                <a:endParaRPr lang="el-GR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1773" y="6209654"/>
                <a:ext cx="2000163" cy="477888"/>
              </a:xfrm>
              <a:prstGeom prst="rect">
                <a:avLst/>
              </a:prstGeom>
              <a:blipFill rotWithShape="1">
                <a:blip r:embed="rId10"/>
                <a:stretch>
                  <a:fillRect l="-305" b="-1538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Ομάδα 6"/>
          <p:cNvGrpSpPr/>
          <p:nvPr/>
        </p:nvGrpSpPr>
        <p:grpSpPr>
          <a:xfrm>
            <a:off x="1156340" y="3320365"/>
            <a:ext cx="495649" cy="952500"/>
            <a:chOff x="1221656" y="3461883"/>
            <a:chExt cx="495649" cy="952500"/>
          </a:xfrm>
        </p:grpSpPr>
        <p:sp>
          <p:nvSpPr>
            <p:cNvPr id="8215" name="Line 45"/>
            <p:cNvSpPr>
              <a:spLocks noChangeShapeType="1"/>
            </p:cNvSpPr>
            <p:nvPr/>
          </p:nvSpPr>
          <p:spPr bwMode="auto">
            <a:xfrm flipV="1">
              <a:off x="1655740" y="3461883"/>
              <a:ext cx="0" cy="952500"/>
            </a:xfrm>
            <a:prstGeom prst="line">
              <a:avLst/>
            </a:prstGeom>
            <a:noFill/>
            <a:ln w="476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1221656" y="3489117"/>
                  <a:ext cx="495649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1656" y="3489117"/>
                  <a:ext cx="495649" cy="506421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0" y="522512"/>
            <a:ext cx="91440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ΔΥΝΑΜΗ</a:t>
            </a:r>
            <a:r>
              <a: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ΕΠΙΦΑΝΕΙΑΣ </a:t>
            </a:r>
            <a:r>
              <a: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ΕΠΑΦΗΣ</a:t>
            </a:r>
            <a:endParaRPr lang="en-US" sz="2800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" name="Rectangle 18"/>
          <p:cNvSpPr>
            <a:spLocks noChangeArrowheads="1"/>
          </p:cNvSpPr>
          <p:nvPr/>
        </p:nvSpPr>
        <p:spPr bwMode="auto">
          <a:xfrm>
            <a:off x="0" y="-21772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</a:rPr>
              <a:t>ΚΑΤΑΛΟΓΟΣ ΔΥΝΑΜΕΩΝ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6" grpId="0" build="p" autoUpdateAnimBg="0"/>
      <p:bldP spid="10268" grpId="0" build="p" autoUpdateAnimBg="0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0" y="1416050"/>
            <a:ext cx="9144000" cy="499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l-GR" dirty="0">
                <a:solidFill>
                  <a:srgbClr val="FFFF00"/>
                </a:solidFill>
              </a:rPr>
              <a:t>ΣΥΝΤΕΛΕΣΤΕΣ ΤΡΙΒΗΣ</a:t>
            </a:r>
            <a:endParaRPr lang="en-GB" altLang="el-GR" dirty="0">
              <a:solidFill>
                <a:srgbClr val="FFFF00"/>
              </a:solidFill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el-GR" b="0" dirty="0">
                <a:solidFill>
                  <a:srgbClr val="FFFF00"/>
                </a:solidFill>
                <a:cs typeface="Times New Roman" pitchFamily="18" charset="0"/>
              </a:rPr>
              <a:t>	</a:t>
            </a:r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          			</a:t>
            </a:r>
            <a:r>
              <a:rPr lang="el-GR" altLang="el-GR" dirty="0">
                <a:solidFill>
                  <a:srgbClr val="FFFF00"/>
                </a:solidFill>
                <a:cs typeface="Times New Roman" pitchFamily="18" charset="0"/>
              </a:rPr>
              <a:t>Στατικός      Κινητικός      Κύλισης</a:t>
            </a:r>
            <a:endParaRPr lang="en-GB" altLang="el-GR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l-GR" altLang="el-GR" i="1" u="sng" dirty="0">
                <a:solidFill>
                  <a:srgbClr val="FFFF00"/>
                </a:solidFill>
                <a:cs typeface="Times New Roman" pitchFamily="18" charset="0"/>
              </a:rPr>
              <a:t>Υλικά		   	    	     </a:t>
            </a:r>
            <a:r>
              <a:rPr lang="el-GR" altLang="el-GR" sz="2800" i="1" u="sng" dirty="0">
                <a:solidFill>
                  <a:srgbClr val="FFFF00"/>
                </a:solidFill>
                <a:cs typeface="Times New Roman" pitchFamily="18" charset="0"/>
              </a:rPr>
              <a:t>μ</a:t>
            </a:r>
            <a:r>
              <a:rPr lang="en-US" altLang="el-GR" sz="2800" i="1" u="sng" baseline="-30000" dirty="0">
                <a:solidFill>
                  <a:srgbClr val="FFFF00"/>
                </a:solidFill>
                <a:cs typeface="Times New Roman" pitchFamily="18" charset="0"/>
              </a:rPr>
              <a:t>s</a:t>
            </a:r>
            <a:r>
              <a:rPr lang="el-GR" altLang="el-GR" i="1" u="sng" dirty="0">
                <a:solidFill>
                  <a:srgbClr val="FFFF00"/>
                </a:solidFill>
                <a:cs typeface="Times New Roman" pitchFamily="18" charset="0"/>
              </a:rPr>
              <a:t>		</a:t>
            </a:r>
            <a:r>
              <a:rPr lang="el-GR" altLang="el-GR" sz="2800" i="1" u="sng" dirty="0">
                <a:solidFill>
                  <a:srgbClr val="FFFF00"/>
                </a:solidFill>
                <a:cs typeface="Times New Roman" pitchFamily="18" charset="0"/>
              </a:rPr>
              <a:t> μ</a:t>
            </a:r>
            <a:r>
              <a:rPr lang="en-US" altLang="el-GR" sz="2800" i="1" u="sng" baseline="-30000" dirty="0">
                <a:solidFill>
                  <a:srgbClr val="FFFF00"/>
                </a:solidFill>
                <a:cs typeface="Times New Roman" pitchFamily="18" charset="0"/>
              </a:rPr>
              <a:t>k</a:t>
            </a:r>
            <a:r>
              <a:rPr lang="el-GR" altLang="el-GR" i="1" u="sng" dirty="0">
                <a:solidFill>
                  <a:srgbClr val="FFFF00"/>
                </a:solidFill>
                <a:cs typeface="Times New Roman" pitchFamily="18" charset="0"/>
              </a:rPr>
              <a:t>		</a:t>
            </a:r>
            <a:r>
              <a:rPr lang="el-GR" altLang="el-GR" sz="2800" i="1" u="sng" dirty="0">
                <a:solidFill>
                  <a:srgbClr val="FFFF00"/>
                </a:solidFill>
                <a:cs typeface="Times New Roman" pitchFamily="18" charset="0"/>
              </a:rPr>
              <a:t>μ</a:t>
            </a:r>
            <a:r>
              <a:rPr lang="en-US" altLang="el-GR" sz="2800" i="1" u="sng" baseline="-30000" dirty="0">
                <a:solidFill>
                  <a:srgbClr val="FFFF00"/>
                </a:solidFill>
                <a:cs typeface="Times New Roman" pitchFamily="18" charset="0"/>
              </a:rPr>
              <a:t>r</a:t>
            </a:r>
            <a:r>
              <a:rPr lang="el-GR" altLang="el-GR" sz="2800" i="1" u="sng" dirty="0">
                <a:solidFill>
                  <a:srgbClr val="FFFF00"/>
                </a:solidFill>
                <a:cs typeface="Times New Roman" pitchFamily="18" charset="0"/>
              </a:rPr>
              <a:t> </a:t>
            </a:r>
            <a:r>
              <a:rPr lang="el-GR" altLang="el-GR" i="1" u="sng" dirty="0">
                <a:solidFill>
                  <a:srgbClr val="FFFF00"/>
                </a:solidFill>
                <a:cs typeface="Times New Roman" pitchFamily="18" charset="0"/>
              </a:rPr>
              <a:t>   .    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Καουτσούκ με υλικό	    	    1,0		0,8		0,02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Χάλυβας με χάλυβα (στεγνά)	    0,8		0,6		0,002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Χάλυβας με χάλυβα (λίπανση)   0,1		0,05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Ξύλο με ξύλο			    0,5		0,2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Ξύλο με χιόνι			    0,12		0,06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Πάγος με πάγο		    0,1		0,02</a:t>
            </a:r>
            <a:endParaRPr lang="el-GR" altLang="el-GR" b="0" dirty="0">
              <a:solidFill>
                <a:srgbClr val="FFFF00"/>
              </a:solidFill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0" y="522512"/>
            <a:ext cx="91440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ΔΥΝΑΜΗ</a:t>
            </a:r>
            <a:r>
              <a: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ΕΠΙΦΑΝΕΙΑΣ </a:t>
            </a:r>
            <a:r>
              <a: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ΕΠΑΦΗΣ</a:t>
            </a:r>
            <a:endParaRPr lang="en-US" sz="2800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0" y="-21772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ΚΑΤΑΛΟΓΟΣ ΔΥΝΑΜΕΩΝ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97974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ΚΑΤΑΛΟΓΟΣ ΔΥΝΑΜΕΩΝ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457196"/>
            <a:ext cx="9113838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ΔΥΝΑΜΗ</a:t>
            </a:r>
            <a:r>
              <a: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ΕΠΙΦΑΝΕΙΑΣ </a:t>
            </a:r>
            <a:r>
              <a: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ΕΠΑΦΗΣ</a:t>
            </a:r>
            <a:endParaRPr lang="en-US" sz="2800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0882" y="1088580"/>
            <a:ext cx="9113838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l-GR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Συμπεριφορά της Τριβής Ολίσθησης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" name="Ομάδα 1"/>
          <p:cNvGrpSpPr/>
          <p:nvPr/>
        </p:nvGrpSpPr>
        <p:grpSpPr>
          <a:xfrm>
            <a:off x="283032" y="2362200"/>
            <a:ext cx="2634347" cy="478971"/>
            <a:chOff x="283032" y="2362200"/>
            <a:chExt cx="2634347" cy="478971"/>
          </a:xfrm>
        </p:grpSpPr>
        <p:cxnSp>
          <p:nvCxnSpPr>
            <p:cNvPr id="9" name="Ευθεία γραμμή σύνδεσης 8"/>
            <p:cNvCxnSpPr/>
            <p:nvPr/>
          </p:nvCxnSpPr>
          <p:spPr bwMode="auto">
            <a:xfrm flipV="1">
              <a:off x="283032" y="2841171"/>
              <a:ext cx="2634347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Ορθογώνιο 9"/>
            <p:cNvSpPr/>
            <p:nvPr/>
          </p:nvSpPr>
          <p:spPr bwMode="auto">
            <a:xfrm>
              <a:off x="1480476" y="2362200"/>
              <a:ext cx="540000" cy="43542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1" name="Ομάδα 10"/>
          <p:cNvGrpSpPr/>
          <p:nvPr/>
        </p:nvGrpSpPr>
        <p:grpSpPr>
          <a:xfrm>
            <a:off x="1297858" y="1725585"/>
            <a:ext cx="495649" cy="845170"/>
            <a:chOff x="1221656" y="3489117"/>
            <a:chExt cx="495649" cy="845170"/>
          </a:xfrm>
        </p:grpSpPr>
        <p:sp>
          <p:nvSpPr>
            <p:cNvPr id="12" name="Line 45"/>
            <p:cNvSpPr>
              <a:spLocks noChangeShapeType="1"/>
            </p:cNvSpPr>
            <p:nvPr/>
          </p:nvSpPr>
          <p:spPr bwMode="auto">
            <a:xfrm flipV="1">
              <a:off x="1655740" y="3614287"/>
              <a:ext cx="0" cy="720000"/>
            </a:xfrm>
            <a:prstGeom prst="line">
              <a:avLst/>
            </a:prstGeom>
            <a:noFill/>
            <a:ln w="4762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1221656" y="3489117"/>
                  <a:ext cx="495649" cy="50642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1656" y="3489117"/>
                  <a:ext cx="495649" cy="50642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Ομάδα 4"/>
          <p:cNvGrpSpPr/>
          <p:nvPr/>
        </p:nvGrpSpPr>
        <p:grpSpPr>
          <a:xfrm>
            <a:off x="2025860" y="2351752"/>
            <a:ext cx="653780" cy="428413"/>
            <a:chOff x="2025860" y="2351752"/>
            <a:chExt cx="653780" cy="42841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Ορθογώνιο 20"/>
                <p:cNvSpPr/>
                <p:nvPr/>
              </p:nvSpPr>
              <p:spPr>
                <a:xfrm>
                  <a:off x="2144494" y="2351752"/>
                  <a:ext cx="53514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Ορθογώνιο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44494" y="2351752"/>
                  <a:ext cx="535146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307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Line 45"/>
            <p:cNvSpPr>
              <a:spLocks noChangeShapeType="1"/>
            </p:cNvSpPr>
            <p:nvPr/>
          </p:nvSpPr>
          <p:spPr bwMode="auto">
            <a:xfrm rot="5400000" flipV="1">
              <a:off x="2223860" y="2582165"/>
              <a:ext cx="0" cy="396000"/>
            </a:xfrm>
            <a:prstGeom prst="line">
              <a:avLst/>
            </a:prstGeom>
            <a:noFill/>
            <a:ln w="4762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8" name="Ομάδα 7"/>
          <p:cNvGrpSpPr/>
          <p:nvPr/>
        </p:nvGrpSpPr>
        <p:grpSpPr>
          <a:xfrm>
            <a:off x="419109" y="2351752"/>
            <a:ext cx="1129668" cy="428409"/>
            <a:chOff x="419109" y="2351752"/>
            <a:chExt cx="1129668" cy="42840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419109" y="2351752"/>
                  <a:ext cx="112966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𝒔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𝑭</m:t>
                      </m:r>
                    </m:oMath>
                  </a14:m>
                  <a:r>
                    <a:rPr lang="en-US" sz="2000" baseline="-25000" dirty="0">
                      <a:solidFill>
                        <a:srgbClr val="FFFF00"/>
                      </a:solidFill>
                    </a:rPr>
                    <a:t>1</a:t>
                  </a:r>
                  <a:endParaRPr lang="el-GR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9109" y="2351752"/>
                  <a:ext cx="1129668" cy="40011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2703" r="-541" b="-246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Line 45"/>
            <p:cNvSpPr>
              <a:spLocks noChangeShapeType="1"/>
            </p:cNvSpPr>
            <p:nvPr/>
          </p:nvSpPr>
          <p:spPr bwMode="auto">
            <a:xfrm rot="16200000" flipH="1" flipV="1">
              <a:off x="1287660" y="2582161"/>
              <a:ext cx="0" cy="396000"/>
            </a:xfrm>
            <a:prstGeom prst="line">
              <a:avLst/>
            </a:prstGeom>
            <a:noFill/>
            <a:ln w="4762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16" name="Ομάδα 15"/>
          <p:cNvGrpSpPr/>
          <p:nvPr/>
        </p:nvGrpSpPr>
        <p:grpSpPr>
          <a:xfrm>
            <a:off x="4373575" y="3564745"/>
            <a:ext cx="1155831" cy="979289"/>
            <a:chOff x="4373575" y="3564745"/>
            <a:chExt cx="1155831" cy="979289"/>
          </a:xfrm>
        </p:grpSpPr>
        <p:cxnSp>
          <p:nvCxnSpPr>
            <p:cNvPr id="28" name="Ευθεία γραμμή σύνδεσης 27"/>
            <p:cNvCxnSpPr/>
            <p:nvPr/>
          </p:nvCxnSpPr>
          <p:spPr bwMode="auto">
            <a:xfrm rot="5400000">
              <a:off x="5076133" y="4007155"/>
              <a:ext cx="396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Ευθεία γραμμή σύνδεσης 31"/>
            <p:cNvCxnSpPr/>
            <p:nvPr/>
          </p:nvCxnSpPr>
          <p:spPr bwMode="auto">
            <a:xfrm rot="10800000">
              <a:off x="4865093" y="3774343"/>
              <a:ext cx="396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" name="Έλλειψη 32"/>
            <p:cNvSpPr/>
            <p:nvPr/>
          </p:nvSpPr>
          <p:spPr bwMode="auto">
            <a:xfrm>
              <a:off x="5223905" y="3724115"/>
              <a:ext cx="108000" cy="10800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Ορθογώνιο 91"/>
                <p:cNvSpPr/>
                <p:nvPr/>
              </p:nvSpPr>
              <p:spPr>
                <a:xfrm>
                  <a:off x="5029013" y="4174702"/>
                  <a:ext cx="50039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92" name="Ορθογώνιο 9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29013" y="4174702"/>
                  <a:ext cx="500393" cy="369332"/>
                </a:xfrm>
                <a:prstGeom prst="rect">
                  <a:avLst/>
                </a:prstGeom>
                <a:blipFill rotWithShape="1">
                  <a:blip r:embed="rId21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TextBox 94"/>
                <p:cNvSpPr txBox="1"/>
                <p:nvPr/>
              </p:nvSpPr>
              <p:spPr>
                <a:xfrm>
                  <a:off x="4373575" y="3564745"/>
                  <a:ext cx="56772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𝒇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𝒔</m:t>
                            </m:r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95" name="TextBox 9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73575" y="3564745"/>
                  <a:ext cx="567720" cy="369332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Ομάδα 23"/>
          <p:cNvGrpSpPr/>
          <p:nvPr/>
        </p:nvGrpSpPr>
        <p:grpSpPr>
          <a:xfrm>
            <a:off x="4376156" y="3145097"/>
            <a:ext cx="1643116" cy="1398933"/>
            <a:chOff x="4376156" y="3145097"/>
            <a:chExt cx="1643116" cy="1398933"/>
          </a:xfrm>
        </p:grpSpPr>
        <p:cxnSp>
          <p:nvCxnSpPr>
            <p:cNvPr id="43" name="Ευθεία γραμμή σύνδεσης 42"/>
            <p:cNvCxnSpPr/>
            <p:nvPr/>
          </p:nvCxnSpPr>
          <p:spPr bwMode="auto">
            <a:xfrm rot="5400000">
              <a:off x="5310227" y="3783939"/>
              <a:ext cx="864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Ευθεία γραμμή σύνδεσης 43"/>
            <p:cNvCxnSpPr/>
            <p:nvPr/>
          </p:nvCxnSpPr>
          <p:spPr bwMode="auto">
            <a:xfrm rot="10800000">
              <a:off x="4853011" y="3348495"/>
              <a:ext cx="864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Έλλειψη 44"/>
            <p:cNvSpPr/>
            <p:nvPr/>
          </p:nvSpPr>
          <p:spPr bwMode="auto">
            <a:xfrm>
              <a:off x="5666455" y="3292051"/>
              <a:ext cx="108000" cy="10800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Ορθογώνιο 92"/>
                <p:cNvSpPr/>
                <p:nvPr/>
              </p:nvSpPr>
              <p:spPr>
                <a:xfrm>
                  <a:off x="5518879" y="4174698"/>
                  <a:ext cx="50039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93" name="Ορθογώνιο 9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18879" y="4174698"/>
                  <a:ext cx="500393" cy="369332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" name="TextBox 95"/>
                <p:cNvSpPr txBox="1"/>
                <p:nvPr/>
              </p:nvSpPr>
              <p:spPr>
                <a:xfrm>
                  <a:off x="4376156" y="3145097"/>
                  <a:ext cx="56772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𝒇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𝒔</m:t>
                            </m:r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96" name="TextBox 9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76156" y="3145097"/>
                  <a:ext cx="567720" cy="369332"/>
                </a:xfrm>
                <a:prstGeom prst="rect">
                  <a:avLst/>
                </a:prstGeom>
                <a:blipFill rotWithShape="1">
                  <a:blip r:embed="rId2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Ομάδα 28"/>
          <p:cNvGrpSpPr/>
          <p:nvPr/>
        </p:nvGrpSpPr>
        <p:grpSpPr>
          <a:xfrm>
            <a:off x="4090274" y="2275497"/>
            <a:ext cx="2679241" cy="2259717"/>
            <a:chOff x="4101160" y="2275497"/>
            <a:chExt cx="2679241" cy="2259717"/>
          </a:xfrm>
        </p:grpSpPr>
        <p:cxnSp>
          <p:nvCxnSpPr>
            <p:cNvPr id="27" name="Ευθεία γραμμή σύνδεσης 26"/>
            <p:cNvCxnSpPr/>
            <p:nvPr/>
          </p:nvCxnSpPr>
          <p:spPr bwMode="auto">
            <a:xfrm>
              <a:off x="4844159" y="2497377"/>
              <a:ext cx="1656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Έλλειψη 45"/>
            <p:cNvSpPr/>
            <p:nvPr/>
          </p:nvSpPr>
          <p:spPr bwMode="auto">
            <a:xfrm>
              <a:off x="6467993" y="2448827"/>
              <a:ext cx="108000" cy="10800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9" name="Ευθεία γραμμή σύνδεσης 58"/>
            <p:cNvCxnSpPr/>
            <p:nvPr/>
          </p:nvCxnSpPr>
          <p:spPr bwMode="auto">
            <a:xfrm rot="5400000">
              <a:off x="5672901" y="3377713"/>
              <a:ext cx="1728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Ορθογώνιο 93"/>
                <p:cNvSpPr/>
                <p:nvPr/>
              </p:nvSpPr>
              <p:spPr>
                <a:xfrm>
                  <a:off x="6280008" y="4165882"/>
                  <a:ext cx="50039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94" name="Ορθογώνιο 9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80008" y="4165882"/>
                  <a:ext cx="500393" cy="369332"/>
                </a:xfrm>
                <a:prstGeom prst="rect">
                  <a:avLst/>
                </a:prstGeom>
                <a:blipFill rotWithShape="1"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TextBox 96"/>
                <p:cNvSpPr txBox="1"/>
                <p:nvPr/>
              </p:nvSpPr>
              <p:spPr>
                <a:xfrm>
                  <a:off x="4101160" y="2275497"/>
                  <a:ext cx="859466" cy="38151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𝒇</m:t>
                            </m:r>
                          </m:e>
                          <m:sub>
                            <m:r>
                              <a:rPr lang="en-US" sz="18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𝐬</m:t>
                            </m:r>
                            <m:r>
                              <a:rPr lang="en-US" sz="18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US" sz="18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𝐦𝐚𝐱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97" name="TextBox 9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01160" y="2275497"/>
                  <a:ext cx="859466" cy="381515"/>
                </a:xfrm>
                <a:prstGeom prst="rect">
                  <a:avLst/>
                </a:prstGeom>
                <a:blipFill rotWithShape="1">
                  <a:blip r:embed="rId26"/>
                  <a:stretch>
                    <a:fillRect b="-952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8" name="Ομάδα 107"/>
          <p:cNvGrpSpPr/>
          <p:nvPr/>
        </p:nvGrpSpPr>
        <p:grpSpPr>
          <a:xfrm>
            <a:off x="7014061" y="2905882"/>
            <a:ext cx="500393" cy="1622029"/>
            <a:chOff x="7014061" y="2905882"/>
            <a:chExt cx="500393" cy="1622029"/>
          </a:xfrm>
        </p:grpSpPr>
        <p:cxnSp>
          <p:nvCxnSpPr>
            <p:cNvPr id="70" name="Ευθεία γραμμή σύνδεσης 69"/>
            <p:cNvCxnSpPr/>
            <p:nvPr/>
          </p:nvCxnSpPr>
          <p:spPr bwMode="auto">
            <a:xfrm rot="5400000">
              <a:off x="6603601" y="3600921"/>
              <a:ext cx="1260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" name="Έλλειψη 47"/>
            <p:cNvSpPr/>
            <p:nvPr/>
          </p:nvSpPr>
          <p:spPr bwMode="auto">
            <a:xfrm>
              <a:off x="7188486" y="2905882"/>
              <a:ext cx="108000" cy="10800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Ορθογώνιο 98"/>
                <p:cNvSpPr/>
                <p:nvPr/>
              </p:nvSpPr>
              <p:spPr>
                <a:xfrm>
                  <a:off x="7014061" y="4158579"/>
                  <a:ext cx="50039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𝟒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99" name="Ορθογώνιο 9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14061" y="4158579"/>
                  <a:ext cx="500393" cy="369332"/>
                </a:xfrm>
                <a:prstGeom prst="rect">
                  <a:avLst/>
                </a:prstGeom>
                <a:blipFill rotWithShape="1">
                  <a:blip r:embed="rId2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0" name="Ομάδα 109"/>
          <p:cNvGrpSpPr/>
          <p:nvPr/>
        </p:nvGrpSpPr>
        <p:grpSpPr>
          <a:xfrm>
            <a:off x="7712737" y="2906031"/>
            <a:ext cx="500393" cy="1625442"/>
            <a:chOff x="7712737" y="2906031"/>
            <a:chExt cx="500393" cy="1625442"/>
          </a:xfrm>
        </p:grpSpPr>
        <p:cxnSp>
          <p:nvCxnSpPr>
            <p:cNvPr id="98" name="Ευθεία γραμμή σύνδεσης 97"/>
            <p:cNvCxnSpPr/>
            <p:nvPr/>
          </p:nvCxnSpPr>
          <p:spPr bwMode="auto">
            <a:xfrm rot="5400000">
              <a:off x="7278529" y="3600917"/>
              <a:ext cx="1260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" name="Έλλειψη 48"/>
            <p:cNvSpPr/>
            <p:nvPr/>
          </p:nvSpPr>
          <p:spPr bwMode="auto">
            <a:xfrm>
              <a:off x="7854529" y="2906031"/>
              <a:ext cx="108000" cy="10800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Ορθογώνιο 99"/>
                <p:cNvSpPr/>
                <p:nvPr/>
              </p:nvSpPr>
              <p:spPr>
                <a:xfrm>
                  <a:off x="7712737" y="4162141"/>
                  <a:ext cx="50039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𝟓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00" name="Ορθογώνιο 9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12737" y="4162141"/>
                  <a:ext cx="500393" cy="369332"/>
                </a:xfrm>
                <a:prstGeom prst="rect">
                  <a:avLst/>
                </a:prstGeom>
                <a:blipFill rotWithShape="1">
                  <a:blip r:embed="rId28"/>
                  <a:stretch>
                    <a:fillRect b="-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Ομάδα 13"/>
          <p:cNvGrpSpPr/>
          <p:nvPr/>
        </p:nvGrpSpPr>
        <p:grpSpPr>
          <a:xfrm>
            <a:off x="4468722" y="1841014"/>
            <a:ext cx="4627392" cy="2714145"/>
            <a:chOff x="4468722" y="1841014"/>
            <a:chExt cx="4627392" cy="2714145"/>
          </a:xfrm>
        </p:grpSpPr>
        <p:grpSp>
          <p:nvGrpSpPr>
            <p:cNvPr id="18" name="Ομάδα 17"/>
            <p:cNvGrpSpPr/>
            <p:nvPr/>
          </p:nvGrpSpPr>
          <p:grpSpPr>
            <a:xfrm>
              <a:off x="4844159" y="1927198"/>
              <a:ext cx="4234543" cy="2304000"/>
              <a:chOff x="4201885" y="2340866"/>
              <a:chExt cx="4234543" cy="2304000"/>
            </a:xfrm>
          </p:grpSpPr>
          <p:cxnSp>
            <p:nvCxnSpPr>
              <p:cNvPr id="15" name="Ευθεία γραμμή σύνδεσης 14"/>
              <p:cNvCxnSpPr/>
              <p:nvPr/>
            </p:nvCxnSpPr>
            <p:spPr bwMode="auto">
              <a:xfrm flipH="1">
                <a:off x="4212771" y="2340866"/>
                <a:ext cx="0" cy="2304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Ευθεία γραμμή σύνδεσης 16"/>
              <p:cNvCxnSpPr/>
              <p:nvPr/>
            </p:nvCxnSpPr>
            <p:spPr bwMode="auto">
              <a:xfrm flipV="1">
                <a:off x="4201885" y="4626425"/>
                <a:ext cx="4234543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TextBox 100"/>
                <p:cNvSpPr txBox="1"/>
                <p:nvPr/>
              </p:nvSpPr>
              <p:spPr>
                <a:xfrm>
                  <a:off x="4468722" y="1841014"/>
                  <a:ext cx="49186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𝒇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𝐬</m:t>
                            </m:r>
                          </m:sub>
                        </m:sSub>
                      </m:oMath>
                    </m:oMathPara>
                  </a14:m>
                  <a:endParaRPr lang="el-GR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01" name="TextBox 1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68722" y="1841014"/>
                  <a:ext cx="491866" cy="400110"/>
                </a:xfrm>
                <a:prstGeom prst="rect">
                  <a:avLst/>
                </a:prstGeom>
                <a:blipFill rotWithShape="1">
                  <a:blip r:embed="rId29"/>
                  <a:stretch>
                    <a:fillRect b="-1515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" name="Ορθογώνιο 101"/>
                <p:cNvSpPr/>
                <p:nvPr/>
              </p:nvSpPr>
              <p:spPr>
                <a:xfrm>
                  <a:off x="8683822" y="4155049"/>
                  <a:ext cx="412292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𝑭</m:t>
                        </m:r>
                      </m:oMath>
                    </m:oMathPara>
                  </a14:m>
                  <a:endParaRPr lang="el-GR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02" name="Ορθογώνιο 10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83822" y="4155049"/>
                  <a:ext cx="412292" cy="400110"/>
                </a:xfrm>
                <a:prstGeom prst="rect">
                  <a:avLst/>
                </a:prstGeom>
                <a:blipFill rotWithShape="1">
                  <a:blip r:embed="rId3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2" name="Ομάδα 111"/>
          <p:cNvGrpSpPr/>
          <p:nvPr/>
        </p:nvGrpSpPr>
        <p:grpSpPr>
          <a:xfrm>
            <a:off x="4436060" y="2701004"/>
            <a:ext cx="2149361" cy="369332"/>
            <a:chOff x="4436060" y="2701004"/>
            <a:chExt cx="2149361" cy="369332"/>
          </a:xfrm>
        </p:grpSpPr>
        <p:sp>
          <p:nvSpPr>
            <p:cNvPr id="47" name="Έλλειψη 46"/>
            <p:cNvSpPr/>
            <p:nvPr/>
          </p:nvSpPr>
          <p:spPr bwMode="auto">
            <a:xfrm>
              <a:off x="6477421" y="2906035"/>
              <a:ext cx="108000" cy="10800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60" name="Ομάδα 59"/>
            <p:cNvGrpSpPr/>
            <p:nvPr/>
          </p:nvGrpSpPr>
          <p:grpSpPr>
            <a:xfrm>
              <a:off x="4436060" y="2701004"/>
              <a:ext cx="2085867" cy="369332"/>
              <a:chOff x="4436060" y="2701004"/>
              <a:chExt cx="2085867" cy="369332"/>
            </a:xfrm>
          </p:grpSpPr>
          <p:cxnSp>
            <p:nvCxnSpPr>
              <p:cNvPr id="103" name="Ευθεία γραμμή σύνδεσης 102"/>
              <p:cNvCxnSpPr/>
              <p:nvPr/>
            </p:nvCxnSpPr>
            <p:spPr bwMode="auto">
              <a:xfrm>
                <a:off x="4865927" y="2954585"/>
                <a:ext cx="165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FFFF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4" name="TextBox 103"/>
                  <p:cNvSpPr txBox="1"/>
                  <p:nvPr/>
                </p:nvSpPr>
                <p:spPr>
                  <a:xfrm>
                    <a:off x="4436060" y="2701004"/>
                    <a:ext cx="48436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18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18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𝐤</m:t>
                              </m:r>
                            </m:sub>
                          </m:sSub>
                        </m:oMath>
                      </m:oMathPara>
                    </a14:m>
                    <a:endParaRPr lang="el-GR" sz="18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04" name="TextBox 10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36060" y="2701004"/>
                    <a:ext cx="484363" cy="369332"/>
                  </a:xfrm>
                  <a:prstGeom prst="rect">
                    <a:avLst/>
                  </a:prstGeom>
                  <a:blipFill rotWithShape="1">
                    <a:blip r:embed="rId31"/>
                    <a:stretch>
                      <a:fillRect b="-131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6" name="Ομάδα 5"/>
          <p:cNvGrpSpPr/>
          <p:nvPr/>
        </p:nvGrpSpPr>
        <p:grpSpPr>
          <a:xfrm>
            <a:off x="4865931" y="2493217"/>
            <a:ext cx="3897490" cy="1728000"/>
            <a:chOff x="4865931" y="2493217"/>
            <a:chExt cx="3897490" cy="1728000"/>
          </a:xfrm>
        </p:grpSpPr>
        <p:cxnSp>
          <p:nvCxnSpPr>
            <p:cNvPr id="75" name="Ευθεία γραμμή σύνδεσης 74"/>
            <p:cNvCxnSpPr/>
            <p:nvPr/>
          </p:nvCxnSpPr>
          <p:spPr bwMode="auto">
            <a:xfrm flipV="1">
              <a:off x="6531421" y="2949426"/>
              <a:ext cx="22320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Ευθεία γραμμή σύνδεσης 72"/>
            <p:cNvCxnSpPr/>
            <p:nvPr/>
          </p:nvCxnSpPr>
          <p:spPr bwMode="auto">
            <a:xfrm>
              <a:off x="6520535" y="2503911"/>
              <a:ext cx="0" cy="468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Ευθεία γραμμή σύνδεσης 24"/>
            <p:cNvCxnSpPr/>
            <p:nvPr/>
          </p:nvCxnSpPr>
          <p:spPr bwMode="auto">
            <a:xfrm flipV="1">
              <a:off x="4865931" y="2493217"/>
              <a:ext cx="1649198" cy="1728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Ορθογώνιο 112"/>
              <p:cNvSpPr/>
              <p:nvPr/>
            </p:nvSpPr>
            <p:spPr>
              <a:xfrm>
                <a:off x="2009568" y="1978795"/>
                <a:ext cx="8130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𝝊</m:t>
                      </m:r>
                      <m:r>
                        <a:rPr lang="el-GR" sz="1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1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sz="1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3" name="Ορθογώνιο 1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9568" y="1978795"/>
                <a:ext cx="813043" cy="369332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Ομάδα 30"/>
          <p:cNvGrpSpPr/>
          <p:nvPr/>
        </p:nvGrpSpPr>
        <p:grpSpPr>
          <a:xfrm>
            <a:off x="206830" y="2879497"/>
            <a:ext cx="2732317" cy="1104700"/>
            <a:chOff x="206830" y="2879497"/>
            <a:chExt cx="2732317" cy="1104700"/>
          </a:xfrm>
        </p:grpSpPr>
        <p:grpSp>
          <p:nvGrpSpPr>
            <p:cNvPr id="20" name="Ομάδα 19"/>
            <p:cNvGrpSpPr/>
            <p:nvPr/>
          </p:nvGrpSpPr>
          <p:grpSpPr>
            <a:xfrm>
              <a:off x="206830" y="2879497"/>
              <a:ext cx="2732317" cy="1104700"/>
              <a:chOff x="206830" y="2879497"/>
              <a:chExt cx="2732317" cy="1104700"/>
            </a:xfrm>
          </p:grpSpPr>
          <p:cxnSp>
            <p:nvCxnSpPr>
              <p:cNvPr id="34" name="Ευθεία γραμμή σύνδεσης 33"/>
              <p:cNvCxnSpPr/>
              <p:nvPr/>
            </p:nvCxnSpPr>
            <p:spPr bwMode="auto">
              <a:xfrm flipV="1">
                <a:off x="304800" y="3984197"/>
                <a:ext cx="2634347" cy="0"/>
              </a:xfrm>
              <a:prstGeom prst="line">
                <a:avLst/>
              </a:prstGeom>
              <a:solidFill>
                <a:schemeClr val="accent1"/>
              </a:solidFill>
              <a:ln w="762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5" name="Ορθογώνιο 34"/>
              <p:cNvSpPr/>
              <p:nvPr/>
            </p:nvSpPr>
            <p:spPr bwMode="auto">
              <a:xfrm>
                <a:off x="1480472" y="3505226"/>
                <a:ext cx="540000" cy="435429"/>
              </a:xfrm>
              <a:prstGeom prst="rect">
                <a:avLst/>
              </a:prstGeom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36" name="Ομάδα 35"/>
              <p:cNvGrpSpPr/>
              <p:nvPr/>
            </p:nvGrpSpPr>
            <p:grpSpPr>
              <a:xfrm>
                <a:off x="1286968" y="2879497"/>
                <a:ext cx="495649" cy="866942"/>
                <a:chOff x="1221656" y="3489117"/>
                <a:chExt cx="495649" cy="866942"/>
              </a:xfrm>
            </p:grpSpPr>
            <p:sp>
              <p:nvSpPr>
                <p:cNvPr id="37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1655740" y="3636059"/>
                  <a:ext cx="0" cy="720000"/>
                </a:xfrm>
                <a:prstGeom prst="line">
                  <a:avLst/>
                </a:prstGeom>
                <a:noFill/>
                <a:ln w="47625">
                  <a:solidFill>
                    <a:srgbClr val="FFFF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8" name="TextBox 37"/>
                    <p:cNvSpPr txBox="1"/>
                    <p:nvPr/>
                  </p:nvSpPr>
                  <p:spPr>
                    <a:xfrm>
                      <a:off x="1221656" y="3489117"/>
                      <a:ext cx="495649" cy="50642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𝑵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8" name="TextBox 3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21656" y="3489117"/>
                      <a:ext cx="495649" cy="506421"/>
                    </a:xfrm>
                    <a:prstGeom prst="rect">
                      <a:avLst/>
                    </a:prstGeom>
                    <a:blipFill rotWithShape="1">
                      <a:blip r:embed="rId7"/>
                      <a:stretch>
                        <a:fillRect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206830" y="3494778"/>
                    <a:ext cx="1533754" cy="41351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𝒔</m:t>
                              </m:r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9" name="TextBox 3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6830" y="3494778"/>
                    <a:ext cx="1533754" cy="413511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b="-1176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0" name="Ορθογώνιο 39"/>
                  <p:cNvSpPr/>
                  <p:nvPr/>
                </p:nvSpPr>
                <p:spPr>
                  <a:xfrm>
                    <a:off x="2166262" y="3494778"/>
                    <a:ext cx="53514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0" name="Ορθογώνιο 3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66262" y="3494778"/>
                    <a:ext cx="535146" cy="400110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b="-15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1" name="Line 45"/>
              <p:cNvSpPr>
                <a:spLocks noChangeShapeType="1"/>
              </p:cNvSpPr>
              <p:nvPr/>
            </p:nvSpPr>
            <p:spPr bwMode="auto">
              <a:xfrm rot="5400000" flipV="1">
                <a:off x="2457954" y="3491191"/>
                <a:ext cx="0" cy="8640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" name="Line 45"/>
              <p:cNvSpPr>
                <a:spLocks noChangeShapeType="1"/>
              </p:cNvSpPr>
              <p:nvPr/>
            </p:nvSpPr>
            <p:spPr bwMode="auto">
              <a:xfrm rot="16200000" flipH="1" flipV="1">
                <a:off x="1053558" y="3491187"/>
                <a:ext cx="0" cy="8640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Ορθογώνιο 113"/>
                <p:cNvSpPr/>
                <p:nvPr/>
              </p:nvSpPr>
              <p:spPr>
                <a:xfrm>
                  <a:off x="2009568" y="3193047"/>
                  <a:ext cx="81304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𝝊</m:t>
                        </m:r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18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14" name="Ορθογώνιο 1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09568" y="3193047"/>
                  <a:ext cx="813043" cy="369332"/>
                </a:xfrm>
                <a:prstGeom prst="rect">
                  <a:avLst/>
                </a:prstGeom>
                <a:blipFill rotWithShape="1">
                  <a:blip r:embed="rId3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6" name="Ομάδα 75"/>
          <p:cNvGrpSpPr/>
          <p:nvPr/>
        </p:nvGrpSpPr>
        <p:grpSpPr>
          <a:xfrm>
            <a:off x="38091" y="4055181"/>
            <a:ext cx="3428817" cy="1104700"/>
            <a:chOff x="38091" y="4055181"/>
            <a:chExt cx="3428817" cy="1104700"/>
          </a:xfrm>
        </p:grpSpPr>
        <p:grpSp>
          <p:nvGrpSpPr>
            <p:cNvPr id="26" name="Ομάδα 25"/>
            <p:cNvGrpSpPr/>
            <p:nvPr/>
          </p:nvGrpSpPr>
          <p:grpSpPr>
            <a:xfrm>
              <a:off x="38091" y="4055181"/>
              <a:ext cx="3428817" cy="1104700"/>
              <a:chOff x="38091" y="4055181"/>
              <a:chExt cx="3428817" cy="1104700"/>
            </a:xfrm>
          </p:grpSpPr>
          <p:cxnSp>
            <p:nvCxnSpPr>
              <p:cNvPr id="50" name="Ευθεία γραμμή σύνδεσης 49"/>
              <p:cNvCxnSpPr/>
              <p:nvPr/>
            </p:nvCxnSpPr>
            <p:spPr bwMode="auto">
              <a:xfrm flipV="1">
                <a:off x="304796" y="5159881"/>
                <a:ext cx="2634347" cy="0"/>
              </a:xfrm>
              <a:prstGeom prst="line">
                <a:avLst/>
              </a:prstGeom>
              <a:solidFill>
                <a:schemeClr val="accent1"/>
              </a:solidFill>
              <a:ln w="762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1" name="Ορθογώνιο 50"/>
              <p:cNvSpPr/>
              <p:nvPr/>
            </p:nvSpPr>
            <p:spPr bwMode="auto">
              <a:xfrm>
                <a:off x="1480468" y="4680910"/>
                <a:ext cx="540000" cy="435429"/>
              </a:xfrm>
              <a:prstGeom prst="rect">
                <a:avLst/>
              </a:prstGeom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52" name="Ομάδα 51"/>
              <p:cNvGrpSpPr/>
              <p:nvPr/>
            </p:nvGrpSpPr>
            <p:grpSpPr>
              <a:xfrm>
                <a:off x="1286964" y="4055181"/>
                <a:ext cx="495649" cy="866942"/>
                <a:chOff x="1221656" y="3489117"/>
                <a:chExt cx="495649" cy="866942"/>
              </a:xfrm>
            </p:grpSpPr>
            <p:sp>
              <p:nvSpPr>
                <p:cNvPr id="53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1655740" y="3636059"/>
                  <a:ext cx="0" cy="720000"/>
                </a:xfrm>
                <a:prstGeom prst="line">
                  <a:avLst/>
                </a:prstGeom>
                <a:noFill/>
                <a:ln w="47625">
                  <a:solidFill>
                    <a:srgbClr val="FFFF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TextBox 53"/>
                    <p:cNvSpPr txBox="1"/>
                    <p:nvPr/>
                  </p:nvSpPr>
                  <p:spPr>
                    <a:xfrm>
                      <a:off x="1221656" y="3489117"/>
                      <a:ext cx="495649" cy="50642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𝑵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54" name="TextBox 5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21656" y="3489117"/>
                      <a:ext cx="495649" cy="506421"/>
                    </a:xfrm>
                    <a:prstGeom prst="rect">
                      <a:avLst/>
                    </a:prstGeom>
                    <a:blipFill rotWithShape="1">
                      <a:blip r:embed="rId10"/>
                      <a:stretch>
                        <a:fillRect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" name="TextBox 54"/>
                  <p:cNvSpPr txBox="1"/>
                  <p:nvPr/>
                </p:nvSpPr>
                <p:spPr>
                  <a:xfrm>
                    <a:off x="38091" y="4670462"/>
                    <a:ext cx="1581137" cy="41351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𝐬</m:t>
                              </m:r>
                              <m:r>
                                <a:rPr lang="en-US" sz="20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0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𝐦𝐚𝐱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5" name="TextBox 5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8091" y="4670462"/>
                    <a:ext cx="1581137" cy="413511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 b="-1176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" name="Ορθογώνιο 55"/>
                  <p:cNvSpPr/>
                  <p:nvPr/>
                </p:nvSpPr>
                <p:spPr>
                  <a:xfrm>
                    <a:off x="2775874" y="4670462"/>
                    <a:ext cx="53514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6" name="Ορθογώνιο 5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75874" y="4670462"/>
                    <a:ext cx="535146" cy="400110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 b="-15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7" name="Line 45"/>
              <p:cNvSpPr>
                <a:spLocks noChangeShapeType="1"/>
              </p:cNvSpPr>
              <p:nvPr/>
            </p:nvSpPr>
            <p:spPr bwMode="auto">
              <a:xfrm rot="5400000" flipV="1">
                <a:off x="2746908" y="4378875"/>
                <a:ext cx="0" cy="14400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58" name="Line 45"/>
              <p:cNvSpPr>
                <a:spLocks noChangeShapeType="1"/>
              </p:cNvSpPr>
              <p:nvPr/>
            </p:nvSpPr>
            <p:spPr bwMode="auto">
              <a:xfrm rot="16200000" flipH="1" flipV="1">
                <a:off x="764596" y="4378871"/>
                <a:ext cx="0" cy="14400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Ορθογώνιο 114"/>
                <p:cNvSpPr/>
                <p:nvPr/>
              </p:nvSpPr>
              <p:spPr>
                <a:xfrm>
                  <a:off x="2031354" y="4330162"/>
                  <a:ext cx="81304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𝝊</m:t>
                        </m:r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18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15" name="Ορθογώνιο 1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31354" y="4330162"/>
                  <a:ext cx="813043" cy="369332"/>
                </a:xfrm>
                <a:prstGeom prst="rect">
                  <a:avLst/>
                </a:prstGeom>
                <a:blipFill rotWithShape="1">
                  <a:blip r:embed="rId3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5" name="Ομάδα 104"/>
          <p:cNvGrpSpPr/>
          <p:nvPr/>
        </p:nvGrpSpPr>
        <p:grpSpPr>
          <a:xfrm>
            <a:off x="119738" y="5219983"/>
            <a:ext cx="3532232" cy="1104700"/>
            <a:chOff x="119738" y="5219983"/>
            <a:chExt cx="3532232" cy="1104700"/>
          </a:xfrm>
        </p:grpSpPr>
        <p:grpSp>
          <p:nvGrpSpPr>
            <p:cNvPr id="111" name="Ομάδα 110"/>
            <p:cNvGrpSpPr/>
            <p:nvPr/>
          </p:nvGrpSpPr>
          <p:grpSpPr>
            <a:xfrm>
              <a:off x="119738" y="5219983"/>
              <a:ext cx="3532232" cy="1104700"/>
              <a:chOff x="119738" y="5219983"/>
              <a:chExt cx="3532232" cy="1104700"/>
            </a:xfrm>
          </p:grpSpPr>
          <p:grpSp>
            <p:nvGrpSpPr>
              <p:cNvPr id="30" name="Ομάδα 29"/>
              <p:cNvGrpSpPr/>
              <p:nvPr/>
            </p:nvGrpSpPr>
            <p:grpSpPr>
              <a:xfrm>
                <a:off x="119738" y="5219983"/>
                <a:ext cx="3532232" cy="1104700"/>
                <a:chOff x="119738" y="5219983"/>
                <a:chExt cx="3532232" cy="1104700"/>
              </a:xfrm>
            </p:grpSpPr>
            <p:cxnSp>
              <p:nvCxnSpPr>
                <p:cNvPr id="61" name="Ευθεία γραμμή σύνδεσης 60"/>
                <p:cNvCxnSpPr/>
                <p:nvPr/>
              </p:nvCxnSpPr>
              <p:spPr bwMode="auto">
                <a:xfrm flipV="1">
                  <a:off x="315682" y="6324683"/>
                  <a:ext cx="2634347" cy="0"/>
                </a:xfrm>
                <a:prstGeom prst="line">
                  <a:avLst/>
                </a:prstGeom>
                <a:solidFill>
                  <a:schemeClr val="accent1"/>
                </a:solidFill>
                <a:ln w="76200" cap="flat" cmpd="sng" algn="ctr">
                  <a:solidFill>
                    <a:srgbClr val="C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62" name="Ορθογώνιο 61"/>
                <p:cNvSpPr/>
                <p:nvPr/>
              </p:nvSpPr>
              <p:spPr bwMode="auto">
                <a:xfrm>
                  <a:off x="1491354" y="5845712"/>
                  <a:ext cx="540000" cy="435429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 cap="flat" cmpd="sng" algn="ctr">
                  <a:solidFill>
                    <a:srgbClr val="FFC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63" name="Ομάδα 62"/>
                <p:cNvGrpSpPr/>
                <p:nvPr/>
              </p:nvGrpSpPr>
              <p:grpSpPr>
                <a:xfrm>
                  <a:off x="1297850" y="5219983"/>
                  <a:ext cx="495649" cy="866942"/>
                  <a:chOff x="1221656" y="3489117"/>
                  <a:chExt cx="495649" cy="866942"/>
                </a:xfrm>
              </p:grpSpPr>
              <p:sp>
                <p:nvSpPr>
                  <p:cNvPr id="64" name="Line 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55740" y="3636059"/>
                    <a:ext cx="0" cy="720000"/>
                  </a:xfrm>
                  <a:prstGeom prst="line">
                    <a:avLst/>
                  </a:prstGeom>
                  <a:noFill/>
                  <a:ln w="47625">
                    <a:solidFill>
                      <a:srgbClr val="FFFF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65" name="TextBox 64"/>
                      <p:cNvSpPr txBox="1"/>
                      <p:nvPr/>
                    </p:nvSpPr>
                    <p:spPr>
                      <a:xfrm>
                        <a:off x="1221656" y="3489117"/>
                        <a:ext cx="495649" cy="5064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𝑵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dirty="0">
                          <a:solidFill>
                            <a:srgbClr val="FFFF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65" name="TextBox 64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221656" y="3489117"/>
                        <a:ext cx="495649" cy="506421"/>
                      </a:xfrm>
                      <a:prstGeom prst="rect">
                        <a:avLst/>
                      </a:prstGeom>
                      <a:blipFill rotWithShape="1">
                        <a:blip r:embed="rId13"/>
                        <a:stretch>
                          <a:fillRect/>
                        </a:stretch>
                      </a:blipFill>
                      <a:ln>
                        <a:noFill/>
                      </a:ln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6" name="TextBox 65"/>
                    <p:cNvSpPr txBox="1"/>
                    <p:nvPr/>
                  </p:nvSpPr>
                  <p:spPr>
                    <a:xfrm>
                      <a:off x="119738" y="5835264"/>
                      <a:ext cx="1533754" cy="41351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200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𝒇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𝒌</m:t>
                                </m:r>
                              </m:sub>
                            </m:s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sub>
                            </m:s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+</m:t>
                            </m:r>
                          </m:oMath>
                        </m:oMathPara>
                      </a14:m>
                      <a:endParaRPr lang="el-GR" sz="2000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6" name="TextBox 6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9738" y="5835264"/>
                      <a:ext cx="1533754" cy="413511"/>
                    </a:xfrm>
                    <a:prstGeom prst="rect">
                      <a:avLst/>
                    </a:prstGeom>
                    <a:blipFill rotWithShape="1">
                      <a:blip r:embed="rId14"/>
                      <a:stretch>
                        <a:fillRect b="-11765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7" name="Ορθογώνιο 66"/>
                    <p:cNvSpPr/>
                    <p:nvPr/>
                  </p:nvSpPr>
                  <p:spPr>
                    <a:xfrm>
                      <a:off x="2177144" y="5835264"/>
                      <a:ext cx="784510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sub>
                            </m:s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+</m:t>
                            </m:r>
                          </m:oMath>
                        </m:oMathPara>
                      </a14:m>
                      <a:endParaRPr lang="el-GR" sz="2000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7" name="Ορθογώνιο 6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177144" y="5835264"/>
                      <a:ext cx="784510" cy="400110"/>
                    </a:xfrm>
                    <a:prstGeom prst="rect">
                      <a:avLst/>
                    </a:prstGeom>
                    <a:blipFill rotWithShape="1">
                      <a:blip r:embed="rId15"/>
                      <a:stretch>
                        <a:fillRect b="-1515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68" name="Line 45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841970" y="5453677"/>
                  <a:ext cx="0" cy="1620000"/>
                </a:xfrm>
                <a:prstGeom prst="line">
                  <a:avLst/>
                </a:prstGeom>
                <a:noFill/>
                <a:ln w="47625">
                  <a:solidFill>
                    <a:srgbClr val="FFFF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69" name="Line 45"/>
              <p:cNvSpPr>
                <a:spLocks noChangeShapeType="1"/>
              </p:cNvSpPr>
              <p:nvPr/>
            </p:nvSpPr>
            <p:spPr bwMode="auto">
              <a:xfrm rot="16200000" flipH="1" flipV="1">
                <a:off x="984036" y="5759673"/>
                <a:ext cx="0" cy="10080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120" name="Ομάδα 119"/>
            <p:cNvGrpSpPr/>
            <p:nvPr/>
          </p:nvGrpSpPr>
          <p:grpSpPr>
            <a:xfrm>
              <a:off x="1897122" y="5356224"/>
              <a:ext cx="576000" cy="375009"/>
              <a:chOff x="1897122" y="5356224"/>
              <a:chExt cx="576000" cy="375009"/>
            </a:xfrm>
          </p:grpSpPr>
          <p:sp>
            <p:nvSpPr>
              <p:cNvPr id="116" name="Line 45"/>
              <p:cNvSpPr>
                <a:spLocks noChangeShapeType="1"/>
              </p:cNvSpPr>
              <p:nvPr/>
            </p:nvSpPr>
            <p:spPr bwMode="auto">
              <a:xfrm rot="5400000" flipV="1">
                <a:off x="2185122" y="5443233"/>
                <a:ext cx="0" cy="576000"/>
              </a:xfrm>
              <a:prstGeom prst="line">
                <a:avLst/>
              </a:prstGeom>
              <a:noFill/>
              <a:ln w="47625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7" name="Ορθογώνιο 116"/>
                  <p:cNvSpPr/>
                  <p:nvPr/>
                </p:nvSpPr>
                <p:spPr>
                  <a:xfrm>
                    <a:off x="2073204" y="5356224"/>
                    <a:ext cx="37382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oMath>
                      </m:oMathPara>
                    </a14:m>
                    <a:endParaRPr lang="el-GR" sz="1800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17" name="Ορθογώνιο 11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73204" y="5356224"/>
                    <a:ext cx="373820" cy="369332"/>
                  </a:xfrm>
                  <a:prstGeom prst="rect">
                    <a:avLst/>
                  </a:prstGeom>
                  <a:blipFill rotWithShape="1">
                    <a:blip r:embed="rId3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06" name="Ομάδα 105"/>
          <p:cNvGrpSpPr/>
          <p:nvPr/>
        </p:nvGrpSpPr>
        <p:grpSpPr>
          <a:xfrm>
            <a:off x="4278178" y="4599473"/>
            <a:ext cx="4087422" cy="1104700"/>
            <a:chOff x="4278178" y="4599473"/>
            <a:chExt cx="4087422" cy="1104700"/>
          </a:xfrm>
        </p:grpSpPr>
        <p:grpSp>
          <p:nvGrpSpPr>
            <p:cNvPr id="107" name="Ομάδα 106"/>
            <p:cNvGrpSpPr/>
            <p:nvPr/>
          </p:nvGrpSpPr>
          <p:grpSpPr>
            <a:xfrm>
              <a:off x="4278178" y="4599473"/>
              <a:ext cx="4087422" cy="1104700"/>
              <a:chOff x="4278178" y="4599473"/>
              <a:chExt cx="4087422" cy="1104700"/>
            </a:xfrm>
          </p:grpSpPr>
          <p:cxnSp>
            <p:nvCxnSpPr>
              <p:cNvPr id="71" name="Ευθεία γραμμή σύνδεσης 70"/>
              <p:cNvCxnSpPr/>
              <p:nvPr/>
            </p:nvCxnSpPr>
            <p:spPr bwMode="auto">
              <a:xfrm flipV="1">
                <a:off x="4278178" y="5704173"/>
                <a:ext cx="2634347" cy="0"/>
              </a:xfrm>
              <a:prstGeom prst="line">
                <a:avLst/>
              </a:prstGeom>
              <a:solidFill>
                <a:schemeClr val="accent1"/>
              </a:solidFill>
              <a:ln w="762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2" name="Ορθογώνιο 71"/>
              <p:cNvSpPr/>
              <p:nvPr/>
            </p:nvSpPr>
            <p:spPr bwMode="auto">
              <a:xfrm>
                <a:off x="5453850" y="5225202"/>
                <a:ext cx="540000" cy="435429"/>
              </a:xfrm>
              <a:prstGeom prst="rect">
                <a:avLst/>
              </a:prstGeom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74" name="Ομάδα 73"/>
              <p:cNvGrpSpPr/>
              <p:nvPr/>
            </p:nvGrpSpPr>
            <p:grpSpPr>
              <a:xfrm>
                <a:off x="5260346" y="4599473"/>
                <a:ext cx="495649" cy="866942"/>
                <a:chOff x="1221656" y="3489117"/>
                <a:chExt cx="495649" cy="866942"/>
              </a:xfrm>
            </p:grpSpPr>
            <p:sp>
              <p:nvSpPr>
                <p:cNvPr id="86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1655740" y="3636059"/>
                  <a:ext cx="0" cy="720000"/>
                </a:xfrm>
                <a:prstGeom prst="line">
                  <a:avLst/>
                </a:prstGeom>
                <a:noFill/>
                <a:ln w="47625">
                  <a:solidFill>
                    <a:srgbClr val="FFFF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7" name="TextBox 86"/>
                    <p:cNvSpPr txBox="1"/>
                    <p:nvPr/>
                  </p:nvSpPr>
                  <p:spPr>
                    <a:xfrm>
                      <a:off x="1221656" y="3489117"/>
                      <a:ext cx="495649" cy="50642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𝑵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81" name="TextBox 8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21656" y="3489117"/>
                      <a:ext cx="495649" cy="506421"/>
                    </a:xfrm>
                    <a:prstGeom prst="rect">
                      <a:avLst/>
                    </a:prstGeom>
                    <a:blipFill rotWithShape="1">
                      <a:blip r:embed="rId16"/>
                      <a:stretch>
                        <a:fillRect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" name="TextBox 87"/>
                  <p:cNvSpPr txBox="1"/>
                  <p:nvPr/>
                </p:nvSpPr>
                <p:spPr>
                  <a:xfrm>
                    <a:off x="4431619" y="5214754"/>
                    <a:ext cx="528970" cy="41351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8" name="TextBox 8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31619" y="5214754"/>
                    <a:ext cx="528970" cy="413511"/>
                  </a:xfrm>
                  <a:prstGeom prst="rect">
                    <a:avLst/>
                  </a:prstGeom>
                  <a:blipFill rotWithShape="1">
                    <a:blip r:embed="rId36"/>
                    <a:stretch>
                      <a:fillRect b="-1176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9" name="Ορθογώνιο 88"/>
                  <p:cNvSpPr/>
                  <p:nvPr/>
                </p:nvSpPr>
                <p:spPr>
                  <a:xfrm>
                    <a:off x="7064950" y="5214754"/>
                    <a:ext cx="53514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9" name="Ορθογώνιο 8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064950" y="5214754"/>
                    <a:ext cx="535146" cy="400110"/>
                  </a:xfrm>
                  <a:prstGeom prst="rect">
                    <a:avLst/>
                  </a:prstGeom>
                  <a:blipFill rotWithShape="1">
                    <a:blip r:embed="rId20"/>
                    <a:stretch>
                      <a:fillRect b="-15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90" name="Line 45"/>
              <p:cNvSpPr>
                <a:spLocks noChangeShapeType="1"/>
              </p:cNvSpPr>
              <p:nvPr/>
            </p:nvSpPr>
            <p:spPr bwMode="auto">
              <a:xfrm rot="5400000" flipV="1">
                <a:off x="7177600" y="4455167"/>
                <a:ext cx="0" cy="23760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1" name="Line 45"/>
              <p:cNvSpPr>
                <a:spLocks noChangeShapeType="1"/>
              </p:cNvSpPr>
              <p:nvPr/>
            </p:nvSpPr>
            <p:spPr bwMode="auto">
              <a:xfrm rot="16200000" flipH="1" flipV="1">
                <a:off x="4946532" y="5139163"/>
                <a:ext cx="0" cy="10080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121" name="Ομάδα 120"/>
            <p:cNvGrpSpPr/>
            <p:nvPr/>
          </p:nvGrpSpPr>
          <p:grpSpPr>
            <a:xfrm>
              <a:off x="5861086" y="4746415"/>
              <a:ext cx="576000" cy="375009"/>
              <a:chOff x="1897122" y="5356224"/>
              <a:chExt cx="576000" cy="375009"/>
            </a:xfrm>
          </p:grpSpPr>
          <p:sp>
            <p:nvSpPr>
              <p:cNvPr id="122" name="Line 45"/>
              <p:cNvSpPr>
                <a:spLocks noChangeShapeType="1"/>
              </p:cNvSpPr>
              <p:nvPr/>
            </p:nvSpPr>
            <p:spPr bwMode="auto">
              <a:xfrm rot="5400000" flipV="1">
                <a:off x="2185122" y="5443233"/>
                <a:ext cx="0" cy="576000"/>
              </a:xfrm>
              <a:prstGeom prst="line">
                <a:avLst/>
              </a:prstGeom>
              <a:noFill/>
              <a:ln w="47625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3" name="Ορθογώνιο 122"/>
                  <p:cNvSpPr/>
                  <p:nvPr/>
                </p:nvSpPr>
                <p:spPr>
                  <a:xfrm>
                    <a:off x="2073204" y="5356224"/>
                    <a:ext cx="37382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oMath>
                      </m:oMathPara>
                    </a14:m>
                    <a:endParaRPr lang="el-GR" sz="1800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3" name="Ορθογώνιο 12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73204" y="5356224"/>
                    <a:ext cx="373820" cy="369332"/>
                  </a:xfrm>
                  <a:prstGeom prst="rect">
                    <a:avLst/>
                  </a:prstGeom>
                  <a:blipFill rotWithShape="1">
                    <a:blip r:embed="rId3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18" name="Ομάδα 117"/>
          <p:cNvGrpSpPr/>
          <p:nvPr/>
        </p:nvGrpSpPr>
        <p:grpSpPr>
          <a:xfrm>
            <a:off x="4256410" y="5688077"/>
            <a:ext cx="4773240" cy="1104700"/>
            <a:chOff x="4256410" y="5688077"/>
            <a:chExt cx="4773240" cy="1104700"/>
          </a:xfrm>
        </p:grpSpPr>
        <p:grpSp>
          <p:nvGrpSpPr>
            <p:cNvPr id="109" name="Ομάδα 108"/>
            <p:cNvGrpSpPr/>
            <p:nvPr/>
          </p:nvGrpSpPr>
          <p:grpSpPr>
            <a:xfrm>
              <a:off x="4256410" y="5688077"/>
              <a:ext cx="4773240" cy="1104700"/>
              <a:chOff x="4256410" y="5688077"/>
              <a:chExt cx="4773240" cy="1104700"/>
            </a:xfrm>
          </p:grpSpPr>
          <p:cxnSp>
            <p:nvCxnSpPr>
              <p:cNvPr id="77" name="Ευθεία γραμμή σύνδεσης 76"/>
              <p:cNvCxnSpPr/>
              <p:nvPr/>
            </p:nvCxnSpPr>
            <p:spPr bwMode="auto">
              <a:xfrm flipV="1">
                <a:off x="4256410" y="6792777"/>
                <a:ext cx="2634347" cy="0"/>
              </a:xfrm>
              <a:prstGeom prst="line">
                <a:avLst/>
              </a:prstGeom>
              <a:solidFill>
                <a:schemeClr val="accent1"/>
              </a:solidFill>
              <a:ln w="762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8" name="Ορθογώνιο 77"/>
              <p:cNvSpPr/>
              <p:nvPr/>
            </p:nvSpPr>
            <p:spPr bwMode="auto">
              <a:xfrm>
                <a:off x="5432082" y="6313806"/>
                <a:ext cx="540000" cy="435429"/>
              </a:xfrm>
              <a:prstGeom prst="rect">
                <a:avLst/>
              </a:prstGeom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79" name="Ομάδα 78"/>
              <p:cNvGrpSpPr/>
              <p:nvPr/>
            </p:nvGrpSpPr>
            <p:grpSpPr>
              <a:xfrm>
                <a:off x="5238578" y="5688077"/>
                <a:ext cx="495649" cy="866942"/>
                <a:chOff x="1221656" y="3489117"/>
                <a:chExt cx="495649" cy="866942"/>
              </a:xfrm>
            </p:grpSpPr>
            <p:sp>
              <p:nvSpPr>
                <p:cNvPr id="80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1655740" y="3636059"/>
                  <a:ext cx="0" cy="720000"/>
                </a:xfrm>
                <a:prstGeom prst="line">
                  <a:avLst/>
                </a:prstGeom>
                <a:noFill/>
                <a:ln w="47625">
                  <a:solidFill>
                    <a:srgbClr val="FFFF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1" name="TextBox 80"/>
                    <p:cNvSpPr txBox="1"/>
                    <p:nvPr/>
                  </p:nvSpPr>
                  <p:spPr>
                    <a:xfrm>
                      <a:off x="1221656" y="3489117"/>
                      <a:ext cx="495649" cy="50642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𝑵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81" name="TextBox 8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21656" y="3489117"/>
                      <a:ext cx="495649" cy="506421"/>
                    </a:xfrm>
                    <a:prstGeom prst="rect">
                      <a:avLst/>
                    </a:prstGeom>
                    <a:blipFill rotWithShape="1">
                      <a:blip r:embed="rId16"/>
                      <a:stretch>
                        <a:fillRect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2" name="TextBox 81"/>
                  <p:cNvSpPr txBox="1"/>
                  <p:nvPr/>
                </p:nvSpPr>
                <p:spPr>
                  <a:xfrm>
                    <a:off x="4354380" y="6303358"/>
                    <a:ext cx="646586" cy="41351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2" name="TextBox 8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54380" y="6303358"/>
                    <a:ext cx="646586" cy="413511"/>
                  </a:xfrm>
                  <a:prstGeom prst="rect">
                    <a:avLst/>
                  </a:prstGeom>
                  <a:blipFill rotWithShape="1">
                    <a:blip r:embed="rId38"/>
                    <a:stretch>
                      <a:fillRect b="-1176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3" name="Ορθογώνιο 82"/>
                  <p:cNvSpPr/>
                  <p:nvPr/>
                </p:nvSpPr>
                <p:spPr>
                  <a:xfrm>
                    <a:off x="6912550" y="6303358"/>
                    <a:ext cx="53514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𝟓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3" name="Ορθογώνιο 8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12550" y="6303358"/>
                    <a:ext cx="535146" cy="400110"/>
                  </a:xfrm>
                  <a:prstGeom prst="rect">
                    <a:avLst/>
                  </a:prstGeom>
                  <a:blipFill rotWithShape="1">
                    <a:blip r:embed="rId18"/>
                    <a:stretch>
                      <a:fillRect b="-303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4" name="Line 45"/>
              <p:cNvSpPr>
                <a:spLocks noChangeShapeType="1"/>
              </p:cNvSpPr>
              <p:nvPr/>
            </p:nvSpPr>
            <p:spPr bwMode="auto">
              <a:xfrm rot="5400000" flipV="1">
                <a:off x="7499650" y="5201771"/>
                <a:ext cx="0" cy="30600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5" name="Line 45"/>
              <p:cNvSpPr>
                <a:spLocks noChangeShapeType="1"/>
              </p:cNvSpPr>
              <p:nvPr/>
            </p:nvSpPr>
            <p:spPr bwMode="auto">
              <a:xfrm rot="16200000" flipH="1" flipV="1">
                <a:off x="4924764" y="6227767"/>
                <a:ext cx="0" cy="10080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124" name="Ομάδα 123"/>
            <p:cNvGrpSpPr/>
            <p:nvPr/>
          </p:nvGrpSpPr>
          <p:grpSpPr>
            <a:xfrm>
              <a:off x="5834988" y="5846180"/>
              <a:ext cx="576000" cy="375009"/>
              <a:chOff x="1897122" y="5356224"/>
              <a:chExt cx="576000" cy="375009"/>
            </a:xfrm>
          </p:grpSpPr>
          <p:sp>
            <p:nvSpPr>
              <p:cNvPr id="125" name="Line 45"/>
              <p:cNvSpPr>
                <a:spLocks noChangeShapeType="1"/>
              </p:cNvSpPr>
              <p:nvPr/>
            </p:nvSpPr>
            <p:spPr bwMode="auto">
              <a:xfrm rot="5400000" flipV="1">
                <a:off x="2185122" y="5443233"/>
                <a:ext cx="0" cy="576000"/>
              </a:xfrm>
              <a:prstGeom prst="line">
                <a:avLst/>
              </a:prstGeom>
              <a:noFill/>
              <a:ln w="47625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6" name="Ορθογώνιο 125"/>
                  <p:cNvSpPr/>
                  <p:nvPr/>
                </p:nvSpPr>
                <p:spPr>
                  <a:xfrm>
                    <a:off x="2073204" y="5356224"/>
                    <a:ext cx="37382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oMath>
                      </m:oMathPara>
                    </a14:m>
                    <a:endParaRPr lang="el-GR" sz="1800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6" name="Ορθογώνιο 12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73204" y="5356224"/>
                    <a:ext cx="373820" cy="369332"/>
                  </a:xfrm>
                  <a:prstGeom prst="rect">
                    <a:avLst/>
                  </a:prstGeom>
                  <a:blipFill rotWithShape="1">
                    <a:blip r:embed="rId3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82399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1026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ΚΑΤΑΛΟΓΟΣ ΔΥΝΑΜΕΩΝ</a:t>
            </a:r>
          </a:p>
        </p:txBody>
      </p:sp>
      <p:sp>
        <p:nvSpPr>
          <p:cNvPr id="45059" name="Text Box 1027"/>
          <p:cNvSpPr txBox="1">
            <a:spLocks noChangeArrowheads="1"/>
          </p:cNvSpPr>
          <p:nvPr/>
        </p:nvSpPr>
        <p:spPr bwMode="auto">
          <a:xfrm>
            <a:off x="1764534" y="609600"/>
            <a:ext cx="6006965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ΔΥΝΑΜΗ</a:t>
            </a:r>
            <a:r>
              <a: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ΕΠΙΦΑΝΕΙΑΣ </a:t>
            </a:r>
            <a:r>
              <a: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ΕΠΑΦΗΣ</a:t>
            </a:r>
            <a:endParaRPr lang="en-US" sz="2800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23" name="Text Box 1028"/>
          <p:cNvSpPr txBox="1">
            <a:spLocks noChangeArrowheads="1"/>
          </p:cNvSpPr>
          <p:nvPr/>
        </p:nvSpPr>
        <p:spPr bwMode="auto">
          <a:xfrm>
            <a:off x="3051175" y="1274763"/>
            <a:ext cx="30448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2800">
                <a:solidFill>
                  <a:srgbClr val="FFFF00"/>
                </a:solidFill>
              </a:rPr>
              <a:t>ΤΡΙΒΗ ΚΥΛΙΣΗΣ</a:t>
            </a:r>
          </a:p>
        </p:txBody>
      </p:sp>
      <p:sp>
        <p:nvSpPr>
          <p:cNvPr id="9224" name="Line 1031"/>
          <p:cNvSpPr>
            <a:spLocks noChangeShapeType="1"/>
          </p:cNvSpPr>
          <p:nvPr/>
        </p:nvSpPr>
        <p:spPr bwMode="auto">
          <a:xfrm>
            <a:off x="2066925" y="5562600"/>
            <a:ext cx="5010150" cy="0"/>
          </a:xfrm>
          <a:prstGeom prst="line">
            <a:avLst/>
          </a:prstGeom>
          <a:noFill/>
          <a:ln w="127000">
            <a:solidFill>
              <a:srgbClr val="CC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226" name="Line 1034"/>
          <p:cNvSpPr>
            <a:spLocks noChangeShapeType="1"/>
          </p:cNvSpPr>
          <p:nvPr/>
        </p:nvSpPr>
        <p:spPr bwMode="auto">
          <a:xfrm flipV="1">
            <a:off x="3983038" y="5486400"/>
            <a:ext cx="1190625" cy="0"/>
          </a:xfrm>
          <a:prstGeom prst="line">
            <a:avLst/>
          </a:prstGeom>
          <a:noFill/>
          <a:ln w="76200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5" name="Ομάδα 4"/>
          <p:cNvGrpSpPr/>
          <p:nvPr/>
        </p:nvGrpSpPr>
        <p:grpSpPr>
          <a:xfrm>
            <a:off x="3289300" y="3113088"/>
            <a:ext cx="2543175" cy="2378075"/>
            <a:chOff x="3289300" y="3113088"/>
            <a:chExt cx="2543175" cy="2378075"/>
          </a:xfrm>
        </p:grpSpPr>
        <p:sp>
          <p:nvSpPr>
            <p:cNvPr id="9227" name="Line 1035"/>
            <p:cNvSpPr>
              <a:spLocks noChangeShapeType="1"/>
            </p:cNvSpPr>
            <p:nvPr/>
          </p:nvSpPr>
          <p:spPr bwMode="auto">
            <a:xfrm rot="16200000">
              <a:off x="3432968" y="4320382"/>
              <a:ext cx="2278063" cy="0"/>
            </a:xfrm>
            <a:prstGeom prst="line">
              <a:avLst/>
            </a:prstGeom>
            <a:noFill/>
            <a:ln w="57150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4" name="Ομάδα 3"/>
            <p:cNvGrpSpPr/>
            <p:nvPr/>
          </p:nvGrpSpPr>
          <p:grpSpPr>
            <a:xfrm>
              <a:off x="3289300" y="3113088"/>
              <a:ext cx="2543175" cy="2378075"/>
              <a:chOff x="3289300" y="3113088"/>
              <a:chExt cx="2543175" cy="2378075"/>
            </a:xfrm>
          </p:grpSpPr>
          <p:sp>
            <p:nvSpPr>
              <p:cNvPr id="9225" name="Arc 1033"/>
              <p:cNvSpPr>
                <a:spLocks/>
              </p:cNvSpPr>
              <p:nvPr/>
            </p:nvSpPr>
            <p:spPr bwMode="auto">
              <a:xfrm>
                <a:off x="3289300" y="3113088"/>
                <a:ext cx="2543175" cy="2378075"/>
              </a:xfrm>
              <a:custGeom>
                <a:avLst/>
                <a:gdLst>
                  <a:gd name="T0" fmla="*/ 2147483647 w 43200"/>
                  <a:gd name="T1" fmla="*/ 2147483647 h 40837"/>
                  <a:gd name="T2" fmla="*/ 2147483647 w 43200"/>
                  <a:gd name="T3" fmla="*/ 2147483647 h 40837"/>
                  <a:gd name="T4" fmla="*/ 2147483647 w 43200"/>
                  <a:gd name="T5" fmla="*/ 2147483647 h 408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0837"/>
                  <a:gd name="T11" fmla="*/ 43200 w 43200"/>
                  <a:gd name="T12" fmla="*/ 40837 h 408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0837" fill="none" extrusionOk="0">
                    <a:moveTo>
                      <a:pt x="11776" y="40836"/>
                    </a:moveTo>
                    <a:cubicBezTo>
                      <a:pt x="4548" y="37145"/>
                      <a:pt x="0" y="29715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9541"/>
                      <a:pt x="38841" y="36843"/>
                      <a:pt x="31851" y="40612"/>
                    </a:cubicBezTo>
                  </a:path>
                  <a:path w="43200" h="40837" stroke="0" extrusionOk="0">
                    <a:moveTo>
                      <a:pt x="11776" y="40836"/>
                    </a:moveTo>
                    <a:cubicBezTo>
                      <a:pt x="4548" y="37145"/>
                      <a:pt x="0" y="29715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9541"/>
                      <a:pt x="38841" y="36843"/>
                      <a:pt x="31851" y="40612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01600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228" name="Line 1036"/>
              <p:cNvSpPr>
                <a:spLocks noChangeShapeType="1"/>
              </p:cNvSpPr>
              <p:nvPr/>
            </p:nvSpPr>
            <p:spPr bwMode="auto">
              <a:xfrm>
                <a:off x="3333750" y="4349750"/>
                <a:ext cx="2479675" cy="0"/>
              </a:xfrm>
              <a:prstGeom prst="line">
                <a:avLst/>
              </a:prstGeom>
              <a:noFill/>
              <a:ln w="57150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30" name="Line 1039"/>
              <p:cNvSpPr>
                <a:spLocks noChangeShapeType="1"/>
              </p:cNvSpPr>
              <p:nvPr/>
            </p:nvSpPr>
            <p:spPr bwMode="auto">
              <a:xfrm rot="2452679">
                <a:off x="3354388" y="4340225"/>
                <a:ext cx="2474912" cy="52388"/>
              </a:xfrm>
              <a:prstGeom prst="line">
                <a:avLst/>
              </a:prstGeom>
              <a:noFill/>
              <a:ln w="57150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31" name="Line 1040"/>
              <p:cNvSpPr>
                <a:spLocks noChangeShapeType="1"/>
              </p:cNvSpPr>
              <p:nvPr/>
            </p:nvSpPr>
            <p:spPr bwMode="auto">
              <a:xfrm rot="19147321" flipH="1">
                <a:off x="3303588" y="4384675"/>
                <a:ext cx="2479675" cy="19050"/>
              </a:xfrm>
              <a:prstGeom prst="line">
                <a:avLst/>
              </a:prstGeom>
              <a:noFill/>
              <a:ln w="57150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  <p:sp>
        <p:nvSpPr>
          <p:cNvPr id="9233" name="Arc 1047"/>
          <p:cNvSpPr>
            <a:spLocks/>
          </p:cNvSpPr>
          <p:nvPr/>
        </p:nvSpPr>
        <p:spPr bwMode="auto">
          <a:xfrm>
            <a:off x="4584700" y="2832100"/>
            <a:ext cx="1149350" cy="1503363"/>
          </a:xfrm>
          <a:custGeom>
            <a:avLst/>
            <a:gdLst>
              <a:gd name="T0" fmla="*/ 0 w 16113"/>
              <a:gd name="T1" fmla="*/ 0 h 21600"/>
              <a:gd name="T2" fmla="*/ 2147483647 w 16113"/>
              <a:gd name="T3" fmla="*/ 2147483647 h 21600"/>
              <a:gd name="T4" fmla="*/ 0 w 16113"/>
              <a:gd name="T5" fmla="*/ 2147483647 h 21600"/>
              <a:gd name="T6" fmla="*/ 0 60000 65536"/>
              <a:gd name="T7" fmla="*/ 0 60000 65536"/>
              <a:gd name="T8" fmla="*/ 0 60000 65536"/>
              <a:gd name="T9" fmla="*/ 0 w 16113"/>
              <a:gd name="T10" fmla="*/ 0 h 21600"/>
              <a:gd name="T11" fmla="*/ 16113 w 1611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113" h="21600" fill="none" extrusionOk="0">
                <a:moveTo>
                  <a:pt x="-1" y="0"/>
                </a:moveTo>
                <a:cubicBezTo>
                  <a:pt x="6153" y="0"/>
                  <a:pt x="12014" y="2624"/>
                  <a:pt x="16113" y="7214"/>
                </a:cubicBezTo>
              </a:path>
              <a:path w="16113" h="21600" stroke="0" extrusionOk="0">
                <a:moveTo>
                  <a:pt x="-1" y="0"/>
                </a:moveTo>
                <a:cubicBezTo>
                  <a:pt x="6153" y="0"/>
                  <a:pt x="12014" y="2624"/>
                  <a:pt x="16113" y="7214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" name="Ομάδα 1"/>
          <p:cNvGrpSpPr/>
          <p:nvPr/>
        </p:nvGrpSpPr>
        <p:grpSpPr>
          <a:xfrm>
            <a:off x="4118343" y="4352019"/>
            <a:ext cx="503663" cy="827088"/>
            <a:chOff x="4118343" y="4352019"/>
            <a:chExt cx="503663" cy="827088"/>
          </a:xfrm>
        </p:grpSpPr>
        <p:sp>
          <p:nvSpPr>
            <p:cNvPr id="45069" name="Line 1037"/>
            <p:cNvSpPr>
              <a:spLocks noChangeShapeType="1"/>
            </p:cNvSpPr>
            <p:nvPr/>
          </p:nvSpPr>
          <p:spPr bwMode="auto">
            <a:xfrm>
              <a:off x="4572000" y="4352019"/>
              <a:ext cx="0" cy="8270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Ορθογώνιο 17"/>
                <p:cNvSpPr/>
                <p:nvPr/>
              </p:nvSpPr>
              <p:spPr>
                <a:xfrm>
                  <a:off x="4118343" y="4648482"/>
                  <a:ext cx="5036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Ορθογώνιο 1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8343" y="4648482"/>
                  <a:ext cx="503663" cy="4616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Ομάδα 2"/>
          <p:cNvGrpSpPr/>
          <p:nvPr/>
        </p:nvGrpSpPr>
        <p:grpSpPr>
          <a:xfrm>
            <a:off x="5093606" y="4518608"/>
            <a:ext cx="495649" cy="970967"/>
            <a:chOff x="5093606" y="4518608"/>
            <a:chExt cx="495649" cy="970967"/>
          </a:xfrm>
        </p:grpSpPr>
        <p:sp>
          <p:nvSpPr>
            <p:cNvPr id="45073" name="Line 1041"/>
            <p:cNvSpPr>
              <a:spLocks noChangeShapeType="1"/>
            </p:cNvSpPr>
            <p:nvPr/>
          </p:nvSpPr>
          <p:spPr bwMode="auto">
            <a:xfrm flipV="1">
              <a:off x="5137150" y="4662488"/>
              <a:ext cx="0" cy="82708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Ορθογώνιο 19"/>
                <p:cNvSpPr/>
                <p:nvPr/>
              </p:nvSpPr>
              <p:spPr>
                <a:xfrm>
                  <a:off x="5093606" y="4518608"/>
                  <a:ext cx="495649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Ορθογώνιο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93606" y="4518608"/>
                  <a:ext cx="495649" cy="50642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Ορθογώνιο 21"/>
              <p:cNvSpPr/>
              <p:nvPr/>
            </p:nvSpPr>
            <p:spPr>
              <a:xfrm>
                <a:off x="3856764" y="5934031"/>
                <a:ext cx="153048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𝒓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𝒓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𝑵</m:t>
                      </m:r>
                    </m:oMath>
                  </m:oMathPara>
                </a14:m>
                <a:endParaRPr lang="el-GR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2" name="Ορθογώνιο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6764" y="5934031"/>
                <a:ext cx="1530484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797" b="-184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50950"/>
            <a:ext cx="4289425" cy="27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ΚΑΤΑΛΟΓΟΣ ΔΥΝΑΜΕΩΝ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241016" y="609600"/>
            <a:ext cx="4813882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ΟΠΙΣΘΕΛΚΟΥΣΑ ΔΥΝΑΜΗ</a:t>
            </a:r>
            <a:endParaRPr lang="en-US" sz="2800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4533900" y="1371600"/>
            <a:ext cx="4495800" cy="112980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0800" rIns="0" bIns="108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1800" dirty="0">
                <a:solidFill>
                  <a:srgbClr val="FFFF00"/>
                </a:solidFill>
              </a:rPr>
              <a:t>Η </a:t>
            </a:r>
            <a:r>
              <a:rPr lang="el-GR" altLang="el-GR" sz="1800" dirty="0">
                <a:solidFill>
                  <a:srgbClr val="FF0000"/>
                </a:solidFill>
              </a:rPr>
              <a:t>ΟΠΙΣΘΕΛΚΟΥΣΑ</a:t>
            </a:r>
            <a:r>
              <a:rPr lang="el-GR" altLang="el-GR" sz="1800" dirty="0">
                <a:solidFill>
                  <a:srgbClr val="FFFF00"/>
                </a:solidFill>
              </a:rPr>
              <a:t> δύναμη συμβαίνει όταν ένα αντικείμενο κινείται μέσα σε ένα ρευστό. Η φορά της </a:t>
            </a:r>
            <a:r>
              <a:rPr lang="el-GR" altLang="el-GR" sz="1800" dirty="0">
                <a:solidFill>
                  <a:srgbClr val="FF0000"/>
                </a:solidFill>
              </a:rPr>
              <a:t>ΟΠΙΣΘΕΚΟΥΣΑΣ</a:t>
            </a:r>
            <a:r>
              <a:rPr lang="el-GR" altLang="el-GR" sz="1800" dirty="0">
                <a:solidFill>
                  <a:srgbClr val="FFFF00"/>
                </a:solidFill>
              </a:rPr>
              <a:t> δύναμης είναι </a:t>
            </a:r>
            <a:r>
              <a:rPr lang="el-GR" altLang="el-GR" sz="1800" dirty="0">
                <a:solidFill>
                  <a:srgbClr val="FF0000"/>
                </a:solidFill>
              </a:rPr>
              <a:t>αντίθετη</a:t>
            </a:r>
            <a:r>
              <a:rPr lang="el-GR" altLang="el-GR" sz="1800" dirty="0">
                <a:solidFill>
                  <a:srgbClr val="FFFF00"/>
                </a:solidFill>
              </a:rPr>
              <a:t> της φοράς της κίνησης. </a:t>
            </a:r>
            <a:endParaRPr lang="el-GR" altLang="el-GR" sz="2000" b="0" dirty="0">
              <a:solidFill>
                <a:srgbClr val="FFFF00"/>
              </a:solidFill>
            </a:endParaRP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4533900" y="2748915"/>
            <a:ext cx="4552950" cy="112980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0800" rIns="0" bIns="108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1800" dirty="0">
                <a:solidFill>
                  <a:srgbClr val="FFFF00"/>
                </a:solidFill>
              </a:rPr>
              <a:t>Στις περισσότερες περιπτώσεις η </a:t>
            </a:r>
            <a:r>
              <a:rPr lang="el-GR" altLang="el-GR" sz="1800" dirty="0">
                <a:solidFill>
                  <a:srgbClr val="FF0000"/>
                </a:solidFill>
              </a:rPr>
              <a:t>ΟΠΙΣΘΕΛΚΟΥΣΑ</a:t>
            </a:r>
            <a:r>
              <a:rPr lang="el-GR" altLang="el-GR" sz="1800" dirty="0">
                <a:solidFill>
                  <a:srgbClr val="FFFF00"/>
                </a:solidFill>
              </a:rPr>
              <a:t> δύναμη είναι πολύ μικρή και απαλείφεται στους υπολογισμούς των δυνάμεων.</a:t>
            </a:r>
            <a:endParaRPr lang="el-GR" altLang="el-GR" sz="2000" b="0" dirty="0">
              <a:solidFill>
                <a:srgbClr val="FFFF00"/>
              </a:solidFill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16198" y="4964980"/>
            <a:ext cx="263149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r>
              <a:rPr lang="el-GR" altLang="el-GR" sz="2000" dirty="0">
                <a:solidFill>
                  <a:srgbClr val="FFFF00"/>
                </a:solidFill>
              </a:rPr>
              <a:t>Μέτρο οπισθέλκουσας</a:t>
            </a:r>
          </a:p>
          <a:p>
            <a:pPr algn="r" eaLnBrk="1" hangingPunct="1"/>
            <a:r>
              <a:rPr lang="el-GR" altLang="el-GR" sz="2000" dirty="0">
                <a:solidFill>
                  <a:srgbClr val="FFFF00"/>
                </a:solidFill>
              </a:rPr>
              <a:t>δύναμης</a:t>
            </a:r>
          </a:p>
        </p:txBody>
      </p:sp>
      <p:sp>
        <p:nvSpPr>
          <p:cNvPr id="11283" name="AutoShape 19"/>
          <p:cNvSpPr>
            <a:spLocks/>
          </p:cNvSpPr>
          <p:nvPr/>
        </p:nvSpPr>
        <p:spPr bwMode="auto">
          <a:xfrm>
            <a:off x="2669719" y="4296419"/>
            <a:ext cx="457200" cy="2093279"/>
          </a:xfrm>
          <a:prstGeom prst="leftBrace">
            <a:avLst>
              <a:gd name="adj1" fmla="val 26389"/>
              <a:gd name="adj2" fmla="val 50000"/>
            </a:avLst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6448283" y="5784086"/>
            <a:ext cx="269571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1800" i="1" dirty="0">
                <a:solidFill>
                  <a:schemeClr val="bg1"/>
                </a:solidFill>
              </a:rPr>
              <a:t>C</a:t>
            </a:r>
            <a:r>
              <a:rPr lang="el-GR" altLang="el-GR" sz="1800" dirty="0">
                <a:solidFill>
                  <a:schemeClr val="bg1"/>
                </a:solidFill>
              </a:rPr>
              <a:t> </a:t>
            </a:r>
            <a:r>
              <a:rPr lang="en-US" altLang="el-GR" sz="1800" dirty="0">
                <a:solidFill>
                  <a:schemeClr val="bg1"/>
                </a:solidFill>
              </a:rPr>
              <a:t>=</a:t>
            </a:r>
            <a:r>
              <a:rPr lang="el-GR" altLang="el-GR" sz="1800" dirty="0">
                <a:solidFill>
                  <a:schemeClr val="bg1"/>
                </a:solidFill>
              </a:rPr>
              <a:t> αεροδυναμικός συντελ.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6475270" y="6112699"/>
            <a:ext cx="2668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1800" i="1" dirty="0">
                <a:solidFill>
                  <a:schemeClr val="bg1"/>
                </a:solidFill>
              </a:rPr>
              <a:t>A</a:t>
            </a:r>
            <a:r>
              <a:rPr lang="el-GR" altLang="el-GR" sz="1800" baseline="-25000" dirty="0">
                <a:solidFill>
                  <a:schemeClr val="bg1"/>
                </a:solidFill>
              </a:rPr>
              <a:t>εν</a:t>
            </a:r>
            <a:r>
              <a:rPr lang="el-GR" altLang="el-GR" sz="1800" dirty="0">
                <a:solidFill>
                  <a:schemeClr val="bg1"/>
                </a:solidFill>
              </a:rPr>
              <a:t> </a:t>
            </a:r>
            <a:r>
              <a:rPr lang="en-US" altLang="el-GR" sz="1800" dirty="0">
                <a:solidFill>
                  <a:schemeClr val="bg1"/>
                </a:solidFill>
              </a:rPr>
              <a:t>=</a:t>
            </a:r>
            <a:r>
              <a:rPr lang="el-GR" altLang="el-GR" sz="1800" dirty="0">
                <a:solidFill>
                  <a:schemeClr val="bg1"/>
                </a:solidFill>
              </a:rPr>
              <a:t> ενεργός Επιφάνεια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6473683" y="6487349"/>
            <a:ext cx="23398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1800" i="1" dirty="0">
                <a:solidFill>
                  <a:schemeClr val="bg1"/>
                </a:solidFill>
              </a:rPr>
              <a:t>ρ</a:t>
            </a:r>
            <a:r>
              <a:rPr lang="el-GR" altLang="el-GR" sz="1800" dirty="0">
                <a:solidFill>
                  <a:schemeClr val="bg1"/>
                </a:solidFill>
              </a:rPr>
              <a:t> </a:t>
            </a:r>
            <a:r>
              <a:rPr lang="en-US" altLang="el-GR" sz="1800" dirty="0">
                <a:solidFill>
                  <a:schemeClr val="bg1"/>
                </a:solidFill>
              </a:rPr>
              <a:t>=</a:t>
            </a:r>
            <a:r>
              <a:rPr lang="el-GR" altLang="el-GR" sz="1800" dirty="0">
                <a:solidFill>
                  <a:schemeClr val="bg1"/>
                </a:solidFill>
              </a:rPr>
              <a:t> πυκνότητα ρευστού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126916" y="5936351"/>
                <a:ext cx="3247427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l-GR" sz="2000" b="1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𝛆𝛎</m:t>
                          </m:r>
                        </m:sub>
                      </m:sSub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𝝆</m:t>
                      </m:r>
                      <m:sSup>
                        <m:sSup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e>
                        <m:sup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l-GR" sz="2000" b="1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m:rPr>
                          <m:sty m:val="p"/>
                        </m:rPr>
                        <a:rPr lang="el-GR" sz="2000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υ</m:t>
                      </m:r>
                      <m:r>
                        <a:rPr lang="el-GR" sz="2000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2000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μεγαλη</m:t>
                      </m:r>
                    </m:oMath>
                  </m:oMathPara>
                </a14:m>
                <a:endParaRPr lang="el-GR" sz="2000" b="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6916" y="5936351"/>
                <a:ext cx="3247427" cy="5761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137933" y="4271611"/>
                <a:ext cx="514160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𝝊</m:t>
                      </m:r>
                      <m:r>
                        <a:rPr lang="el-GR" b="1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m:rPr>
                          <m:sty m:val="p"/>
                        </m:rPr>
                        <a:rPr lang="el-GR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υ</m:t>
                      </m:r>
                      <m:r>
                        <a:rPr lang="el-GR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μικρή</m:t>
                      </m:r>
                      <m:r>
                        <a:rPr lang="el-GR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m:rPr>
                          <m:sty m:val="p"/>
                        </m:rPr>
                        <a:rPr lang="el-GR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και</m:t>
                      </m:r>
                      <m:r>
                        <a:rPr lang="el-GR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l-GR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σταθερά</m:t>
                      </m:r>
                    </m:oMath>
                  </m:oMathPara>
                </a14:m>
                <a:endParaRPr lang="el-GR" sz="2000" b="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933" y="4271611"/>
                <a:ext cx="5141600" cy="369332"/>
              </a:xfrm>
              <a:prstGeom prst="rect">
                <a:avLst/>
              </a:prstGeom>
              <a:blipFill>
                <a:blip r:embed="rId4"/>
                <a:stretch>
                  <a:fillRect l="-949" t="-1667" r="-1779" b="-38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Ομάδα 3"/>
          <p:cNvGrpSpPr/>
          <p:nvPr/>
        </p:nvGrpSpPr>
        <p:grpSpPr>
          <a:xfrm>
            <a:off x="3217402" y="4677039"/>
            <a:ext cx="5294007" cy="461665"/>
            <a:chOff x="3217402" y="4677039"/>
            <a:chExt cx="5294007" cy="461665"/>
          </a:xfrm>
        </p:grpSpPr>
        <p:sp>
          <p:nvSpPr>
            <p:cNvPr id="16" name="Text Box 24"/>
            <p:cNvSpPr txBox="1">
              <a:spLocks noChangeArrowheads="1"/>
            </p:cNvSpPr>
            <p:nvPr/>
          </p:nvSpPr>
          <p:spPr bwMode="auto">
            <a:xfrm>
              <a:off x="3217402" y="4759196"/>
              <a:ext cx="375489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el-GR" sz="1800" dirty="0">
                  <a:solidFill>
                    <a:schemeClr val="bg1"/>
                  </a:solidFill>
                </a:rPr>
                <a:t>Για σφαιρικό αντικείμενο ακτίνας  </a:t>
              </a:r>
              <a:r>
                <a:rPr lang="en-US" altLang="el-GR" i="1" dirty="0">
                  <a:solidFill>
                    <a:srgbClr val="FFFF00"/>
                  </a:solidFill>
                </a:rPr>
                <a:t>r</a:t>
              </a:r>
              <a:r>
                <a:rPr lang="el-GR" altLang="el-GR" sz="2000" i="1" dirty="0">
                  <a:solidFill>
                    <a:schemeClr val="bg1"/>
                  </a:solidFill>
                </a:rPr>
                <a:t> </a:t>
              </a:r>
              <a:r>
                <a:rPr lang="el-GR" altLang="el-GR" sz="2000" dirty="0">
                  <a:solidFill>
                    <a:schemeClr val="bg1"/>
                  </a:solidFill>
                </a:rPr>
                <a:t>:</a:t>
              </a:r>
              <a:endParaRPr lang="el-GR" altLang="el-GR" sz="1800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Ορθογώνιο 2"/>
                <p:cNvSpPr/>
                <p:nvPr/>
              </p:nvSpPr>
              <p:spPr>
                <a:xfrm>
                  <a:off x="6915075" y="4677039"/>
                  <a:ext cx="1596334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l-GR" b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b="1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𝝅𝜼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oMath>
                    </m:oMathPara>
                  </a14:m>
                  <a:endParaRPr lang="el-GR" i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3" name="Ορθογώνιο 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15075" y="4677039"/>
                  <a:ext cx="1596334" cy="461665"/>
                </a:xfrm>
                <a:prstGeom prst="rect">
                  <a:avLst/>
                </a:prstGeom>
                <a:blipFill>
                  <a:blip r:embed="rId5"/>
                  <a:stretch>
                    <a:fillRect b="-118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Ορθογώνιο 4"/>
          <p:cNvSpPr/>
          <p:nvPr/>
        </p:nvSpPr>
        <p:spPr>
          <a:xfrm>
            <a:off x="6534404" y="5041620"/>
            <a:ext cx="21547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i="1" dirty="0">
                <a:solidFill>
                  <a:srgbClr val="FFFF00"/>
                </a:solidFill>
              </a:rPr>
              <a:t>η</a:t>
            </a:r>
            <a:r>
              <a:rPr lang="el-GR" altLang="el-GR" sz="2000" i="1" dirty="0">
                <a:solidFill>
                  <a:srgbClr val="FFFF00"/>
                </a:solidFill>
              </a:rPr>
              <a:t> =</a:t>
            </a:r>
            <a:r>
              <a:rPr lang="el-GR" altLang="el-GR" sz="2000" i="1" dirty="0">
                <a:solidFill>
                  <a:schemeClr val="bg1"/>
                </a:solidFill>
              </a:rPr>
              <a:t> </a:t>
            </a:r>
            <a:r>
              <a:rPr lang="el-GR" altLang="el-GR" sz="1800" dirty="0">
                <a:solidFill>
                  <a:schemeClr val="bg1"/>
                </a:solidFill>
              </a:rPr>
              <a:t>ιξώδες ρευστού</a:t>
            </a:r>
            <a:endParaRPr lang="el-GR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0" grpId="0" animBg="1" autoUpdateAnimBg="0"/>
      <p:bldP spid="11281" grpId="0" animBg="1" autoUpdateAnimBg="0"/>
      <p:bldP spid="11282" grpId="0"/>
      <p:bldP spid="11283" grpId="0" animBg="1"/>
      <p:bldP spid="11288" grpId="0" autoUpdateAnimBg="0"/>
      <p:bldP spid="11289" grpId="0" autoUpdateAnimBg="0"/>
      <p:bldP spid="11290" grpId="0" autoUpdateAnimBg="0"/>
      <p:bldP spid="2" grpId="0"/>
      <p:bldP spid="15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ΚΑΤΑΛΟΓΟΣ ΔΥΝΑΜΕΩΝ</a:t>
            </a:r>
          </a:p>
        </p:txBody>
      </p:sp>
      <p:sp>
        <p:nvSpPr>
          <p:cNvPr id="46083" name="Text Box 1027"/>
          <p:cNvSpPr txBox="1">
            <a:spLocks noChangeArrowheads="1"/>
          </p:cNvSpPr>
          <p:nvPr/>
        </p:nvSpPr>
        <p:spPr bwMode="auto">
          <a:xfrm>
            <a:off x="2163898" y="609600"/>
            <a:ext cx="4813882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ΟΠΙΣΘΕΛΚΟΥΣΑ ΔΥΝΑΜΗ</a:t>
            </a:r>
            <a:endParaRPr lang="en-US" sz="2800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6" name="Rectangle 1028"/>
          <p:cNvSpPr>
            <a:spLocks noChangeArrowheads="1"/>
          </p:cNvSpPr>
          <p:nvPr/>
        </p:nvSpPr>
        <p:spPr bwMode="auto">
          <a:xfrm>
            <a:off x="852488" y="1538288"/>
            <a:ext cx="7627937" cy="417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l-GR" altLang="el-GR" sz="2800" dirty="0">
                <a:solidFill>
                  <a:srgbClr val="FFFF00"/>
                </a:solidFill>
                <a:cs typeface="Times New Roman" pitchFamily="18" charset="0"/>
              </a:rPr>
              <a:t>Τιμές του συντελεστή οπισθέλκουσας δύναμης </a:t>
            </a:r>
            <a:r>
              <a:rPr lang="en-US" altLang="el-GR" sz="2800" i="1" dirty="0">
                <a:solidFill>
                  <a:srgbClr val="FFFF00"/>
                </a:solidFill>
                <a:cs typeface="Times New Roman" pitchFamily="18" charset="0"/>
              </a:rPr>
              <a:t>C</a:t>
            </a:r>
            <a:endParaRPr lang="en-GB" altLang="el-GR" sz="280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/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________________________________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/>
            <a:r>
              <a:rPr lang="el-GR" altLang="el-GR" u="sng" dirty="0">
                <a:solidFill>
                  <a:srgbClr val="FFFF00"/>
                </a:solidFill>
                <a:cs typeface="Times New Roman" pitchFamily="18" charset="0"/>
              </a:rPr>
              <a:t>Γεωμετρικό Σχήμα                      </a:t>
            </a:r>
            <a:r>
              <a:rPr lang="en-US" altLang="el-GR" i="1" u="sng" dirty="0">
                <a:solidFill>
                  <a:srgbClr val="FFFF00"/>
                </a:solidFill>
                <a:cs typeface="Times New Roman" pitchFamily="18" charset="0"/>
              </a:rPr>
              <a:t>C</a:t>
            </a:r>
            <a:r>
              <a:rPr lang="el-GR" altLang="el-GR" i="1" u="sng" dirty="0">
                <a:solidFill>
                  <a:srgbClr val="FFFF00"/>
                </a:solidFill>
                <a:cs typeface="Times New Roman" pitchFamily="18" charset="0"/>
              </a:rPr>
              <a:t>        </a:t>
            </a:r>
            <a:r>
              <a:rPr lang="el-GR" altLang="el-GR" u="sng" dirty="0">
                <a:solidFill>
                  <a:srgbClr val="FFFF00"/>
                </a:solidFill>
                <a:cs typeface="Times New Roman" pitchFamily="18" charset="0"/>
              </a:rPr>
              <a:t>.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/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Σφαιρική επιφάνεια		   0,4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/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Κυλινδρική επιφάνεια		   1,0 – 1,3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/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Παραλληλόγραμμη επιφάνεια   1,17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/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Αεροπλάνο			   0,012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/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Υπερηχητικό αεροπλάνο	   0,016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/>
            <a:r>
              <a:rPr lang="en-US" altLang="el-GR" b="0" dirty="0">
                <a:solidFill>
                  <a:srgbClr val="FFFF00"/>
                </a:solidFill>
                <a:cs typeface="Times New Roman" pitchFamily="18" charset="0"/>
              </a:rPr>
              <a:t>Sport</a:t>
            </a:r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 αυτοκίνητο		   0,3 – 0,4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/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Ι.Χ. αυτοκίνητο 		   0,4 – 0,5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endParaRPr lang="en-GB" altLang="el-GR" b="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Ομάδα 66"/>
          <p:cNvGrpSpPr/>
          <p:nvPr/>
        </p:nvGrpSpPr>
        <p:grpSpPr>
          <a:xfrm>
            <a:off x="13452" y="2486331"/>
            <a:ext cx="1333041" cy="1949986"/>
            <a:chOff x="35486" y="3499884"/>
            <a:chExt cx="1333041" cy="1949986"/>
          </a:xfrm>
        </p:grpSpPr>
        <p:grpSp>
          <p:nvGrpSpPr>
            <p:cNvPr id="64" name="Ομάδα 63"/>
            <p:cNvGrpSpPr/>
            <p:nvPr/>
          </p:nvGrpSpPr>
          <p:grpSpPr>
            <a:xfrm>
              <a:off x="35486" y="3499884"/>
              <a:ext cx="1333041" cy="1949986"/>
              <a:chOff x="4012579" y="3499884"/>
              <a:chExt cx="1333041" cy="1949986"/>
            </a:xfrm>
          </p:grpSpPr>
          <p:sp>
            <p:nvSpPr>
              <p:cNvPr id="34" name="Ελεύθερη σχεδίαση 33"/>
              <p:cNvSpPr/>
              <p:nvPr/>
            </p:nvSpPr>
            <p:spPr bwMode="auto">
              <a:xfrm>
                <a:off x="4012579" y="3499884"/>
                <a:ext cx="1333041" cy="1949986"/>
              </a:xfrm>
              <a:custGeom>
                <a:avLst/>
                <a:gdLst>
                  <a:gd name="connsiteX0" fmla="*/ 0 w 1333041"/>
                  <a:gd name="connsiteY0" fmla="*/ 771181 h 1949986"/>
                  <a:gd name="connsiteX1" fmla="*/ 837282 w 1333041"/>
                  <a:gd name="connsiteY1" fmla="*/ 1949986 h 1949986"/>
                  <a:gd name="connsiteX2" fmla="*/ 1333041 w 1333041"/>
                  <a:gd name="connsiteY2" fmla="*/ 1145754 h 1949986"/>
                  <a:gd name="connsiteX3" fmla="*/ 484743 w 1333041"/>
                  <a:gd name="connsiteY3" fmla="*/ 0 h 1949986"/>
                  <a:gd name="connsiteX4" fmla="*/ 0 w 1333041"/>
                  <a:gd name="connsiteY4" fmla="*/ 771181 h 194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3041" h="1949986">
                    <a:moveTo>
                      <a:pt x="0" y="771181"/>
                    </a:moveTo>
                    <a:lnTo>
                      <a:pt x="837282" y="1949986"/>
                    </a:lnTo>
                    <a:lnTo>
                      <a:pt x="1333041" y="1145754"/>
                    </a:lnTo>
                    <a:lnTo>
                      <a:pt x="484743" y="0"/>
                    </a:lnTo>
                    <a:lnTo>
                      <a:pt x="0" y="771181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37" name="Ευθύγραμμο βέλος σύνδεσης 36"/>
              <p:cNvCxnSpPr/>
              <p:nvPr/>
            </p:nvCxnSpPr>
            <p:spPr bwMode="auto">
              <a:xfrm>
                <a:off x="4716275" y="4515173"/>
                <a:ext cx="504000" cy="0"/>
              </a:xfrm>
              <a:prstGeom prst="straightConnector1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65" name="Ορθογώνιο 64"/>
            <p:cNvSpPr/>
            <p:nvPr/>
          </p:nvSpPr>
          <p:spPr>
            <a:xfrm>
              <a:off x="183254" y="3791681"/>
              <a:ext cx="37061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el-GR" sz="2000" dirty="0">
                  <a:cs typeface="Times New Roman" pitchFamily="18" charset="0"/>
                </a:rPr>
                <a:t>Α</a:t>
              </a:r>
              <a:endParaRPr lang="el-GR" sz="2000" dirty="0"/>
            </a:p>
          </p:txBody>
        </p:sp>
        <p:sp>
          <p:nvSpPr>
            <p:cNvPr id="66" name="Ορθογώνιο 65"/>
            <p:cNvSpPr/>
            <p:nvPr/>
          </p:nvSpPr>
          <p:spPr>
            <a:xfrm>
              <a:off x="759134" y="4097127"/>
              <a:ext cx="34496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el-GR" dirty="0">
                  <a:solidFill>
                    <a:srgbClr val="FF0000"/>
                  </a:solidFill>
                  <a:cs typeface="Times New Roman" pitchFamily="18" charset="0"/>
                </a:rPr>
                <a:t>υ</a:t>
              </a:r>
              <a:endParaRPr lang="el-GR" dirty="0">
                <a:solidFill>
                  <a:srgbClr val="FF0000"/>
                </a:solidFill>
              </a:endParaRPr>
            </a:p>
          </p:txBody>
        </p:sp>
      </p:grpSp>
      <p:sp>
        <p:nvSpPr>
          <p:cNvPr id="2" name="Rectangle 1026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ΚΑΤΑΛΟΓΟΣ ΔΥΝΑΜΕΩΝ</a:t>
            </a:r>
          </a:p>
        </p:txBody>
      </p:sp>
      <p:sp>
        <p:nvSpPr>
          <p:cNvPr id="3" name="Text Box 1027"/>
          <p:cNvSpPr txBox="1">
            <a:spLocks noChangeArrowheads="1"/>
          </p:cNvSpPr>
          <p:nvPr/>
        </p:nvSpPr>
        <p:spPr bwMode="auto">
          <a:xfrm>
            <a:off x="2163898" y="609600"/>
            <a:ext cx="4813882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ΟΠΙΣΘΕΛΚΟΥΣΑ ΔΥΝΑΜΗ</a:t>
            </a:r>
            <a:endParaRPr lang="en-US" sz="2800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0" y="1218795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FF00"/>
                </a:solidFill>
                <a:cs typeface="Times New Roman" pitchFamily="18" charset="0"/>
              </a:rPr>
              <a:t>Ενεργός Επιφάνεια </a:t>
            </a:r>
            <a:r>
              <a:rPr lang="el-GR" altLang="el-GR" sz="2800" i="1" dirty="0" err="1">
                <a:solidFill>
                  <a:srgbClr val="FFFF00"/>
                </a:solidFill>
                <a:cs typeface="Times New Roman" pitchFamily="18" charset="0"/>
              </a:rPr>
              <a:t>Α</a:t>
            </a:r>
            <a:r>
              <a:rPr lang="el-GR" altLang="el-GR" sz="2800" baseline="-25000" dirty="0" err="1">
                <a:solidFill>
                  <a:srgbClr val="FFFF00"/>
                </a:solidFill>
                <a:cs typeface="Times New Roman" pitchFamily="18" charset="0"/>
              </a:rPr>
              <a:t>εν</a:t>
            </a:r>
            <a:r>
              <a:rPr lang="el-GR" altLang="el-GR" sz="2800" dirty="0">
                <a:solidFill>
                  <a:srgbClr val="FFFF00"/>
                </a:solidFill>
                <a:cs typeface="Times New Roman" pitchFamily="18" charset="0"/>
              </a:rPr>
              <a:t> στην οπισθέλκουσα δύναμη</a:t>
            </a:r>
            <a:endParaRPr lang="en-GB" altLang="el-GR" sz="2800" dirty="0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24388" y="1772780"/>
            <a:ext cx="90975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000" dirty="0">
                <a:solidFill>
                  <a:schemeClr val="bg1"/>
                </a:solidFill>
                <a:cs typeface="Times New Roman" pitchFamily="18" charset="0"/>
              </a:rPr>
              <a:t>Μια επιφάνεια </a:t>
            </a:r>
            <a:r>
              <a:rPr lang="el-GR" altLang="el-GR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Α</a:t>
            </a:r>
            <a:r>
              <a:rPr lang="el-GR" altLang="el-GR" sz="2000" dirty="0">
                <a:solidFill>
                  <a:schemeClr val="bg1"/>
                </a:solidFill>
                <a:cs typeface="Times New Roman" pitchFamily="18" charset="0"/>
              </a:rPr>
              <a:t> εκτελεί μεταφορική κίνηση με ταχύτητα </a:t>
            </a:r>
            <a:r>
              <a:rPr lang="el-GR" altLang="el-G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υ</a:t>
            </a:r>
            <a:endParaRPr lang="en-GB" altLang="el-G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9" name="Ελεύθερη σχεδίαση 58"/>
          <p:cNvSpPr/>
          <p:nvPr/>
        </p:nvSpPr>
        <p:spPr bwMode="auto">
          <a:xfrm>
            <a:off x="4836406" y="2467777"/>
            <a:ext cx="506776" cy="1949986"/>
          </a:xfrm>
          <a:custGeom>
            <a:avLst/>
            <a:gdLst>
              <a:gd name="connsiteX0" fmla="*/ 0 w 506776"/>
              <a:gd name="connsiteY0" fmla="*/ 760164 h 1927952"/>
              <a:gd name="connsiteX1" fmla="*/ 506776 w 506776"/>
              <a:gd name="connsiteY1" fmla="*/ 0 h 1927952"/>
              <a:gd name="connsiteX2" fmla="*/ 495759 w 506776"/>
              <a:gd name="connsiteY2" fmla="*/ 1167788 h 1927952"/>
              <a:gd name="connsiteX3" fmla="*/ 0 w 506776"/>
              <a:gd name="connsiteY3" fmla="*/ 1927952 h 1927952"/>
              <a:gd name="connsiteX4" fmla="*/ 0 w 506776"/>
              <a:gd name="connsiteY4" fmla="*/ 760164 h 1927952"/>
              <a:gd name="connsiteX0" fmla="*/ 0 w 506776"/>
              <a:gd name="connsiteY0" fmla="*/ 760164 h 1927952"/>
              <a:gd name="connsiteX1" fmla="*/ 506776 w 506776"/>
              <a:gd name="connsiteY1" fmla="*/ 0 h 1927952"/>
              <a:gd name="connsiteX2" fmla="*/ 495759 w 506776"/>
              <a:gd name="connsiteY2" fmla="*/ 1167788 h 1927952"/>
              <a:gd name="connsiteX3" fmla="*/ 0 w 506776"/>
              <a:gd name="connsiteY3" fmla="*/ 1927952 h 1927952"/>
              <a:gd name="connsiteX4" fmla="*/ 0 w 506776"/>
              <a:gd name="connsiteY4" fmla="*/ 760164 h 1927952"/>
              <a:gd name="connsiteX0" fmla="*/ 0 w 506776"/>
              <a:gd name="connsiteY0" fmla="*/ 760164 h 1927952"/>
              <a:gd name="connsiteX1" fmla="*/ 506776 w 506776"/>
              <a:gd name="connsiteY1" fmla="*/ 0 h 1927952"/>
              <a:gd name="connsiteX2" fmla="*/ 495759 w 506776"/>
              <a:gd name="connsiteY2" fmla="*/ 1167788 h 1927952"/>
              <a:gd name="connsiteX3" fmla="*/ 11017 w 506776"/>
              <a:gd name="connsiteY3" fmla="*/ 1927952 h 1927952"/>
              <a:gd name="connsiteX4" fmla="*/ 0 w 506776"/>
              <a:gd name="connsiteY4" fmla="*/ 760164 h 1927952"/>
              <a:gd name="connsiteX0" fmla="*/ 0 w 506776"/>
              <a:gd name="connsiteY0" fmla="*/ 760164 h 1927952"/>
              <a:gd name="connsiteX1" fmla="*/ 506776 w 506776"/>
              <a:gd name="connsiteY1" fmla="*/ 0 h 1927952"/>
              <a:gd name="connsiteX2" fmla="*/ 495759 w 506776"/>
              <a:gd name="connsiteY2" fmla="*/ 1167788 h 1927952"/>
              <a:gd name="connsiteX3" fmla="*/ 11017 w 506776"/>
              <a:gd name="connsiteY3" fmla="*/ 1927952 h 1927952"/>
              <a:gd name="connsiteX4" fmla="*/ 0 w 506776"/>
              <a:gd name="connsiteY4" fmla="*/ 760164 h 1927952"/>
              <a:gd name="connsiteX0" fmla="*/ 0 w 506776"/>
              <a:gd name="connsiteY0" fmla="*/ 760164 h 1949986"/>
              <a:gd name="connsiteX1" fmla="*/ 506776 w 506776"/>
              <a:gd name="connsiteY1" fmla="*/ 0 h 1949986"/>
              <a:gd name="connsiteX2" fmla="*/ 495759 w 506776"/>
              <a:gd name="connsiteY2" fmla="*/ 1167788 h 1949986"/>
              <a:gd name="connsiteX3" fmla="*/ 11017 w 506776"/>
              <a:gd name="connsiteY3" fmla="*/ 1949986 h 1949986"/>
              <a:gd name="connsiteX4" fmla="*/ 0 w 506776"/>
              <a:gd name="connsiteY4" fmla="*/ 760164 h 194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6776" h="1949986">
                <a:moveTo>
                  <a:pt x="0" y="760164"/>
                </a:moveTo>
                <a:lnTo>
                  <a:pt x="506776" y="0"/>
                </a:lnTo>
                <a:lnTo>
                  <a:pt x="495759" y="1167788"/>
                </a:lnTo>
                <a:lnTo>
                  <a:pt x="11017" y="1949986"/>
                </a:lnTo>
                <a:lnTo>
                  <a:pt x="0" y="760164"/>
                </a:lnTo>
                <a:close/>
              </a:path>
            </a:pathLst>
          </a:custGeom>
          <a:solidFill>
            <a:schemeClr val="tx1">
              <a:lumMod val="65000"/>
              <a:lumOff val="35000"/>
              <a:alpha val="7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Rectangle 1028"/>
          <p:cNvSpPr>
            <a:spLocks noChangeArrowheads="1"/>
          </p:cNvSpPr>
          <p:nvPr/>
        </p:nvSpPr>
        <p:spPr bwMode="auto">
          <a:xfrm>
            <a:off x="23207" y="4891820"/>
            <a:ext cx="909758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000" dirty="0">
                <a:solidFill>
                  <a:schemeClr val="bg1"/>
                </a:solidFill>
                <a:cs typeface="Times New Roman" pitchFamily="18" charset="0"/>
              </a:rPr>
              <a:t>Η </a:t>
            </a:r>
            <a:r>
              <a:rPr lang="el-GR" altLang="el-GR" sz="2000" dirty="0">
                <a:solidFill>
                  <a:srgbClr val="FF0000"/>
                </a:solidFill>
                <a:cs typeface="Times New Roman" pitchFamily="18" charset="0"/>
              </a:rPr>
              <a:t>Ενεργός Επιφάνεια </a:t>
            </a:r>
            <a:r>
              <a:rPr lang="el-GR" altLang="el-GR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Α</a:t>
            </a:r>
            <a:r>
              <a:rPr lang="el-GR" altLang="el-GR" baseline="-25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εν</a:t>
            </a:r>
            <a:r>
              <a:rPr lang="el-GR" altLang="el-GR" sz="2000" dirty="0">
                <a:solidFill>
                  <a:schemeClr val="bg1"/>
                </a:solidFill>
                <a:cs typeface="Times New Roman" pitchFamily="18" charset="0"/>
              </a:rPr>
              <a:t> είναι ίση με την προβολή της επιφάνειας </a:t>
            </a:r>
            <a:r>
              <a:rPr lang="el-GR" altLang="el-GR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Α</a:t>
            </a:r>
            <a:r>
              <a:rPr lang="el-GR" altLang="el-GR" sz="2000" dirty="0">
                <a:solidFill>
                  <a:schemeClr val="bg1"/>
                </a:solidFill>
                <a:cs typeface="Times New Roman" pitchFamily="18" charset="0"/>
              </a:rPr>
              <a:t> πάνω σε επιφάνεια που είναι κάθετη στη διεύθυνση κίνησης της ταχύτητας υ</a:t>
            </a:r>
            <a:endParaRPr lang="en-GB" altLang="el-GR" sz="2000" dirty="0">
              <a:solidFill>
                <a:schemeClr val="bg1"/>
              </a:solidFill>
              <a:cs typeface="Times New Roman" pitchFamily="18" charset="0"/>
            </a:endParaRPr>
          </a:p>
        </p:txBody>
      </p:sp>
      <p:grpSp>
        <p:nvGrpSpPr>
          <p:cNvPr id="70" name="Ομάδα 69"/>
          <p:cNvGrpSpPr/>
          <p:nvPr/>
        </p:nvGrpSpPr>
        <p:grpSpPr>
          <a:xfrm>
            <a:off x="2884129" y="2464297"/>
            <a:ext cx="6179861" cy="1940616"/>
            <a:chOff x="2964139" y="2464297"/>
            <a:chExt cx="6211077" cy="1940616"/>
          </a:xfrm>
        </p:grpSpPr>
        <p:grpSp>
          <p:nvGrpSpPr>
            <p:cNvPr id="63" name="Ομάδα 62"/>
            <p:cNvGrpSpPr/>
            <p:nvPr/>
          </p:nvGrpSpPr>
          <p:grpSpPr>
            <a:xfrm>
              <a:off x="2964139" y="2464297"/>
              <a:ext cx="4536624" cy="1940616"/>
              <a:chOff x="2964139" y="3510901"/>
              <a:chExt cx="4536624" cy="1940616"/>
            </a:xfrm>
          </p:grpSpPr>
          <p:cxnSp>
            <p:nvCxnSpPr>
              <p:cNvPr id="60" name="Ευθεία γραμμή σύνδεσης 59"/>
              <p:cNvCxnSpPr/>
              <p:nvPr/>
            </p:nvCxnSpPr>
            <p:spPr bwMode="auto">
              <a:xfrm flipV="1">
                <a:off x="3447045" y="4687873"/>
                <a:ext cx="3240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bg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1" name="Ευθεία γραμμή σύνδεσης 60"/>
              <p:cNvCxnSpPr/>
              <p:nvPr/>
            </p:nvCxnSpPr>
            <p:spPr bwMode="auto">
              <a:xfrm flipV="1">
                <a:off x="2964139" y="5451517"/>
                <a:ext cx="3240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bg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8" name="Ορθογώνιο 37"/>
              <p:cNvSpPr/>
              <p:nvPr/>
            </p:nvSpPr>
            <p:spPr>
              <a:xfrm>
                <a:off x="5565618" y="4988205"/>
                <a:ext cx="193514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el-GR" sz="1600" dirty="0">
                    <a:solidFill>
                      <a:schemeClr val="bg1"/>
                    </a:solidFill>
                    <a:cs typeface="Times New Roman" pitchFamily="18" charset="0"/>
                  </a:rPr>
                  <a:t>Διεύθυνση κίνησης</a:t>
                </a:r>
                <a:r>
                  <a:rPr lang="el-GR" altLang="el-GR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endParaRPr lang="el-GR" dirty="0"/>
              </a:p>
            </p:txBody>
          </p:sp>
          <p:cxnSp>
            <p:nvCxnSpPr>
              <p:cNvPr id="53" name="Ευθεία γραμμή σύνδεσης 52"/>
              <p:cNvCxnSpPr/>
              <p:nvPr/>
            </p:nvCxnSpPr>
            <p:spPr bwMode="auto">
              <a:xfrm flipV="1">
                <a:off x="3448883" y="3510901"/>
                <a:ext cx="3240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bg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" name="Ευθεία γραμμή σύνδεσης 50"/>
              <p:cNvCxnSpPr/>
              <p:nvPr/>
            </p:nvCxnSpPr>
            <p:spPr bwMode="auto">
              <a:xfrm flipV="1">
                <a:off x="2965977" y="4274545"/>
                <a:ext cx="3240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bg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69" name="Ορθογώνιο 68"/>
            <p:cNvSpPr/>
            <p:nvPr/>
          </p:nvSpPr>
          <p:spPr>
            <a:xfrm>
              <a:off x="6434038" y="2759989"/>
              <a:ext cx="2741178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altLang="el-GR" sz="1600" dirty="0">
                  <a:solidFill>
                    <a:schemeClr val="bg1"/>
                  </a:solidFill>
                  <a:cs typeface="Times New Roman" pitchFamily="18" charset="0"/>
                </a:rPr>
                <a:t>Οι 4 κορυφές της επιφάνειας κινούνται στα όρια των διακεκομμένων γραμμών</a:t>
              </a:r>
              <a:endParaRPr lang="el-GR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127500" y="6007381"/>
                <a:ext cx="1964640" cy="36933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l-GR" b="1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𝛆𝛎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l-GR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500" y="6007381"/>
                <a:ext cx="1964640" cy="369332"/>
              </a:xfrm>
              <a:prstGeom prst="rect">
                <a:avLst/>
              </a:prstGeom>
              <a:blipFill>
                <a:blip r:embed="rId2"/>
                <a:stretch>
                  <a:fillRect l="-2446" r="-1835" b="-6061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3" name="Ομάδα 72"/>
          <p:cNvGrpSpPr/>
          <p:nvPr/>
        </p:nvGrpSpPr>
        <p:grpSpPr>
          <a:xfrm>
            <a:off x="3859691" y="3862478"/>
            <a:ext cx="4712809" cy="2579597"/>
            <a:chOff x="3859691" y="3862478"/>
            <a:chExt cx="4712809" cy="2579597"/>
          </a:xfrm>
        </p:grpSpPr>
        <p:sp>
          <p:nvSpPr>
            <p:cNvPr id="62" name="Ορθογώνιο 61"/>
            <p:cNvSpPr/>
            <p:nvPr/>
          </p:nvSpPr>
          <p:spPr>
            <a:xfrm>
              <a:off x="4581190" y="3862478"/>
              <a:ext cx="31931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el-GR" sz="2000" i="1" dirty="0">
                  <a:cs typeface="Times New Roman" pitchFamily="18" charset="0"/>
                </a:rPr>
                <a:t>θ</a:t>
              </a:r>
              <a:endParaRPr lang="el-GR" sz="2000" i="1" dirty="0"/>
            </a:p>
          </p:txBody>
        </p:sp>
        <p:sp>
          <p:nvSpPr>
            <p:cNvPr id="72" name="Ορθογώνιο 71"/>
            <p:cNvSpPr/>
            <p:nvPr/>
          </p:nvSpPr>
          <p:spPr>
            <a:xfrm>
              <a:off x="3859691" y="5703411"/>
              <a:ext cx="4712809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altLang="el-GR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θ</a:t>
              </a:r>
              <a:r>
                <a:rPr lang="el-GR" altLang="el-GR" sz="1800" dirty="0">
                  <a:solidFill>
                    <a:srgbClr val="FFFF00"/>
                  </a:solidFill>
                  <a:cs typeface="Times New Roman" pitchFamily="18" charset="0"/>
                </a:rPr>
                <a:t> </a:t>
              </a:r>
              <a:r>
                <a:rPr lang="el-GR" altLang="el-GR" sz="1800" dirty="0">
                  <a:solidFill>
                    <a:schemeClr val="bg1"/>
                  </a:solidFill>
                  <a:cs typeface="Times New Roman" pitchFamily="18" charset="0"/>
                </a:rPr>
                <a:t>= γωνία μεταξύ επιφάνειας Α και κάθετης</a:t>
              </a:r>
            </a:p>
            <a:p>
              <a:r>
                <a:rPr lang="el-GR" altLang="el-GR" sz="1800" dirty="0">
                  <a:solidFill>
                    <a:schemeClr val="bg1"/>
                  </a:solidFill>
                  <a:cs typeface="Times New Roman" pitchFamily="18" charset="0"/>
                </a:rPr>
                <a:t>       στη διεύθυνση κίνησης</a:t>
              </a:r>
              <a:endParaRPr lang="el-GR" sz="1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544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7037E-7 L 0.43645 -0.002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23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8" grpId="0"/>
      <p:bldP spid="7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</a:rPr>
              <a:t>ΚΑΤΑΛΟΓΟΣ ΔΥΝΑΜΕΩΝ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457680" y="609600"/>
            <a:ext cx="4318811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ΔΥΝΑΜΗ  ΠΡΟΩΘΗΣΗΣ</a:t>
            </a:r>
            <a:endParaRPr lang="en-US" sz="2800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2514600" y="2286000"/>
            <a:ext cx="38798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>
                <a:solidFill>
                  <a:srgbClr val="FFFF00"/>
                </a:solidFill>
              </a:rPr>
              <a:t>Το αίτιο που προκαλεί τη </a:t>
            </a:r>
          </a:p>
          <a:p>
            <a:pPr eaLnBrk="1" hangingPunct="1"/>
            <a:r>
              <a:rPr lang="el-GR" altLang="el-GR">
                <a:solidFill>
                  <a:srgbClr val="FFFF00"/>
                </a:solidFill>
              </a:rPr>
              <a:t>δύναμη ΠΡΟΩΘΗΣΗ είναι</a:t>
            </a:r>
          </a:p>
          <a:p>
            <a:pPr eaLnBrk="1" hangingPunct="1"/>
            <a:r>
              <a:rPr lang="el-GR" altLang="el-GR">
                <a:solidFill>
                  <a:srgbClr val="FFFF00"/>
                </a:solidFill>
              </a:rPr>
              <a:t>η βίαιη εξαγωγή αερίων από</a:t>
            </a:r>
          </a:p>
          <a:p>
            <a:pPr eaLnBrk="1" hangingPunct="1"/>
            <a:r>
              <a:rPr lang="el-GR" altLang="el-GR">
                <a:solidFill>
                  <a:srgbClr val="FFFF00"/>
                </a:solidFill>
              </a:rPr>
              <a:t>το σώμα που κινείται.</a:t>
            </a: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2667000" y="4038600"/>
            <a:ext cx="365283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>
                <a:solidFill>
                  <a:srgbClr val="FFFF00"/>
                </a:solidFill>
              </a:rPr>
              <a:t>Η δύναμη ΠΡΟΩΘΗΣΗ</a:t>
            </a:r>
          </a:p>
          <a:p>
            <a:pPr eaLnBrk="1" hangingPunct="1"/>
            <a:r>
              <a:rPr lang="el-GR" altLang="el-GR">
                <a:solidFill>
                  <a:srgbClr val="FFFF00"/>
                </a:solidFill>
              </a:rPr>
              <a:t>χρησιμοποιείται για τη</a:t>
            </a:r>
          </a:p>
          <a:p>
            <a:pPr eaLnBrk="1" hangingPunct="1"/>
            <a:r>
              <a:rPr lang="el-GR" altLang="el-GR">
                <a:solidFill>
                  <a:srgbClr val="FFFF00"/>
                </a:solidFill>
              </a:rPr>
              <a:t>Κίνηση των πυραύλων και</a:t>
            </a:r>
          </a:p>
          <a:p>
            <a:pPr eaLnBrk="1" hangingPunct="1"/>
            <a:r>
              <a:rPr lang="el-GR" altLang="el-GR">
                <a:solidFill>
                  <a:srgbClr val="FFFF00"/>
                </a:solidFill>
              </a:rPr>
              <a:t>των αεροπλάνων.</a:t>
            </a:r>
          </a:p>
        </p:txBody>
      </p:sp>
      <p:pic>
        <p:nvPicPr>
          <p:cNvPr id="11271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75" y="1571625"/>
            <a:ext cx="2397125" cy="528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Line 11"/>
          <p:cNvSpPr>
            <a:spLocks noChangeShapeType="1"/>
          </p:cNvSpPr>
          <p:nvPr/>
        </p:nvSpPr>
        <p:spPr bwMode="auto">
          <a:xfrm flipV="1">
            <a:off x="7870825" y="3738563"/>
            <a:ext cx="0" cy="10874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62464" name="Object 2048"/>
          <p:cNvGraphicFramePr>
            <a:graphicFrameLocks noChangeAspect="1"/>
          </p:cNvGraphicFramePr>
          <p:nvPr/>
        </p:nvGraphicFramePr>
        <p:xfrm>
          <a:off x="8262938" y="3687763"/>
          <a:ext cx="881062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80880" imgH="253800" progId="Equation.3">
                  <p:embed/>
                </p:oleObj>
              </mc:Choice>
              <mc:Fallback>
                <p:oleObj name="Equation" r:id="rId3" imgW="380880" imgH="253800" progId="Equation.3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2938" y="3687763"/>
                        <a:ext cx="881062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2"/>
          <p:cNvSpPr>
            <a:spLocks noChangeArrowheads="1"/>
          </p:cNvSpPr>
          <p:nvPr/>
        </p:nvSpPr>
        <p:spPr bwMode="auto">
          <a:xfrm>
            <a:off x="381000" y="0"/>
            <a:ext cx="8229600" cy="116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</a:rPr>
              <a:t>ΠΑΡΑΔΕΙΓΜΑ  ΠΡΟΣΔΙΟΡΙΣΜΟΥ ΔΥΝΑΜΕΩΝ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0" y="2438400"/>
            <a:ext cx="31242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30000"/>
              </a:spcBef>
            </a:pPr>
            <a:r>
              <a:rPr lang="el-GR" altLang="el-GR">
                <a:solidFill>
                  <a:srgbClr val="FFFF00"/>
                </a:solidFill>
              </a:rPr>
              <a:t>1.  Αναγνωρίζουμε   το</a:t>
            </a:r>
          </a:p>
          <a:p>
            <a:pPr eaLnBrk="1" hangingPunct="1">
              <a:lnSpc>
                <a:spcPct val="60000"/>
              </a:lnSpc>
              <a:spcBef>
                <a:spcPct val="30000"/>
              </a:spcBef>
            </a:pPr>
            <a:r>
              <a:rPr lang="el-GR" altLang="el-GR">
                <a:solidFill>
                  <a:srgbClr val="FFFF00"/>
                </a:solidFill>
              </a:rPr>
              <a:t>     Σύστημα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0" y="4038600"/>
            <a:ext cx="3505200" cy="199072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l-GR" altLang="el-GR">
                <a:solidFill>
                  <a:srgbClr val="FFFF00"/>
                </a:solidFill>
              </a:rPr>
              <a:t>2.  Κυκλώνουμε   το</a:t>
            </a:r>
          </a:p>
          <a:p>
            <a:pPr eaLnBrk="1" hangingPunct="1">
              <a:lnSpc>
                <a:spcPct val="60000"/>
              </a:lnSpc>
              <a:spcBef>
                <a:spcPct val="30000"/>
              </a:spcBef>
            </a:pPr>
            <a:r>
              <a:rPr lang="el-GR" altLang="el-GR">
                <a:solidFill>
                  <a:srgbClr val="FFFF00"/>
                </a:solidFill>
              </a:rPr>
              <a:t>     Σύστημα με μια</a:t>
            </a:r>
          </a:p>
          <a:p>
            <a:pPr eaLnBrk="1" hangingPunct="1">
              <a:lnSpc>
                <a:spcPct val="60000"/>
              </a:lnSpc>
              <a:spcBef>
                <a:spcPct val="30000"/>
              </a:spcBef>
            </a:pPr>
            <a:r>
              <a:rPr lang="el-GR" altLang="el-GR">
                <a:solidFill>
                  <a:srgbClr val="FFFF00"/>
                </a:solidFill>
              </a:rPr>
              <a:t>     κλειστή γραμμή.</a:t>
            </a:r>
          </a:p>
          <a:p>
            <a:pPr eaLnBrk="1" hangingPunct="1">
              <a:lnSpc>
                <a:spcPct val="60000"/>
              </a:lnSpc>
              <a:spcBef>
                <a:spcPct val="30000"/>
              </a:spcBef>
            </a:pPr>
            <a:r>
              <a:rPr lang="el-GR" altLang="el-GR">
                <a:solidFill>
                  <a:srgbClr val="FFFF00"/>
                </a:solidFill>
              </a:rPr>
              <a:t>     Οτιδήποτε είναι έξω</a:t>
            </a:r>
          </a:p>
          <a:p>
            <a:pPr eaLnBrk="1" hangingPunct="1">
              <a:lnSpc>
                <a:spcPct val="60000"/>
              </a:lnSpc>
              <a:spcBef>
                <a:spcPct val="30000"/>
              </a:spcBef>
            </a:pPr>
            <a:r>
              <a:rPr lang="el-GR" altLang="el-GR">
                <a:solidFill>
                  <a:srgbClr val="FFFF00"/>
                </a:solidFill>
              </a:rPr>
              <a:t>     από τη κλειστή γραμμή</a:t>
            </a:r>
          </a:p>
          <a:p>
            <a:pPr eaLnBrk="1" hangingPunct="1">
              <a:lnSpc>
                <a:spcPct val="60000"/>
              </a:lnSpc>
              <a:spcBef>
                <a:spcPct val="30000"/>
              </a:spcBef>
            </a:pPr>
            <a:r>
              <a:rPr lang="el-GR" altLang="el-GR">
                <a:solidFill>
                  <a:srgbClr val="FFFF00"/>
                </a:solidFill>
              </a:rPr>
              <a:t>     αποτελεί το περιβάλλον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5638800" y="5105400"/>
            <a:ext cx="350520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30000"/>
              </a:spcBef>
            </a:pPr>
            <a:r>
              <a:rPr lang="el-GR" altLang="el-GR" dirty="0">
                <a:solidFill>
                  <a:srgbClr val="FFFF00"/>
                </a:solidFill>
              </a:rPr>
              <a:t>4.  Ονοματίζουμε και </a:t>
            </a:r>
          </a:p>
          <a:p>
            <a:pPr eaLnBrk="1" hangingPunct="1">
              <a:lnSpc>
                <a:spcPct val="60000"/>
              </a:lnSpc>
              <a:spcBef>
                <a:spcPct val="30000"/>
              </a:spcBef>
            </a:pPr>
            <a:r>
              <a:rPr lang="el-GR" altLang="el-GR" dirty="0">
                <a:solidFill>
                  <a:srgbClr val="FFFF00"/>
                </a:solidFill>
              </a:rPr>
              <a:t>     συμβολίζουμε όλες τις</a:t>
            </a:r>
          </a:p>
          <a:p>
            <a:pPr eaLnBrk="1" hangingPunct="1">
              <a:lnSpc>
                <a:spcPct val="60000"/>
              </a:lnSpc>
              <a:spcBef>
                <a:spcPct val="30000"/>
              </a:spcBef>
            </a:pPr>
            <a:r>
              <a:rPr lang="el-GR" altLang="el-GR" dirty="0">
                <a:solidFill>
                  <a:srgbClr val="FFFF00"/>
                </a:solidFill>
              </a:rPr>
              <a:t>     από απόσταση δυνάμεις</a:t>
            </a:r>
          </a:p>
        </p:txBody>
      </p:sp>
      <p:pic>
        <p:nvPicPr>
          <p:cNvPr id="15375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2917825"/>
            <a:ext cx="2046287" cy="278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Ομάδα 10"/>
          <p:cNvGrpSpPr/>
          <p:nvPr/>
        </p:nvGrpSpPr>
        <p:grpSpPr>
          <a:xfrm>
            <a:off x="3973513" y="2438400"/>
            <a:ext cx="5018087" cy="2659063"/>
            <a:chOff x="3973513" y="2438400"/>
            <a:chExt cx="5018087" cy="2659063"/>
          </a:xfrm>
        </p:grpSpPr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5715000" y="2438400"/>
              <a:ext cx="3276600" cy="2319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0000"/>
                </a:lnSpc>
                <a:spcBef>
                  <a:spcPct val="30000"/>
                </a:spcBef>
              </a:pPr>
              <a:r>
                <a:rPr lang="el-GR" altLang="el-GR" dirty="0">
                  <a:solidFill>
                    <a:srgbClr val="FFFF00"/>
                  </a:solidFill>
                </a:rPr>
                <a:t>3.  Βρίσκουμε τα σημεία</a:t>
              </a:r>
            </a:p>
            <a:p>
              <a:pPr eaLnBrk="1" hangingPunct="1">
                <a:lnSpc>
                  <a:spcPct val="60000"/>
                </a:lnSpc>
                <a:spcBef>
                  <a:spcPct val="30000"/>
                </a:spcBef>
              </a:pPr>
              <a:r>
                <a:rPr lang="el-GR" altLang="el-GR" dirty="0">
                  <a:solidFill>
                    <a:srgbClr val="FFFF00"/>
                  </a:solidFill>
                </a:rPr>
                <a:t>     επαφής μεταξύ</a:t>
              </a:r>
            </a:p>
            <a:p>
              <a:pPr eaLnBrk="1" hangingPunct="1">
                <a:lnSpc>
                  <a:spcPct val="60000"/>
                </a:lnSpc>
                <a:spcBef>
                  <a:spcPct val="30000"/>
                </a:spcBef>
              </a:pPr>
              <a:r>
                <a:rPr lang="el-GR" altLang="el-GR" dirty="0">
                  <a:solidFill>
                    <a:srgbClr val="FFFF00"/>
                  </a:solidFill>
                </a:rPr>
                <a:t>     Συστήματος και</a:t>
              </a:r>
            </a:p>
            <a:p>
              <a:pPr eaLnBrk="1" hangingPunct="1">
                <a:lnSpc>
                  <a:spcPct val="60000"/>
                </a:lnSpc>
                <a:spcBef>
                  <a:spcPct val="30000"/>
                </a:spcBef>
              </a:pPr>
              <a:r>
                <a:rPr lang="el-GR" altLang="el-GR" dirty="0">
                  <a:solidFill>
                    <a:srgbClr val="FFFF00"/>
                  </a:solidFill>
                </a:rPr>
                <a:t>     Περιβάλλοντος</a:t>
              </a:r>
            </a:p>
            <a:p>
              <a:pPr eaLnBrk="1" hangingPunct="1">
                <a:lnSpc>
                  <a:spcPct val="60000"/>
                </a:lnSpc>
                <a:spcBef>
                  <a:spcPct val="30000"/>
                </a:spcBef>
              </a:pPr>
              <a:r>
                <a:rPr lang="el-GR" altLang="el-GR" dirty="0">
                  <a:solidFill>
                    <a:srgbClr val="FFFF00"/>
                  </a:solidFill>
                </a:rPr>
                <a:t>     Ονοματίζουμε και</a:t>
              </a:r>
            </a:p>
            <a:p>
              <a:pPr eaLnBrk="1" hangingPunct="1">
                <a:lnSpc>
                  <a:spcPct val="60000"/>
                </a:lnSpc>
                <a:spcBef>
                  <a:spcPct val="30000"/>
                </a:spcBef>
              </a:pPr>
              <a:r>
                <a:rPr lang="el-GR" altLang="el-GR" dirty="0">
                  <a:solidFill>
                    <a:srgbClr val="FFFF00"/>
                  </a:solidFill>
                </a:rPr>
                <a:t>     συμβολίζουμε όλες τις</a:t>
              </a:r>
            </a:p>
            <a:p>
              <a:pPr eaLnBrk="1" hangingPunct="1">
                <a:lnSpc>
                  <a:spcPct val="60000"/>
                </a:lnSpc>
                <a:spcBef>
                  <a:spcPct val="30000"/>
                </a:spcBef>
              </a:pPr>
              <a:r>
                <a:rPr lang="el-GR" altLang="el-GR" dirty="0">
                  <a:solidFill>
                    <a:srgbClr val="FFFF00"/>
                  </a:solidFill>
                </a:rPr>
                <a:t>     Δυνάμεις Επαφής</a:t>
              </a:r>
            </a:p>
          </p:txBody>
        </p:sp>
        <p:grpSp>
          <p:nvGrpSpPr>
            <p:cNvPr id="6" name="Group 34"/>
            <p:cNvGrpSpPr>
              <a:grpSpLocks/>
            </p:cNvGrpSpPr>
            <p:nvPr/>
          </p:nvGrpSpPr>
          <p:grpSpPr bwMode="auto">
            <a:xfrm>
              <a:off x="3973513" y="3495675"/>
              <a:ext cx="887412" cy="1601788"/>
              <a:chOff x="2503" y="2202"/>
              <a:chExt cx="559" cy="1009"/>
            </a:xfrm>
          </p:grpSpPr>
          <p:sp>
            <p:nvSpPr>
              <p:cNvPr id="12305" name="Oval 19"/>
              <p:cNvSpPr>
                <a:spLocks noChangeArrowheads="1"/>
              </p:cNvSpPr>
              <p:nvPr/>
            </p:nvSpPr>
            <p:spPr bwMode="auto">
              <a:xfrm>
                <a:off x="2729" y="3124"/>
                <a:ext cx="87" cy="8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12306" name="Oval 17"/>
              <p:cNvSpPr>
                <a:spLocks noChangeArrowheads="1"/>
              </p:cNvSpPr>
              <p:nvPr/>
            </p:nvSpPr>
            <p:spPr bwMode="auto">
              <a:xfrm>
                <a:off x="2975" y="2202"/>
                <a:ext cx="87" cy="8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12307" name="Oval 24"/>
              <p:cNvSpPr>
                <a:spLocks noChangeArrowheads="1"/>
              </p:cNvSpPr>
              <p:nvPr/>
            </p:nvSpPr>
            <p:spPr bwMode="auto">
              <a:xfrm>
                <a:off x="2503" y="2526"/>
                <a:ext cx="87" cy="8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</p:grpSp>
      </p:grpSp>
      <p:grpSp>
        <p:nvGrpSpPr>
          <p:cNvPr id="7" name="Ομάδα 6"/>
          <p:cNvGrpSpPr/>
          <p:nvPr/>
        </p:nvGrpSpPr>
        <p:grpSpPr>
          <a:xfrm>
            <a:off x="4811713" y="2950364"/>
            <a:ext cx="685800" cy="605636"/>
            <a:chOff x="4811713" y="2950364"/>
            <a:chExt cx="685800" cy="605636"/>
          </a:xfrm>
        </p:grpSpPr>
        <p:sp>
          <p:nvSpPr>
            <p:cNvPr id="12309" name="Line 11"/>
            <p:cNvSpPr>
              <a:spLocks noChangeShapeType="1"/>
            </p:cNvSpPr>
            <p:nvPr/>
          </p:nvSpPr>
          <p:spPr bwMode="auto">
            <a:xfrm flipV="1">
              <a:off x="4811713" y="3203575"/>
              <a:ext cx="685800" cy="35242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Ορθογώνιο 23"/>
                <p:cNvSpPr/>
                <p:nvPr/>
              </p:nvSpPr>
              <p:spPr>
                <a:xfrm>
                  <a:off x="4811713" y="2950364"/>
                  <a:ext cx="453970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𝑻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Ορθογώνιο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11713" y="2950364"/>
                  <a:ext cx="453970" cy="50642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Ομάδα 7"/>
          <p:cNvGrpSpPr/>
          <p:nvPr/>
        </p:nvGrpSpPr>
        <p:grpSpPr>
          <a:xfrm>
            <a:off x="3604875" y="4095750"/>
            <a:ext cx="503663" cy="746125"/>
            <a:chOff x="3604875" y="4095750"/>
            <a:chExt cx="503663" cy="746125"/>
          </a:xfrm>
        </p:grpSpPr>
        <p:sp>
          <p:nvSpPr>
            <p:cNvPr id="12308" name="Line 12"/>
            <p:cNvSpPr>
              <a:spLocks noChangeShapeType="1"/>
            </p:cNvSpPr>
            <p:nvPr/>
          </p:nvSpPr>
          <p:spPr bwMode="auto">
            <a:xfrm>
              <a:off x="4042569" y="4095750"/>
              <a:ext cx="0" cy="74612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Ορθογώνιο 25"/>
                <p:cNvSpPr/>
                <p:nvPr/>
              </p:nvSpPr>
              <p:spPr>
                <a:xfrm>
                  <a:off x="3604875" y="4274982"/>
                  <a:ext cx="5036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Ορθογώνιο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04875" y="4274982"/>
                  <a:ext cx="503663" cy="46166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Ομάδα 8"/>
          <p:cNvGrpSpPr/>
          <p:nvPr/>
        </p:nvGrpSpPr>
        <p:grpSpPr>
          <a:xfrm>
            <a:off x="4151317" y="4341414"/>
            <a:ext cx="517066" cy="646516"/>
            <a:chOff x="4151317" y="4341414"/>
            <a:chExt cx="517066" cy="646516"/>
          </a:xfrm>
        </p:grpSpPr>
        <p:sp>
          <p:nvSpPr>
            <p:cNvPr id="12311" name="Line 16"/>
            <p:cNvSpPr>
              <a:spLocks noChangeShapeType="1"/>
            </p:cNvSpPr>
            <p:nvPr/>
          </p:nvSpPr>
          <p:spPr bwMode="auto">
            <a:xfrm rot="5400000" flipH="1">
              <a:off x="4086230" y="4684717"/>
              <a:ext cx="368300" cy="23812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Ορθογώνιο 26"/>
                <p:cNvSpPr/>
                <p:nvPr/>
              </p:nvSpPr>
              <p:spPr>
                <a:xfrm>
                  <a:off x="4172734" y="4341414"/>
                  <a:ext cx="495649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7" name="Ορθογώνιο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72734" y="4341414"/>
                  <a:ext cx="495649" cy="506421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Ομάδα 9"/>
          <p:cNvGrpSpPr/>
          <p:nvPr/>
        </p:nvGrpSpPr>
        <p:grpSpPr>
          <a:xfrm>
            <a:off x="3702050" y="5053019"/>
            <a:ext cx="801758" cy="680740"/>
            <a:chOff x="3702050" y="5053019"/>
            <a:chExt cx="801758" cy="680740"/>
          </a:xfrm>
        </p:grpSpPr>
        <p:sp>
          <p:nvSpPr>
            <p:cNvPr id="12310" name="Line 14"/>
            <p:cNvSpPr>
              <a:spLocks noChangeShapeType="1"/>
            </p:cNvSpPr>
            <p:nvPr/>
          </p:nvSpPr>
          <p:spPr bwMode="auto">
            <a:xfrm flipH="1">
              <a:off x="3702050" y="5053019"/>
              <a:ext cx="727075" cy="42386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Ορθογώνιο 29"/>
                <p:cNvSpPr/>
                <p:nvPr/>
              </p:nvSpPr>
              <p:spPr>
                <a:xfrm>
                  <a:off x="3918456" y="5216630"/>
                  <a:ext cx="585352" cy="51712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𝒇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𝒌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0" name="Ορθογώνιο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18456" y="5216630"/>
                  <a:ext cx="585352" cy="51712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utoUpdateAnimBg="0"/>
      <p:bldP spid="15368" grpId="0" animBg="1" autoUpdateAnimBg="0"/>
      <p:bldP spid="1537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401763" y="2078038"/>
            <a:ext cx="6400800" cy="609600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l-GR" sz="3200" kern="0">
                <a:solidFill>
                  <a:srgbClr val="FF0000"/>
                </a:solidFill>
                <a:latin typeface="+mn-lt"/>
              </a:rPr>
              <a:t>ΔΥΝΑΜΕΙΣ</a:t>
            </a:r>
            <a:endParaRPr lang="el-GR" sz="3200" kern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3222625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>
                <a:solidFill>
                  <a:srgbClr val="FF9900"/>
                </a:solidFill>
              </a:rPr>
              <a:t>Τι είναι Δύναμη;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3925888"/>
            <a:ext cx="9144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>
                <a:solidFill>
                  <a:srgbClr val="FF33CC"/>
                </a:solidFill>
              </a:rPr>
              <a:t>Κατάλογος Δυνάμεων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-9525" y="4645025"/>
            <a:ext cx="915828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>
                <a:solidFill>
                  <a:srgbClr val="00FF00"/>
                </a:solidFill>
              </a:rPr>
              <a:t> Αναγνώριση Δυνάμεων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  <p:bldP spid="5" grpId="0" build="p" autoUpdateAnimBg="0"/>
      <p:bldP spid="6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pPr eaLnBrk="1" hangingPunct="1"/>
            <a:r>
              <a:rPr lang="el-GR" altLang="el-GR" sz="3600" b="1">
                <a:solidFill>
                  <a:srgbClr val="FF0000"/>
                </a:solidFill>
              </a:rPr>
              <a:t>ΤΙ ΕΙΝΑΙ ΔΥΝΑΜΗ;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671638"/>
            <a:ext cx="9144000" cy="1524000"/>
          </a:xfrm>
        </p:spPr>
        <p:txBody>
          <a:bodyPr/>
          <a:lstStyle/>
          <a:p>
            <a:pPr algn="l" eaLnBrk="1" hangingPunct="1"/>
            <a:r>
              <a:rPr lang="el-GR" altLang="el-GR" b="1">
                <a:solidFill>
                  <a:srgbClr val="FF9900"/>
                </a:solidFill>
              </a:rPr>
              <a:t>2.  Μια δύναμη είναι το αίτιο που προκαλεί την</a:t>
            </a:r>
          </a:p>
          <a:p>
            <a:pPr algn="l" eaLnBrk="1" hangingPunct="1">
              <a:spcBef>
                <a:spcPct val="0"/>
              </a:spcBef>
            </a:pPr>
            <a:r>
              <a:rPr lang="el-GR" altLang="el-GR" b="1">
                <a:solidFill>
                  <a:srgbClr val="FF9900"/>
                </a:solidFill>
              </a:rPr>
              <a:t>     αλλαγή της κινητικής κατάστασης ενός</a:t>
            </a:r>
          </a:p>
          <a:p>
            <a:pPr algn="l" eaLnBrk="1" hangingPunct="1">
              <a:spcBef>
                <a:spcPct val="0"/>
              </a:spcBef>
            </a:pPr>
            <a:r>
              <a:rPr lang="el-GR" altLang="el-GR" b="1">
                <a:solidFill>
                  <a:srgbClr val="FF9900"/>
                </a:solidFill>
              </a:rPr>
              <a:t>     σώματος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868363"/>
            <a:ext cx="9144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l-GR" altLang="el-GR" sz="3200">
                <a:solidFill>
                  <a:srgbClr val="FF33CC"/>
                </a:solidFill>
              </a:rPr>
              <a:t>1.  </a:t>
            </a:r>
            <a:r>
              <a:rPr lang="el-GR" altLang="el-GR" sz="3200">
                <a:solidFill>
                  <a:srgbClr val="FF33CC"/>
                </a:solidFill>
                <a:cs typeface="Times New Roman" pitchFamily="18" charset="0"/>
              </a:rPr>
              <a:t>Μια δύναμη δρα πάνω σε ένα αντικείμενο.</a:t>
            </a:r>
            <a:endParaRPr lang="en-GB" altLang="el-GR" sz="3200" b="0">
              <a:solidFill>
                <a:srgbClr val="FF33CC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3457575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l-GR" altLang="el-GR" sz="3200" dirty="0">
                <a:solidFill>
                  <a:schemeClr val="folHlink"/>
                </a:solidFill>
              </a:rPr>
              <a:t>3.  Μια δύναμη είναι το αίτιο που προκαλεί την</a:t>
            </a:r>
          </a:p>
          <a:p>
            <a:pPr eaLnBrk="1" hangingPunct="1"/>
            <a:r>
              <a:rPr lang="el-GR" altLang="el-GR" sz="3200" dirty="0">
                <a:solidFill>
                  <a:schemeClr val="folHlink"/>
                </a:solidFill>
              </a:rPr>
              <a:t>     παραμόρφωση ενός σώματος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480060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l-GR" altLang="el-GR" sz="3200">
                <a:solidFill>
                  <a:schemeClr val="bg2"/>
                </a:solidFill>
              </a:rPr>
              <a:t>4</a:t>
            </a:r>
            <a:r>
              <a:rPr lang="el-GR" altLang="el-GR" sz="3200">
                <a:solidFill>
                  <a:schemeClr val="bg1"/>
                </a:solidFill>
              </a:rPr>
              <a:t>.  Μια δύναμη είναι είτε δύναμη επαφής . . . . </a:t>
            </a:r>
          </a:p>
          <a:p>
            <a:pPr eaLnBrk="1" hangingPunct="1"/>
            <a:r>
              <a:rPr lang="el-GR" altLang="el-GR" sz="3200">
                <a:solidFill>
                  <a:schemeClr val="bg1"/>
                </a:solidFill>
              </a:rPr>
              <a:t>     . . . .  ή δύναμη εξ αποστάσεως.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600075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l-GR" altLang="el-GR" sz="3200">
                <a:solidFill>
                  <a:srgbClr val="FFFF00"/>
                </a:solidFill>
              </a:rPr>
              <a:t>5.  </a:t>
            </a:r>
            <a:r>
              <a:rPr lang="el-GR" altLang="el-GR" sz="3200">
                <a:solidFill>
                  <a:srgbClr val="FFFF00"/>
                </a:solidFill>
                <a:cs typeface="Times New Roman" pitchFamily="18" charset="0"/>
              </a:rPr>
              <a:t>Μια δύναμη </a:t>
            </a:r>
            <a:r>
              <a:rPr lang="el-GR" altLang="el-GR" sz="3200">
                <a:solidFill>
                  <a:srgbClr val="FFFF00"/>
                </a:solidFill>
              </a:rPr>
              <a:t>είναι ένα διάνυσμα</a:t>
            </a:r>
            <a:r>
              <a:rPr lang="el-GR" altLang="el-GR" sz="3200">
                <a:solidFill>
                  <a:srgbClr val="FFFF00"/>
                </a:solidFill>
                <a:cs typeface="Times New Roman" pitchFamily="18" charset="0"/>
              </a:rPr>
              <a:t>.</a:t>
            </a:r>
            <a:endParaRPr lang="en-GB" altLang="el-GR" sz="3200" b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  <p:bldP spid="3077" grpId="0" autoUpdateAnimBg="0"/>
      <p:bldP spid="3080" grpId="0" build="p" autoUpdateAnimBg="0"/>
      <p:bldP spid="3081" grpId="0" build="p" autoUpdateAnimBg="0"/>
      <p:bldP spid="3082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pPr eaLnBrk="1" hangingPunct="1"/>
            <a:r>
              <a:rPr lang="el-GR" altLang="el-GR" sz="3200" b="1" dirty="0">
                <a:solidFill>
                  <a:srgbClr val="FF0000"/>
                </a:solidFill>
              </a:rPr>
              <a:t>Η ΔΥΝΑΜΗ ΕΙΝΑΙ ΕΝΑ ΔΙΑΝΥΣΜΑΤΙΚΟ ΜΕΓΕΘΟΣ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801687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3200" dirty="0">
                <a:solidFill>
                  <a:srgbClr val="FFCC00"/>
                </a:solidFill>
              </a:rPr>
              <a:t>Αν πάνω σε ένα αντικείμενο ασκούνται πολλές δυνάμεις, η συνολική δύναμη θα είναι ίση με το διανυσματικό άθροισμα όλων των επί μέρους δυνάμεων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314575" y="5257800"/>
            <a:ext cx="685800" cy="685800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l-GR" altLang="el-GR"/>
          </a:p>
        </p:txBody>
      </p:sp>
      <p:grpSp>
        <p:nvGrpSpPr>
          <p:cNvPr id="11" name="Ομάδα 10"/>
          <p:cNvGrpSpPr/>
          <p:nvPr/>
        </p:nvGrpSpPr>
        <p:grpSpPr>
          <a:xfrm>
            <a:off x="2695575" y="4876800"/>
            <a:ext cx="1192213" cy="1752600"/>
            <a:chOff x="2695575" y="4876800"/>
            <a:chExt cx="1192213" cy="1752600"/>
          </a:xfrm>
        </p:grpSpPr>
        <p:sp>
          <p:nvSpPr>
            <p:cNvPr id="4104" name="Line 8"/>
            <p:cNvSpPr>
              <a:spLocks noChangeShapeType="1"/>
            </p:cNvSpPr>
            <p:nvPr/>
          </p:nvSpPr>
          <p:spPr bwMode="auto">
            <a:xfrm flipV="1">
              <a:off x="2695575" y="5716588"/>
              <a:ext cx="1192213" cy="912812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05" name="Line 9"/>
            <p:cNvSpPr>
              <a:spLocks noChangeShapeType="1"/>
            </p:cNvSpPr>
            <p:nvPr/>
          </p:nvSpPr>
          <p:spPr bwMode="auto">
            <a:xfrm>
              <a:off x="3686175" y="4876800"/>
              <a:ext cx="0" cy="1279525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158750" y="5283200"/>
            <a:ext cx="179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dirty="0">
                <a:solidFill>
                  <a:srgbClr val="FFFF00"/>
                </a:solidFill>
              </a:rPr>
              <a:t>Παράδειγμα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000" y="3521991"/>
                <a:ext cx="4592091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𝐧𝐞𝐭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+. . . .+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𝑵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521991"/>
                <a:ext cx="4592091" cy="50642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4755371" y="3223078"/>
                <a:ext cx="1004570" cy="11380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𝑵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𝑭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371" y="3223078"/>
                <a:ext cx="1004570" cy="113800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Ομάδα 8"/>
          <p:cNvGrpSpPr/>
          <p:nvPr/>
        </p:nvGrpSpPr>
        <p:grpSpPr>
          <a:xfrm>
            <a:off x="2695575" y="4509527"/>
            <a:ext cx="1014404" cy="1129276"/>
            <a:chOff x="2695575" y="4509527"/>
            <a:chExt cx="1014404" cy="1129276"/>
          </a:xfrm>
        </p:grpSpPr>
        <p:sp>
          <p:nvSpPr>
            <p:cNvPr id="1042" name="Line 6"/>
            <p:cNvSpPr>
              <a:spLocks noChangeShapeType="1"/>
            </p:cNvSpPr>
            <p:nvPr/>
          </p:nvSpPr>
          <p:spPr bwMode="auto">
            <a:xfrm flipV="1">
              <a:off x="2695575" y="4876803"/>
              <a:ext cx="990600" cy="76200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Ορθογώνιο 6"/>
                <p:cNvSpPr/>
                <p:nvPr/>
              </p:nvSpPr>
              <p:spPr>
                <a:xfrm>
                  <a:off x="3103787" y="4509527"/>
                  <a:ext cx="606192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Ορθογώνιο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03787" y="4509527"/>
                  <a:ext cx="606192" cy="506421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Ομάδα 9"/>
          <p:cNvGrpSpPr/>
          <p:nvPr/>
        </p:nvGrpSpPr>
        <p:grpSpPr>
          <a:xfrm>
            <a:off x="2147527" y="5655922"/>
            <a:ext cx="606192" cy="990600"/>
            <a:chOff x="2147527" y="5655922"/>
            <a:chExt cx="606192" cy="990600"/>
          </a:xfrm>
        </p:grpSpPr>
        <p:sp>
          <p:nvSpPr>
            <p:cNvPr id="1041" name="Line 7"/>
            <p:cNvSpPr>
              <a:spLocks noChangeShapeType="1"/>
            </p:cNvSpPr>
            <p:nvPr/>
          </p:nvSpPr>
          <p:spPr bwMode="auto">
            <a:xfrm>
              <a:off x="2700987" y="5655922"/>
              <a:ext cx="0" cy="99060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Ορθογώνιο 21"/>
                <p:cNvSpPr/>
                <p:nvPr/>
              </p:nvSpPr>
              <p:spPr>
                <a:xfrm>
                  <a:off x="2147527" y="6132218"/>
                  <a:ext cx="606192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Ορθογώνιο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47527" y="6132218"/>
                  <a:ext cx="606192" cy="506421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Ομάδα 11"/>
          <p:cNvGrpSpPr/>
          <p:nvPr/>
        </p:nvGrpSpPr>
        <p:grpSpPr>
          <a:xfrm>
            <a:off x="2695575" y="5638800"/>
            <a:ext cx="3156958" cy="596343"/>
            <a:chOff x="2695575" y="5638800"/>
            <a:chExt cx="3156958" cy="596343"/>
          </a:xfrm>
        </p:grpSpPr>
        <p:sp>
          <p:nvSpPr>
            <p:cNvPr id="1040" name="Line 10"/>
            <p:cNvSpPr>
              <a:spLocks noChangeShapeType="1"/>
            </p:cNvSpPr>
            <p:nvPr/>
          </p:nvSpPr>
          <p:spPr bwMode="auto">
            <a:xfrm>
              <a:off x="2695575" y="5638800"/>
              <a:ext cx="990600" cy="22860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Ορθογώνιο 7"/>
                <p:cNvSpPr/>
                <p:nvPr/>
              </p:nvSpPr>
              <p:spPr>
                <a:xfrm>
                  <a:off x="3579347" y="5728722"/>
                  <a:ext cx="2273186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𝐧𝐞𝐭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Ορθογώνιο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79347" y="5728722"/>
                  <a:ext cx="2273186" cy="50642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  <p:bldP spid="4101" grpId="0" animBg="1"/>
      <p:bldP spid="4111" grpId="0" autoUpdateAnimBg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08860"/>
            <a:ext cx="7772400" cy="685800"/>
          </a:xfrm>
        </p:spPr>
        <p:txBody>
          <a:bodyPr/>
          <a:lstStyle/>
          <a:p>
            <a:pPr eaLnBrk="1" hangingPunct="1"/>
            <a:r>
              <a:rPr lang="el-GR" altLang="el-GR" sz="2800" b="1" dirty="0">
                <a:solidFill>
                  <a:srgbClr val="FF0000"/>
                </a:solidFill>
              </a:rPr>
              <a:t>ΚΑΤΑΛΟΓΟΣ ΔΥΝΑΜΕΩΝ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914400" y="391876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00FF00"/>
                </a:solidFill>
              </a:rPr>
              <a:t>ΤΟ ΒΑΡΟΣ</a:t>
            </a:r>
            <a:endParaRPr lang="en-US" altLang="el-GR" sz="2800" dirty="0">
              <a:solidFill>
                <a:srgbClr val="00FF00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1447800"/>
            <a:ext cx="3513138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285750" indent="-285750" eaLnBrk="0" hangingPunct="0">
              <a:defRPr/>
            </a:pPr>
            <a:r>
              <a:rPr lang="el-GR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Η Γη είναι το αίτιο.  </a:t>
            </a:r>
            <a:endParaRPr lang="en-US" sz="280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0" y="1981200"/>
            <a:ext cx="588962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285750" indent="-285750" eaLnBrk="0" hangingPunct="0">
              <a:defRPr/>
            </a:pPr>
            <a:r>
              <a:rPr lang="el-GR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Είναι μια δύναμη εξ αποστάσεως </a:t>
            </a:r>
            <a:endParaRPr lang="en-US" sz="280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0" y="2514600"/>
            <a:ext cx="7239000" cy="946150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eaLnBrk="0" hangingPunct="0">
              <a:defRPr/>
            </a:pPr>
            <a:r>
              <a:rPr lang="el-GR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Η δύναμη του βάρους έλκει το σώμα κατακόρυφα προς το κέντρο της Γης</a:t>
            </a:r>
            <a:endParaRPr lang="en-US" sz="280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" name="Έλλειψη 3"/>
          <p:cNvSpPr/>
          <p:nvPr/>
        </p:nvSpPr>
        <p:spPr bwMode="auto">
          <a:xfrm>
            <a:off x="3929743" y="3875314"/>
            <a:ext cx="914400" cy="91440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8" name="Ομάδα 7"/>
          <p:cNvGrpSpPr/>
          <p:nvPr/>
        </p:nvGrpSpPr>
        <p:grpSpPr>
          <a:xfrm>
            <a:off x="4378778" y="4347141"/>
            <a:ext cx="2510329" cy="997974"/>
            <a:chOff x="4378778" y="4347141"/>
            <a:chExt cx="2510329" cy="997974"/>
          </a:xfrm>
        </p:grpSpPr>
        <p:sp>
          <p:nvSpPr>
            <p:cNvPr id="2059" name="Line 22"/>
            <p:cNvSpPr>
              <a:spLocks noChangeShapeType="1"/>
            </p:cNvSpPr>
            <p:nvPr/>
          </p:nvSpPr>
          <p:spPr bwMode="auto">
            <a:xfrm>
              <a:off x="4378778" y="4347141"/>
              <a:ext cx="0" cy="9000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Ορθογώνιο 4"/>
                <p:cNvSpPr/>
                <p:nvPr/>
              </p:nvSpPr>
              <p:spPr>
                <a:xfrm>
                  <a:off x="4382908" y="4838694"/>
                  <a:ext cx="2506199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𝐆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𝒎𝒈</m:t>
                        </m:r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Ορθογώνιο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82908" y="4838694"/>
                  <a:ext cx="2506199" cy="506421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Ομάδα 6"/>
          <p:cNvGrpSpPr/>
          <p:nvPr/>
        </p:nvGrpSpPr>
        <p:grpSpPr>
          <a:xfrm>
            <a:off x="43543" y="6161287"/>
            <a:ext cx="9100457" cy="685828"/>
            <a:chOff x="43543" y="6161287"/>
            <a:chExt cx="9100457" cy="685828"/>
          </a:xfrm>
        </p:grpSpPr>
        <p:sp>
          <p:nvSpPr>
            <p:cNvPr id="3" name="Ελεύθερη σχεδίαση 2"/>
            <p:cNvSpPr/>
            <p:nvPr/>
          </p:nvSpPr>
          <p:spPr bwMode="auto">
            <a:xfrm>
              <a:off x="43543" y="6161287"/>
              <a:ext cx="9100457" cy="685828"/>
            </a:xfrm>
            <a:custGeom>
              <a:avLst/>
              <a:gdLst>
                <a:gd name="connsiteX0" fmla="*/ 0 w 9100457"/>
                <a:gd name="connsiteY0" fmla="*/ 686295 h 686295"/>
                <a:gd name="connsiteX1" fmla="*/ 4245428 w 9100457"/>
                <a:gd name="connsiteY1" fmla="*/ 495 h 686295"/>
                <a:gd name="connsiteX2" fmla="*/ 9100457 w 9100457"/>
                <a:gd name="connsiteY2" fmla="*/ 599210 h 686295"/>
                <a:gd name="connsiteX0" fmla="*/ 0 w 9100457"/>
                <a:gd name="connsiteY0" fmla="*/ 685828 h 685828"/>
                <a:gd name="connsiteX1" fmla="*/ 4245428 w 9100457"/>
                <a:gd name="connsiteY1" fmla="*/ 28 h 685828"/>
                <a:gd name="connsiteX2" fmla="*/ 9100457 w 9100457"/>
                <a:gd name="connsiteY2" fmla="*/ 664058 h 685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00457" h="685828">
                  <a:moveTo>
                    <a:pt x="0" y="685828"/>
                  </a:moveTo>
                  <a:cubicBezTo>
                    <a:pt x="1364342" y="350185"/>
                    <a:pt x="2728685" y="3656"/>
                    <a:pt x="4245428" y="28"/>
                  </a:cubicBezTo>
                  <a:cubicBezTo>
                    <a:pt x="5762171" y="-3600"/>
                    <a:pt x="7431314" y="357443"/>
                    <a:pt x="9100457" y="664058"/>
                  </a:cubicBezTo>
                </a:path>
              </a:pathLst>
            </a:custGeom>
            <a:solidFill>
              <a:srgbClr val="FF9900"/>
            </a:solidFill>
            <a:ln w="9525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929743" y="6379029"/>
              <a:ext cx="6190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ΓΗ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utoUpdateAnimBg="0"/>
      <p:bldP spid="5135" grpId="0" autoUpdateAnimBg="0"/>
      <p:bldP spid="5136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1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50" y="3073400"/>
            <a:ext cx="5716588" cy="236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Rectangle 4"/>
          <p:cNvSpPr>
            <a:spLocks noChangeArrowheads="1"/>
          </p:cNvSpPr>
          <p:nvPr/>
        </p:nvSpPr>
        <p:spPr bwMode="auto">
          <a:xfrm>
            <a:off x="914400" y="446308"/>
            <a:ext cx="7162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00FF00"/>
                </a:solidFill>
              </a:rPr>
              <a:t>Η ΔΥΝΑΜΗ ΤΑΣΗΣ</a:t>
            </a:r>
            <a:endParaRPr lang="en-US" altLang="el-GR" sz="2800" dirty="0">
              <a:solidFill>
                <a:srgbClr val="00FF00"/>
              </a:solidFill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1373188"/>
            <a:ext cx="3609975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285750" indent="-285750" eaLnBrk="0" hangingPunct="0">
              <a:defRPr/>
            </a:pPr>
            <a:r>
              <a:rPr lang="el-GR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Το σκοινί είναι η αιτία</a:t>
            </a:r>
            <a:endParaRPr lang="en-US" sz="280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83" name="Rectangle 8"/>
          <p:cNvSpPr>
            <a:spLocks noChangeArrowheads="1"/>
          </p:cNvSpPr>
          <p:nvPr/>
        </p:nvSpPr>
        <p:spPr bwMode="auto">
          <a:xfrm>
            <a:off x="685800" y="-10886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</a:rPr>
              <a:t>ΚΑΤΑΛΟΓΟΣ ΔΥΝΑΜΕΩΝ</a:t>
            </a:r>
          </a:p>
        </p:txBody>
      </p:sp>
      <p:grpSp>
        <p:nvGrpSpPr>
          <p:cNvPr id="17" name="Ομάδα 16"/>
          <p:cNvGrpSpPr/>
          <p:nvPr/>
        </p:nvGrpSpPr>
        <p:grpSpPr>
          <a:xfrm>
            <a:off x="4237238" y="3401117"/>
            <a:ext cx="1839276" cy="1322608"/>
            <a:chOff x="4237238" y="3401117"/>
            <a:chExt cx="1839276" cy="1322608"/>
          </a:xfrm>
        </p:grpSpPr>
        <p:grpSp>
          <p:nvGrpSpPr>
            <p:cNvPr id="13" name="Ομάδα 12"/>
            <p:cNvGrpSpPr/>
            <p:nvPr/>
          </p:nvGrpSpPr>
          <p:grpSpPr>
            <a:xfrm>
              <a:off x="4357022" y="4069222"/>
              <a:ext cx="1719492" cy="654503"/>
              <a:chOff x="4357022" y="4069222"/>
              <a:chExt cx="1719492" cy="654503"/>
            </a:xfrm>
          </p:grpSpPr>
          <p:sp>
            <p:nvSpPr>
              <p:cNvPr id="3096" name="Line 13"/>
              <p:cNvSpPr>
                <a:spLocks noChangeShapeType="1"/>
              </p:cNvSpPr>
              <p:nvPr/>
            </p:nvSpPr>
            <p:spPr bwMode="auto">
              <a:xfrm>
                <a:off x="4357022" y="4434347"/>
                <a:ext cx="16779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097" name="Text Box 22"/>
              <p:cNvSpPr txBox="1">
                <a:spLocks noChangeArrowheads="1"/>
              </p:cNvSpPr>
              <p:nvPr/>
            </p:nvSpPr>
            <p:spPr bwMode="auto">
              <a:xfrm>
                <a:off x="4853910" y="4069222"/>
                <a:ext cx="3429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l-GR" altLang="el-GR" i="1" dirty="0">
                    <a:solidFill>
                      <a:srgbClr val="FF0000"/>
                    </a:solidFill>
                  </a:rPr>
                  <a:t>θ</a:t>
                </a:r>
              </a:p>
            </p:txBody>
          </p:sp>
          <p:sp>
            <p:nvSpPr>
              <p:cNvPr id="3098" name="Text Box 23"/>
              <p:cNvSpPr txBox="1">
                <a:spLocks noChangeArrowheads="1"/>
              </p:cNvSpPr>
              <p:nvPr/>
            </p:nvSpPr>
            <p:spPr bwMode="auto">
              <a:xfrm>
                <a:off x="5913001" y="4358600"/>
                <a:ext cx="163513" cy="365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i="1" dirty="0"/>
                  <a:t>x</a:t>
                </a:r>
                <a:endParaRPr lang="el-GR" altLang="el-GR" i="1" dirty="0"/>
              </a:p>
            </p:txBody>
          </p:sp>
        </p:grpSp>
        <p:grpSp>
          <p:nvGrpSpPr>
            <p:cNvPr id="12" name="Ομάδα 11"/>
            <p:cNvGrpSpPr/>
            <p:nvPr/>
          </p:nvGrpSpPr>
          <p:grpSpPr>
            <a:xfrm>
              <a:off x="4237238" y="3401117"/>
              <a:ext cx="173715" cy="1032333"/>
              <a:chOff x="4237238" y="3401117"/>
              <a:chExt cx="173715" cy="1032333"/>
            </a:xfrm>
          </p:grpSpPr>
          <p:sp>
            <p:nvSpPr>
              <p:cNvPr id="3094" name="Line 14"/>
              <p:cNvSpPr>
                <a:spLocks noChangeShapeType="1"/>
              </p:cNvSpPr>
              <p:nvPr/>
            </p:nvSpPr>
            <p:spPr bwMode="auto">
              <a:xfrm flipV="1">
                <a:off x="4398253" y="3600012"/>
                <a:ext cx="12700" cy="83343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095" name="Text Box 24"/>
              <p:cNvSpPr txBox="1">
                <a:spLocks noChangeArrowheads="1"/>
              </p:cNvSpPr>
              <p:nvPr/>
            </p:nvSpPr>
            <p:spPr bwMode="auto">
              <a:xfrm>
                <a:off x="4237238" y="3401117"/>
                <a:ext cx="163513" cy="365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i="1" dirty="0"/>
                  <a:t>y</a:t>
                </a:r>
                <a:endParaRPr lang="el-GR" altLang="el-GR" i="1" dirty="0"/>
              </a:p>
            </p:txBody>
          </p:sp>
        </p:grpSp>
      </p:grpSp>
      <p:grpSp>
        <p:nvGrpSpPr>
          <p:cNvPr id="11" name="Ομάδα 10"/>
          <p:cNvGrpSpPr/>
          <p:nvPr/>
        </p:nvGrpSpPr>
        <p:grpSpPr>
          <a:xfrm>
            <a:off x="0" y="1905000"/>
            <a:ext cx="8839200" cy="2586053"/>
            <a:chOff x="0" y="1905000"/>
            <a:chExt cx="8839200" cy="2586053"/>
          </a:xfrm>
        </p:grpSpPr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0" y="1905000"/>
              <a:ext cx="8839200" cy="9461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285750" indent="-285750" eaLnBrk="0" hangingPunct="0">
                <a:defRPr/>
              </a:pPr>
              <a:r>
                <a:rPr lang="el-GR" sz="2800" dirty="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	Η δύναμη του σκοινιού (</a:t>
              </a:r>
              <a:r>
                <a:rPr lang="el-GR" sz="2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η δύναμη τάση</a:t>
              </a:r>
              <a:r>
                <a:rPr lang="el-GR" sz="2800" dirty="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) είναι μια έλξη κατά μήκος του σκοινιού.</a:t>
              </a:r>
              <a:endPara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grpSp>
          <p:nvGrpSpPr>
            <p:cNvPr id="2" name="Group 38"/>
            <p:cNvGrpSpPr>
              <a:grpSpLocks/>
            </p:cNvGrpSpPr>
            <p:nvPr/>
          </p:nvGrpSpPr>
          <p:grpSpPr bwMode="auto">
            <a:xfrm>
              <a:off x="4351763" y="3844940"/>
              <a:ext cx="1263650" cy="646113"/>
              <a:chOff x="3427" y="2086"/>
              <a:chExt cx="796" cy="407"/>
            </a:xfrm>
          </p:grpSpPr>
          <p:sp>
            <p:nvSpPr>
              <p:cNvPr id="3099" name="Line 11"/>
              <p:cNvSpPr>
                <a:spLocks noChangeShapeType="1"/>
              </p:cNvSpPr>
              <p:nvPr/>
            </p:nvSpPr>
            <p:spPr bwMode="auto">
              <a:xfrm flipV="1">
                <a:off x="3443" y="2086"/>
                <a:ext cx="780" cy="372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100" name="Oval 18"/>
              <p:cNvSpPr>
                <a:spLocks noChangeArrowheads="1"/>
              </p:cNvSpPr>
              <p:nvPr/>
            </p:nvSpPr>
            <p:spPr bwMode="auto">
              <a:xfrm>
                <a:off x="3427" y="2405"/>
                <a:ext cx="95" cy="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Ορθογώνιο 6"/>
                <p:cNvSpPr/>
                <p:nvPr/>
              </p:nvSpPr>
              <p:spPr>
                <a:xfrm>
                  <a:off x="5494551" y="3612022"/>
                  <a:ext cx="1211550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𝚻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𝑻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Ορθογώνιο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94551" y="3612022"/>
                  <a:ext cx="1211550" cy="506421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Ομάδα 13"/>
          <p:cNvGrpSpPr/>
          <p:nvPr/>
        </p:nvGrpSpPr>
        <p:grpSpPr>
          <a:xfrm>
            <a:off x="4434992" y="3838930"/>
            <a:ext cx="1921358" cy="2230083"/>
            <a:chOff x="4434992" y="3838930"/>
            <a:chExt cx="1921358" cy="2230083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3078" name="Object 205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4099330157"/>
                    </p:ext>
                  </p:extLst>
                </p:nvPr>
              </p:nvGraphicFramePr>
              <p:xfrm>
                <a:off x="4676775" y="5480050"/>
                <a:ext cx="1679575" cy="588963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5" imgW="799920" imgH="228600" progId="Equation.3">
                        <p:embed/>
                      </p:oleObj>
                    </mc:Choice>
                    <mc:Fallback>
                      <p:oleObj name="Equation" r:id="rId5" imgW="799920" imgH="228600" progId="Equation.3">
                        <p:embed/>
                        <p:pic>
                          <p:nvPicPr>
                            <p:cNvPr id="0" name="Object 205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676775" y="5480050"/>
                              <a:ext cx="1679575" cy="588963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3078" name="Object 205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4099330157"/>
                    </p:ext>
                  </p:extLst>
                </p:nvPr>
              </p:nvGraphicFramePr>
              <p:xfrm>
                <a:off x="4676775" y="5480050"/>
                <a:ext cx="1679575" cy="588963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3121" name="Equation" r:id="rId7" imgW="799920" imgH="228600" progId="Equation.3">
                        <p:embed/>
                      </p:oleObj>
                    </mc:Choice>
                    <mc:Fallback>
                      <p:oleObj name="Equation" r:id="rId7" imgW="799920" imgH="228600" progId="Equation.3">
                        <p:embed/>
                        <p:pic>
                          <p:nvPicPr>
                            <p:cNvPr id="0" name="Object 205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676775" y="5480050"/>
                              <a:ext cx="1679575" cy="588963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p:sp>
          <p:nvSpPr>
            <p:cNvPr id="6163" name="Line 19"/>
            <p:cNvSpPr>
              <a:spLocks noChangeShapeType="1"/>
            </p:cNvSpPr>
            <p:nvPr/>
          </p:nvSpPr>
          <p:spPr bwMode="auto">
            <a:xfrm>
              <a:off x="5615413" y="3838930"/>
              <a:ext cx="0" cy="648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093" name="Line 15"/>
            <p:cNvSpPr>
              <a:spLocks noChangeShapeType="1"/>
            </p:cNvSpPr>
            <p:nvPr/>
          </p:nvSpPr>
          <p:spPr bwMode="auto">
            <a:xfrm>
              <a:off x="4434992" y="4446601"/>
              <a:ext cx="1157288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Ορθογώνιο 7"/>
                <p:cNvSpPr/>
                <p:nvPr/>
              </p:nvSpPr>
              <p:spPr>
                <a:xfrm>
                  <a:off x="4965097" y="4406676"/>
                  <a:ext cx="592470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𝑻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𝐱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Ορθογώνιο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5097" y="4406676"/>
                  <a:ext cx="592470" cy="506421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" name="Ομάδα 17"/>
          <p:cNvGrpSpPr/>
          <p:nvPr/>
        </p:nvGrpSpPr>
        <p:grpSpPr>
          <a:xfrm>
            <a:off x="3887430" y="3816011"/>
            <a:ext cx="2453045" cy="2865777"/>
            <a:chOff x="3887430" y="3816011"/>
            <a:chExt cx="2453045" cy="2865777"/>
          </a:xfrm>
        </p:grpSpPr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 flipH="1">
              <a:off x="4397574" y="3832466"/>
              <a:ext cx="12160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16" name="Ομάδα 15"/>
            <p:cNvGrpSpPr/>
            <p:nvPr/>
          </p:nvGrpSpPr>
          <p:grpSpPr>
            <a:xfrm>
              <a:off x="3887430" y="3816011"/>
              <a:ext cx="2453045" cy="2865777"/>
              <a:chOff x="3887430" y="3816011"/>
              <a:chExt cx="2453045" cy="2865777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3076" name="Object 2050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492924738"/>
                      </p:ext>
                    </p:extLst>
                  </p:nvPr>
                </p:nvGraphicFramePr>
                <p:xfrm>
                  <a:off x="4687888" y="6059488"/>
                  <a:ext cx="1652587" cy="622300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name="Equation" r:id="rId10" imgW="787320" imgH="241200" progId="Equation.3">
                          <p:embed/>
                        </p:oleObj>
                      </mc:Choice>
                      <mc:Fallback>
                        <p:oleObj name="Equation" r:id="rId10" imgW="787320" imgH="241200" progId="Equation.3">
                          <p:embed/>
                          <p:pic>
                            <p:nvPicPr>
                              <p:cNvPr id="0" name="Object 2050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1">
                                <a:extLst>
                                  <a:ext uri="{28A0092B-C50C-407E-A947-70E740481C1C}">
                                    <a14:useLocalDpi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687888" y="6059488"/>
                                <a:ext cx="1652587" cy="622300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 xmlns="">
              <p:graphicFrame>
                <p:nvGraphicFramePr>
                  <p:cNvPr id="3076" name="Object 2050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492924738"/>
                      </p:ext>
                    </p:extLst>
                  </p:nvPr>
                </p:nvGraphicFramePr>
                <p:xfrm>
                  <a:off x="4687888" y="6059488"/>
                  <a:ext cx="1652587" cy="622300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3122" name="Equation" r:id="rId12" imgW="787320" imgH="241200" progId="Equation.3">
                          <p:embed/>
                        </p:oleObj>
                      </mc:Choice>
                      <mc:Fallback>
                        <p:oleObj name="Equation" r:id="rId12" imgW="787320" imgH="241200" progId="Equation.3">
                          <p:embed/>
                          <p:pic>
                            <p:nvPicPr>
                              <p:cNvPr id="0" name="Object 2050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3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687888" y="6059488"/>
                                <a:ext cx="1652587" cy="622300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  <p:grpSp>
            <p:nvGrpSpPr>
              <p:cNvPr id="15" name="Ομάδα 14"/>
              <p:cNvGrpSpPr/>
              <p:nvPr/>
            </p:nvGrpSpPr>
            <p:grpSpPr>
              <a:xfrm>
                <a:off x="3887430" y="3816011"/>
                <a:ext cx="595676" cy="588863"/>
                <a:chOff x="3887430" y="3816011"/>
                <a:chExt cx="595676" cy="588863"/>
              </a:xfrm>
            </p:grpSpPr>
            <p:sp>
              <p:nvSpPr>
                <p:cNvPr id="3092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4404603" y="3850836"/>
                  <a:ext cx="12700" cy="554038"/>
                </a:xfrm>
                <a:prstGeom prst="line">
                  <a:avLst/>
                </a:prstGeom>
                <a:noFill/>
                <a:ln w="50800">
                  <a:solidFill>
                    <a:srgbClr val="FF00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1" name="Ορθογώνιο 30"/>
                    <p:cNvSpPr/>
                    <p:nvPr/>
                  </p:nvSpPr>
                  <p:spPr>
                    <a:xfrm>
                      <a:off x="3887430" y="3816011"/>
                      <a:ext cx="595676" cy="54886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l-GR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𝑻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𝐲</m:t>
                                </m:r>
                              </m:sub>
                            </m:sSub>
                          </m:oMath>
                        </m:oMathPara>
                      </a14:m>
                      <a:endParaRPr lang="el-GR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1" name="Ορθογώνιο 3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887430" y="3816011"/>
                      <a:ext cx="595676" cy="548868"/>
                    </a:xfrm>
                    <a:prstGeom prst="rect">
                      <a:avLst/>
                    </a:prstGeom>
                    <a:blipFill rotWithShape="1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Ομάδα 1"/>
          <p:cNvGrpSpPr/>
          <p:nvPr/>
        </p:nvGrpSpPr>
        <p:grpSpPr>
          <a:xfrm>
            <a:off x="159465" y="2986988"/>
            <a:ext cx="8984536" cy="1434564"/>
            <a:chOff x="159465" y="2986988"/>
            <a:chExt cx="8984536" cy="1434564"/>
          </a:xfrm>
        </p:grpSpPr>
        <p:grpSp>
          <p:nvGrpSpPr>
            <p:cNvPr id="15" name="Ομάδα 14"/>
            <p:cNvGrpSpPr/>
            <p:nvPr/>
          </p:nvGrpSpPr>
          <p:grpSpPr>
            <a:xfrm>
              <a:off x="159465" y="3653543"/>
              <a:ext cx="3460940" cy="768009"/>
              <a:chOff x="159465" y="3805947"/>
              <a:chExt cx="3460940" cy="768009"/>
            </a:xfrm>
          </p:grpSpPr>
          <p:grpSp>
            <p:nvGrpSpPr>
              <p:cNvPr id="57" name="Ομάδα 56"/>
              <p:cNvGrpSpPr/>
              <p:nvPr/>
            </p:nvGrpSpPr>
            <p:grpSpPr>
              <a:xfrm>
                <a:off x="159465" y="3805947"/>
                <a:ext cx="2916000" cy="768009"/>
                <a:chOff x="5727718" y="4988912"/>
                <a:chExt cx="2385855" cy="530147"/>
              </a:xfrm>
            </p:grpSpPr>
            <p:sp>
              <p:nvSpPr>
                <p:cNvPr id="58" name="Τόξο 57"/>
                <p:cNvSpPr/>
                <p:nvPr/>
              </p:nvSpPr>
              <p:spPr bwMode="auto">
                <a:xfrm>
                  <a:off x="7401029" y="5029824"/>
                  <a:ext cx="287998" cy="489231"/>
                </a:xfrm>
                <a:prstGeom prst="arc">
                  <a:avLst>
                    <a:gd name="adj1" fmla="val 6977805"/>
                    <a:gd name="adj2" fmla="val 3727128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59" name="Ομάδα 58"/>
                <p:cNvGrpSpPr/>
                <p:nvPr/>
              </p:nvGrpSpPr>
              <p:grpSpPr>
                <a:xfrm>
                  <a:off x="5727718" y="4988912"/>
                  <a:ext cx="2385855" cy="530147"/>
                  <a:chOff x="5727718" y="4988912"/>
                  <a:chExt cx="2385855" cy="530147"/>
                </a:xfrm>
              </p:grpSpPr>
              <p:grpSp>
                <p:nvGrpSpPr>
                  <p:cNvPr id="60" name="Ομάδα 59"/>
                  <p:cNvGrpSpPr/>
                  <p:nvPr/>
                </p:nvGrpSpPr>
                <p:grpSpPr>
                  <a:xfrm>
                    <a:off x="5727718" y="4988912"/>
                    <a:ext cx="1754531" cy="530147"/>
                    <a:chOff x="5715063" y="4659087"/>
                    <a:chExt cx="1436747" cy="990874"/>
                  </a:xfrm>
                </p:grpSpPr>
                <p:sp>
                  <p:nvSpPr>
                    <p:cNvPr id="63" name="Τόξο 62"/>
                    <p:cNvSpPr/>
                    <p:nvPr/>
                  </p:nvSpPr>
                  <p:spPr bwMode="auto">
                    <a:xfrm>
                      <a:off x="5715063" y="4659087"/>
                      <a:ext cx="235836" cy="914400"/>
                    </a:xfrm>
                    <a:prstGeom prst="arc">
                      <a:avLst>
                        <a:gd name="adj1" fmla="val 8113534"/>
                        <a:gd name="adj2" fmla="val 4123502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4" name="Τόξο 63"/>
                    <p:cNvSpPr/>
                    <p:nvPr/>
                  </p:nvSpPr>
                  <p:spPr bwMode="auto">
                    <a:xfrm>
                      <a:off x="5884233" y="4691747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5" name="Τόξο 64"/>
                    <p:cNvSpPr/>
                    <p:nvPr/>
                  </p:nvSpPr>
                  <p:spPr bwMode="auto">
                    <a:xfrm>
                      <a:off x="6057792" y="4713519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6" name="Τόξο 65"/>
                    <p:cNvSpPr/>
                    <p:nvPr/>
                  </p:nvSpPr>
                  <p:spPr bwMode="auto">
                    <a:xfrm>
                      <a:off x="6405203" y="4713519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7" name="Τόξο 66"/>
                    <p:cNvSpPr/>
                    <p:nvPr/>
                  </p:nvSpPr>
                  <p:spPr bwMode="auto">
                    <a:xfrm>
                      <a:off x="6915974" y="4735561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727128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8" name="Τόξο 67"/>
                    <p:cNvSpPr/>
                    <p:nvPr/>
                  </p:nvSpPr>
                  <p:spPr bwMode="auto">
                    <a:xfrm>
                      <a:off x="6578017" y="4724403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9" name="Τόξο 68"/>
                    <p:cNvSpPr/>
                    <p:nvPr/>
                  </p:nvSpPr>
                  <p:spPr bwMode="auto">
                    <a:xfrm>
                      <a:off x="6232300" y="4713519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70" name="Τόξο 69"/>
                    <p:cNvSpPr/>
                    <p:nvPr/>
                  </p:nvSpPr>
                  <p:spPr bwMode="auto">
                    <a:xfrm>
                      <a:off x="6745488" y="4735516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61" name="Τόξο 60"/>
                  <p:cNvSpPr/>
                  <p:nvPr/>
                </p:nvSpPr>
                <p:spPr bwMode="auto">
                  <a:xfrm>
                    <a:off x="7607859" y="5029820"/>
                    <a:ext cx="287998" cy="489231"/>
                  </a:xfrm>
                  <a:prstGeom prst="arc">
                    <a:avLst>
                      <a:gd name="adj1" fmla="val 6977805"/>
                      <a:gd name="adj2" fmla="val 3727128"/>
                    </a:avLst>
                  </a:prstGeom>
                  <a:noFill/>
                  <a:ln w="41275" cap="flat" cmpd="sng" algn="ctr">
                    <a:solidFill>
                      <a:srgbClr val="FF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400" b="1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2" name="Τόξο 61"/>
                  <p:cNvSpPr/>
                  <p:nvPr/>
                </p:nvSpPr>
                <p:spPr bwMode="auto">
                  <a:xfrm>
                    <a:off x="7825575" y="5025673"/>
                    <a:ext cx="287998" cy="489231"/>
                  </a:xfrm>
                  <a:prstGeom prst="arc">
                    <a:avLst>
                      <a:gd name="adj1" fmla="val 6977805"/>
                      <a:gd name="adj2" fmla="val 3333081"/>
                    </a:avLst>
                  </a:prstGeom>
                  <a:noFill/>
                  <a:ln w="41275" cap="flat" cmpd="sng" algn="ctr">
                    <a:solidFill>
                      <a:srgbClr val="FF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400" b="1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90" name="Ομάδα 89"/>
              <p:cNvGrpSpPr/>
              <p:nvPr/>
            </p:nvGrpSpPr>
            <p:grpSpPr>
              <a:xfrm>
                <a:off x="3029860" y="3805947"/>
                <a:ext cx="590545" cy="694190"/>
                <a:chOff x="2505075" y="2564393"/>
                <a:chExt cx="590545" cy="694190"/>
              </a:xfrm>
            </p:grpSpPr>
            <p:sp>
              <p:nvSpPr>
                <p:cNvPr id="91" name="Ορθογώνιο 90"/>
                <p:cNvSpPr/>
                <p:nvPr/>
              </p:nvSpPr>
              <p:spPr bwMode="auto">
                <a:xfrm>
                  <a:off x="2505075" y="2564393"/>
                  <a:ext cx="590545" cy="69419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663300">
                        <a:tint val="66000"/>
                        <a:satMod val="160000"/>
                      </a:srgbClr>
                    </a:gs>
                    <a:gs pos="50000">
                      <a:srgbClr val="663300">
                        <a:tint val="44500"/>
                        <a:satMod val="160000"/>
                      </a:srgbClr>
                    </a:gs>
                    <a:gs pos="100000">
                      <a:srgbClr val="663300">
                        <a:tint val="23500"/>
                        <a:satMod val="160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 cap="flat" cmpd="sng" algn="ctr">
                  <a:solidFill>
                    <a:srgbClr val="6633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92" name="Oval 35"/>
                <p:cNvSpPr>
                  <a:spLocks noChangeArrowheads="1"/>
                </p:cNvSpPr>
                <p:nvPr/>
              </p:nvSpPr>
              <p:spPr bwMode="auto">
                <a:xfrm>
                  <a:off x="2724893" y="2889716"/>
                  <a:ext cx="125413" cy="112712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</p:grpSp>
        </p:grpSp>
        <p:sp>
          <p:nvSpPr>
            <p:cNvPr id="105" name="Text Box 3075"/>
            <p:cNvSpPr txBox="1">
              <a:spLocks noChangeArrowheads="1"/>
            </p:cNvSpPr>
            <p:nvPr/>
          </p:nvSpPr>
          <p:spPr bwMode="auto">
            <a:xfrm>
              <a:off x="4595815" y="2986988"/>
              <a:ext cx="4548186" cy="83099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857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dirty="0">
                  <a:solidFill>
                    <a:schemeClr val="bg1"/>
                  </a:solidFill>
                </a:rPr>
                <a:t>	Το τεντωμένο ελατήριο έλκει</a:t>
              </a:r>
              <a:r>
                <a:rPr lang="en-US" altLang="el-GR" dirty="0">
                  <a:solidFill>
                    <a:schemeClr val="bg1"/>
                  </a:solidFill>
                </a:rPr>
                <a:t> </a:t>
              </a:r>
              <a:r>
                <a:rPr lang="el-GR" altLang="el-GR" dirty="0">
                  <a:solidFill>
                    <a:schemeClr val="bg1"/>
                  </a:solidFill>
                </a:rPr>
                <a:t>το αντικείμενο</a:t>
              </a:r>
              <a:endParaRPr lang="en-US" altLang="el-GR" dirty="0">
                <a:solidFill>
                  <a:schemeClr val="bg1"/>
                </a:solidFill>
              </a:endParaRPr>
            </a:p>
          </p:txBody>
        </p:sp>
      </p:grp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1027113" y="369200"/>
            <a:ext cx="70104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00FF00"/>
                </a:solidFill>
              </a:rPr>
              <a:t>Η ΔΥΝΑΜΗ ΤΟΥ ΕΛΑΤΗΡΙΟΥ</a:t>
            </a:r>
            <a:endParaRPr lang="en-US" altLang="el-GR" sz="2800" dirty="0">
              <a:solidFill>
                <a:srgbClr val="00FF00"/>
              </a:solidFill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2505075" y="804173"/>
            <a:ext cx="4151313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eaLnBrk="0" hangingPunct="0">
              <a:defRPr/>
            </a:pPr>
            <a:r>
              <a:rPr lang="el-G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Το αίτιο είναι το ελατήριο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01" name="Rectangle 10"/>
          <p:cNvSpPr>
            <a:spLocks noChangeArrowheads="1"/>
          </p:cNvSpPr>
          <p:nvPr/>
        </p:nvSpPr>
        <p:spPr bwMode="auto">
          <a:xfrm>
            <a:off x="685800" y="-97974"/>
            <a:ext cx="7772400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</a:rPr>
              <a:t>ΚΑΤΑΛΟΓΟΣ ΔΥΝΑΜΕΩΝ</a:t>
            </a:r>
          </a:p>
        </p:txBody>
      </p:sp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6849269" y="2254001"/>
            <a:ext cx="85248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800" i="1" dirty="0" err="1">
                <a:solidFill>
                  <a:srgbClr val="FFFF00"/>
                </a:solidFill>
              </a:rPr>
              <a:t>F</a:t>
            </a:r>
            <a:r>
              <a:rPr lang="en-US" altLang="el-GR" sz="2800" baseline="-25000" dirty="0" err="1">
                <a:solidFill>
                  <a:srgbClr val="FFFF00"/>
                </a:solidFill>
              </a:rPr>
              <a:t>sp</a:t>
            </a:r>
            <a:r>
              <a:rPr lang="el-GR" altLang="el-GR" sz="2800" i="1" dirty="0">
                <a:solidFill>
                  <a:srgbClr val="FFFF00"/>
                </a:solidFill>
              </a:rPr>
              <a:t>=</a:t>
            </a:r>
            <a:r>
              <a:rPr lang="en-US" altLang="el-GR" sz="2800" i="1" dirty="0">
                <a:solidFill>
                  <a:srgbClr val="FFFF00"/>
                </a:solidFill>
              </a:rPr>
              <a:t>0</a:t>
            </a:r>
            <a:endParaRPr lang="el-GR" altLang="el-GR" sz="2800" i="1" dirty="0">
              <a:solidFill>
                <a:srgbClr val="FFFF00"/>
              </a:solidFill>
            </a:endParaRPr>
          </a:p>
        </p:txBody>
      </p:sp>
      <p:sp>
        <p:nvSpPr>
          <p:cNvPr id="7215" name="Text Box 47"/>
          <p:cNvSpPr txBox="1">
            <a:spLocks noChangeArrowheads="1"/>
          </p:cNvSpPr>
          <p:nvPr/>
        </p:nvSpPr>
        <p:spPr bwMode="auto">
          <a:xfrm>
            <a:off x="4572001" y="1474772"/>
            <a:ext cx="4572000" cy="83099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l-GR" altLang="el-GR" dirty="0">
                <a:solidFill>
                  <a:schemeClr val="bg1"/>
                </a:solidFill>
              </a:rPr>
              <a:t>	Το ελατήριο είναι στη θέση ισορροπίας</a:t>
            </a:r>
            <a:endParaRPr lang="en-US" altLang="el-GR" dirty="0">
              <a:solidFill>
                <a:schemeClr val="bg1"/>
              </a:solidFill>
            </a:endParaRPr>
          </a:p>
        </p:txBody>
      </p:sp>
      <p:sp>
        <p:nvSpPr>
          <p:cNvPr id="7220" name="Text Box 52"/>
          <p:cNvSpPr txBox="1">
            <a:spLocks noChangeArrowheads="1"/>
          </p:cNvSpPr>
          <p:nvPr/>
        </p:nvSpPr>
        <p:spPr bwMode="auto">
          <a:xfrm>
            <a:off x="5412922" y="2240408"/>
            <a:ext cx="93345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800" i="1" dirty="0">
                <a:solidFill>
                  <a:schemeClr val="bg1"/>
                </a:solidFill>
              </a:rPr>
              <a:t>x = x</a:t>
            </a:r>
            <a:r>
              <a:rPr lang="en-US" altLang="el-GR" sz="2800" baseline="-25000" dirty="0">
                <a:solidFill>
                  <a:schemeClr val="bg1"/>
                </a:solidFill>
              </a:rPr>
              <a:t>0</a:t>
            </a:r>
            <a:endParaRPr lang="el-GR" altLang="el-GR" sz="2800" dirty="0">
              <a:solidFill>
                <a:schemeClr val="bg1"/>
              </a:solidFill>
            </a:endParaRPr>
          </a:p>
        </p:txBody>
      </p:sp>
      <p:grpSp>
        <p:nvGrpSpPr>
          <p:cNvPr id="19" name="Ομάδα 18"/>
          <p:cNvGrpSpPr/>
          <p:nvPr/>
        </p:nvGrpSpPr>
        <p:grpSpPr>
          <a:xfrm>
            <a:off x="0" y="1722644"/>
            <a:ext cx="4595814" cy="5057807"/>
            <a:chOff x="0" y="1733530"/>
            <a:chExt cx="4595814" cy="5057807"/>
          </a:xfrm>
        </p:grpSpPr>
        <p:sp>
          <p:nvSpPr>
            <p:cNvPr id="71" name="Ορθογώνιο 70"/>
            <p:cNvSpPr/>
            <p:nvPr/>
          </p:nvSpPr>
          <p:spPr bwMode="auto">
            <a:xfrm>
              <a:off x="164303" y="4363382"/>
              <a:ext cx="3624943" cy="14833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Ορθογώνιο 86"/>
            <p:cNvSpPr/>
            <p:nvPr/>
          </p:nvSpPr>
          <p:spPr bwMode="auto">
            <a:xfrm>
              <a:off x="175185" y="6083366"/>
              <a:ext cx="3624943" cy="14833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8" name="Ομάδα 17"/>
            <p:cNvGrpSpPr/>
            <p:nvPr/>
          </p:nvGrpSpPr>
          <p:grpSpPr>
            <a:xfrm>
              <a:off x="0" y="1733530"/>
              <a:ext cx="4595814" cy="5057807"/>
              <a:chOff x="0" y="1733530"/>
              <a:chExt cx="4595814" cy="5057807"/>
            </a:xfrm>
          </p:grpSpPr>
          <p:grpSp>
            <p:nvGrpSpPr>
              <p:cNvPr id="3" name="Group 55"/>
              <p:cNvGrpSpPr>
                <a:grpSpLocks/>
              </p:cNvGrpSpPr>
              <p:nvPr/>
            </p:nvGrpSpPr>
            <p:grpSpPr bwMode="auto">
              <a:xfrm>
                <a:off x="111126" y="6421449"/>
                <a:ext cx="4484688" cy="369888"/>
                <a:chOff x="70" y="4045"/>
                <a:chExt cx="2825" cy="233"/>
              </a:xfrm>
            </p:grpSpPr>
            <p:sp>
              <p:nvSpPr>
                <p:cNvPr id="4111" name="Line 13"/>
                <p:cNvSpPr>
                  <a:spLocks noChangeShapeType="1"/>
                </p:cNvSpPr>
                <p:nvPr/>
              </p:nvSpPr>
              <p:spPr bwMode="auto">
                <a:xfrm>
                  <a:off x="70" y="4090"/>
                  <a:ext cx="2819" cy="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>
                    <a:solidFill>
                      <a:srgbClr val="FFC000"/>
                    </a:solidFill>
                  </a:endParaRPr>
                </a:p>
              </p:txBody>
            </p:sp>
            <p:sp>
              <p:nvSpPr>
                <p:cNvPr id="4112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2792" y="4045"/>
                  <a:ext cx="103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l-GR" i="1" dirty="0">
                      <a:solidFill>
                        <a:schemeClr val="bg1"/>
                      </a:solidFill>
                    </a:rPr>
                    <a:t>x</a:t>
                  </a:r>
                  <a:endParaRPr lang="el-GR" altLang="el-GR" i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Ομάδα 16"/>
              <p:cNvGrpSpPr/>
              <p:nvPr/>
            </p:nvGrpSpPr>
            <p:grpSpPr>
              <a:xfrm>
                <a:off x="0" y="1733530"/>
                <a:ext cx="3800136" cy="4752000"/>
                <a:chOff x="0" y="1733530"/>
                <a:chExt cx="3800136" cy="4752000"/>
              </a:xfrm>
            </p:grpSpPr>
            <p:sp>
              <p:nvSpPr>
                <p:cNvPr id="55" name="Ορθογώνιο 54"/>
                <p:cNvSpPr/>
                <p:nvPr/>
              </p:nvSpPr>
              <p:spPr bwMode="auto">
                <a:xfrm>
                  <a:off x="175193" y="2490994"/>
                  <a:ext cx="3624943" cy="148339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14" name="Ομάδα 13"/>
                <p:cNvGrpSpPr/>
                <p:nvPr/>
              </p:nvGrpSpPr>
              <p:grpSpPr>
                <a:xfrm>
                  <a:off x="170355" y="1791487"/>
                  <a:ext cx="2914379" cy="768535"/>
                  <a:chOff x="170355" y="1791487"/>
                  <a:chExt cx="2914379" cy="768535"/>
                </a:xfrm>
              </p:grpSpPr>
              <p:grpSp>
                <p:nvGrpSpPr>
                  <p:cNvPr id="10" name="Ομάδα 9"/>
                  <p:cNvGrpSpPr/>
                  <p:nvPr/>
                </p:nvGrpSpPr>
                <p:grpSpPr>
                  <a:xfrm>
                    <a:off x="170355" y="1792012"/>
                    <a:ext cx="2385855" cy="768010"/>
                    <a:chOff x="5727718" y="4455373"/>
                    <a:chExt cx="2385855" cy="530148"/>
                  </a:xfrm>
                </p:grpSpPr>
                <p:sp>
                  <p:nvSpPr>
                    <p:cNvPr id="49" name="Τόξο 48"/>
                    <p:cNvSpPr/>
                    <p:nvPr/>
                  </p:nvSpPr>
                  <p:spPr bwMode="auto">
                    <a:xfrm>
                      <a:off x="7401029" y="4496275"/>
                      <a:ext cx="287998" cy="489231"/>
                    </a:xfrm>
                    <a:prstGeom prst="arc">
                      <a:avLst>
                        <a:gd name="adj1" fmla="val 6977805"/>
                        <a:gd name="adj2" fmla="val 3727128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grpSp>
                  <p:nvGrpSpPr>
                    <p:cNvPr id="9" name="Ομάδα 8"/>
                    <p:cNvGrpSpPr/>
                    <p:nvPr/>
                  </p:nvGrpSpPr>
                  <p:grpSpPr>
                    <a:xfrm>
                      <a:off x="5727718" y="4455373"/>
                      <a:ext cx="2385855" cy="530148"/>
                      <a:chOff x="5727718" y="4455373"/>
                      <a:chExt cx="2385855" cy="530148"/>
                    </a:xfrm>
                  </p:grpSpPr>
                  <p:grpSp>
                    <p:nvGrpSpPr>
                      <p:cNvPr id="8" name="Ομάδα 7"/>
                      <p:cNvGrpSpPr/>
                      <p:nvPr/>
                    </p:nvGrpSpPr>
                    <p:grpSpPr>
                      <a:xfrm>
                        <a:off x="5727718" y="4455373"/>
                        <a:ext cx="1754531" cy="530148"/>
                        <a:chOff x="5715063" y="3661892"/>
                        <a:chExt cx="1436747" cy="990873"/>
                      </a:xfrm>
                    </p:grpSpPr>
                    <p:sp>
                      <p:nvSpPr>
                        <p:cNvPr id="20" name="Τόξο 19"/>
                        <p:cNvSpPr/>
                        <p:nvPr/>
                      </p:nvSpPr>
                      <p:spPr bwMode="auto">
                        <a:xfrm>
                          <a:off x="5715063" y="3661892"/>
                          <a:ext cx="235836" cy="914400"/>
                        </a:xfrm>
                        <a:prstGeom prst="arc">
                          <a:avLst>
                            <a:gd name="adj1" fmla="val 8113534"/>
                            <a:gd name="adj2" fmla="val 4123502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1" name="Τόξο 20"/>
                        <p:cNvSpPr/>
                        <p:nvPr/>
                      </p:nvSpPr>
                      <p:spPr bwMode="auto">
                        <a:xfrm>
                          <a:off x="5884233" y="3694552"/>
                          <a:ext cx="235836" cy="914400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4" name="Τόξο 23"/>
                        <p:cNvSpPr/>
                        <p:nvPr/>
                      </p:nvSpPr>
                      <p:spPr bwMode="auto">
                        <a:xfrm>
                          <a:off x="6057792" y="3716325"/>
                          <a:ext cx="235836" cy="914400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5" name="Τόξο 24"/>
                        <p:cNvSpPr/>
                        <p:nvPr/>
                      </p:nvSpPr>
                      <p:spPr bwMode="auto">
                        <a:xfrm>
                          <a:off x="6405203" y="3716325"/>
                          <a:ext cx="235836" cy="914400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6" name="Τόξο 25"/>
                        <p:cNvSpPr/>
                        <p:nvPr/>
                      </p:nvSpPr>
                      <p:spPr bwMode="auto">
                        <a:xfrm>
                          <a:off x="6915974" y="3738366"/>
                          <a:ext cx="235836" cy="914399"/>
                        </a:xfrm>
                        <a:prstGeom prst="arc">
                          <a:avLst>
                            <a:gd name="adj1" fmla="val 6977805"/>
                            <a:gd name="adj2" fmla="val 3727128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7" name="Τόξο 26"/>
                        <p:cNvSpPr/>
                        <p:nvPr/>
                      </p:nvSpPr>
                      <p:spPr bwMode="auto">
                        <a:xfrm>
                          <a:off x="6578017" y="3727209"/>
                          <a:ext cx="235836" cy="914400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8" name="Τόξο 27"/>
                        <p:cNvSpPr/>
                        <p:nvPr/>
                      </p:nvSpPr>
                      <p:spPr bwMode="auto">
                        <a:xfrm>
                          <a:off x="6232300" y="3716325"/>
                          <a:ext cx="235836" cy="914400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9" name="Τόξο 28"/>
                        <p:cNvSpPr/>
                        <p:nvPr/>
                      </p:nvSpPr>
                      <p:spPr bwMode="auto">
                        <a:xfrm>
                          <a:off x="6745488" y="3738321"/>
                          <a:ext cx="235836" cy="914400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50" name="Τόξο 49"/>
                      <p:cNvSpPr/>
                      <p:nvPr/>
                    </p:nvSpPr>
                    <p:spPr bwMode="auto">
                      <a:xfrm>
                        <a:off x="7607859" y="4496270"/>
                        <a:ext cx="287998" cy="489231"/>
                      </a:xfrm>
                      <a:prstGeom prst="arc">
                        <a:avLst>
                          <a:gd name="adj1" fmla="val 6977805"/>
                          <a:gd name="adj2" fmla="val 3727128"/>
                        </a:avLst>
                      </a:prstGeom>
                      <a:noFill/>
                      <a:ln w="41275" cap="flat" cmpd="sng" algn="ctr">
                        <a:solidFill>
                          <a:srgbClr val="FF99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51" name="Τόξο 50"/>
                      <p:cNvSpPr/>
                      <p:nvPr/>
                    </p:nvSpPr>
                    <p:spPr bwMode="auto">
                      <a:xfrm>
                        <a:off x="7825575" y="4492123"/>
                        <a:ext cx="287998" cy="489231"/>
                      </a:xfrm>
                      <a:prstGeom prst="arc">
                        <a:avLst>
                          <a:gd name="adj1" fmla="val 6977805"/>
                          <a:gd name="adj2" fmla="val 3333081"/>
                        </a:avLst>
                      </a:prstGeom>
                      <a:noFill/>
                      <a:ln w="41275" cap="flat" cmpd="sng" algn="ctr">
                        <a:solidFill>
                          <a:srgbClr val="FF99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13" name="Ομάδα 12"/>
                  <p:cNvGrpSpPr/>
                  <p:nvPr/>
                </p:nvGrpSpPr>
                <p:grpSpPr>
                  <a:xfrm>
                    <a:off x="2494189" y="1791487"/>
                    <a:ext cx="590545" cy="694190"/>
                    <a:chOff x="2505075" y="1791487"/>
                    <a:chExt cx="590545" cy="694190"/>
                  </a:xfrm>
                </p:grpSpPr>
                <p:sp>
                  <p:nvSpPr>
                    <p:cNvPr id="12" name="Ορθογώνιο 11"/>
                    <p:cNvSpPr/>
                    <p:nvPr/>
                  </p:nvSpPr>
                  <p:spPr bwMode="auto">
                    <a:xfrm>
                      <a:off x="2505075" y="1791487"/>
                      <a:ext cx="590545" cy="694190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rgbClr val="663300">
                            <a:tint val="66000"/>
                            <a:satMod val="160000"/>
                          </a:srgbClr>
                        </a:gs>
                        <a:gs pos="50000">
                          <a:srgbClr val="663300">
                            <a:tint val="44500"/>
                            <a:satMod val="160000"/>
                          </a:srgbClr>
                        </a:gs>
                        <a:gs pos="100000">
                          <a:srgbClr val="6633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  <a:ln w="9525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4114" name="Oval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4893" y="2105924"/>
                      <a:ext cx="125413" cy="11271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/>
                      <a:endParaRPr lang="el-GR" altLang="el-GR"/>
                    </a:p>
                  </p:txBody>
                </p:sp>
              </p:grpSp>
            </p:grpSp>
            <p:sp>
              <p:nvSpPr>
                <p:cNvPr id="11" name="Ορθογώνιο 10"/>
                <p:cNvSpPr/>
                <p:nvPr/>
              </p:nvSpPr>
              <p:spPr bwMode="auto">
                <a:xfrm>
                  <a:off x="0" y="1733530"/>
                  <a:ext cx="203013" cy="475200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4" name="Group 56"/>
          <p:cNvGrpSpPr>
            <a:grpSpLocks/>
          </p:cNvGrpSpPr>
          <p:nvPr/>
        </p:nvGrpSpPr>
        <p:grpSpPr bwMode="auto">
          <a:xfrm>
            <a:off x="2529121" y="1385898"/>
            <a:ext cx="522291" cy="5408627"/>
            <a:chOff x="1840" y="873"/>
            <a:chExt cx="329" cy="3407"/>
          </a:xfrm>
        </p:grpSpPr>
        <p:sp>
          <p:nvSpPr>
            <p:cNvPr id="4108" name="Line 19"/>
            <p:cNvSpPr>
              <a:spLocks noChangeShapeType="1"/>
            </p:cNvSpPr>
            <p:nvPr/>
          </p:nvSpPr>
          <p:spPr bwMode="auto">
            <a:xfrm>
              <a:off x="1997" y="933"/>
              <a:ext cx="0" cy="3243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prstDash val="dash"/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09" name="Text Box 51"/>
            <p:cNvSpPr txBox="1">
              <a:spLocks noChangeArrowheads="1"/>
            </p:cNvSpPr>
            <p:nvPr/>
          </p:nvSpPr>
          <p:spPr bwMode="auto">
            <a:xfrm>
              <a:off x="1933" y="4047"/>
              <a:ext cx="23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i="1" dirty="0">
                  <a:solidFill>
                    <a:schemeClr val="bg1"/>
                  </a:solidFill>
                </a:rPr>
                <a:t>x</a:t>
              </a:r>
              <a:r>
                <a:rPr lang="en-US" altLang="el-GR" baseline="-25000" dirty="0">
                  <a:solidFill>
                    <a:schemeClr val="bg1"/>
                  </a:solidFill>
                </a:rPr>
                <a:t>0</a:t>
              </a:r>
              <a:endParaRPr lang="el-GR" altLang="el-GR" dirty="0">
                <a:solidFill>
                  <a:schemeClr val="bg1"/>
                </a:solidFill>
              </a:endParaRPr>
            </a:p>
          </p:txBody>
        </p:sp>
        <p:sp>
          <p:nvSpPr>
            <p:cNvPr id="4110" name="Text Box 54"/>
            <p:cNvSpPr txBox="1">
              <a:spLocks noChangeArrowheads="1"/>
            </p:cNvSpPr>
            <p:nvPr/>
          </p:nvSpPr>
          <p:spPr bwMode="auto">
            <a:xfrm>
              <a:off x="1840" y="873"/>
              <a:ext cx="10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i="1" dirty="0">
                  <a:solidFill>
                    <a:schemeClr val="bg1"/>
                  </a:solidFill>
                </a:rPr>
                <a:t>y</a:t>
              </a:r>
              <a:endParaRPr lang="el-GR" altLang="el-GR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Ομάδα 5"/>
          <p:cNvGrpSpPr/>
          <p:nvPr/>
        </p:nvGrpSpPr>
        <p:grpSpPr>
          <a:xfrm>
            <a:off x="2286898" y="3637406"/>
            <a:ext cx="4059475" cy="1120333"/>
            <a:chOff x="2286898" y="3637406"/>
            <a:chExt cx="4059475" cy="1120333"/>
          </a:xfrm>
        </p:grpSpPr>
        <p:sp>
          <p:nvSpPr>
            <p:cNvPr id="106" name="Text Box 3090"/>
            <p:cNvSpPr txBox="1">
              <a:spLocks noChangeArrowheads="1"/>
            </p:cNvSpPr>
            <p:nvPr/>
          </p:nvSpPr>
          <p:spPr bwMode="auto">
            <a:xfrm>
              <a:off x="5387975" y="4326852"/>
              <a:ext cx="95839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sz="2800" i="1" dirty="0" err="1">
                  <a:solidFill>
                    <a:srgbClr val="FFFF00"/>
                  </a:solidFill>
                </a:rPr>
                <a:t>F</a:t>
              </a:r>
              <a:r>
                <a:rPr lang="en-US" altLang="el-GR" sz="2800" baseline="-25000" dirty="0" err="1">
                  <a:solidFill>
                    <a:srgbClr val="FFFF00"/>
                  </a:solidFill>
                </a:rPr>
                <a:t>sp</a:t>
              </a:r>
              <a:r>
                <a:rPr lang="en-US" altLang="el-GR" sz="2800" i="1" dirty="0">
                  <a:solidFill>
                    <a:srgbClr val="FFFF00"/>
                  </a:solidFill>
                </a:rPr>
                <a:t>&lt; </a:t>
              </a:r>
              <a:r>
                <a:rPr lang="en-US" altLang="el-GR" sz="2800" dirty="0">
                  <a:solidFill>
                    <a:srgbClr val="FFFF00"/>
                  </a:solidFill>
                </a:rPr>
                <a:t>0</a:t>
              </a:r>
              <a:endParaRPr lang="el-GR" altLang="el-GR" sz="2800" dirty="0">
                <a:solidFill>
                  <a:srgbClr val="FFFF00"/>
                </a:solidFill>
              </a:endParaRPr>
            </a:p>
          </p:txBody>
        </p:sp>
        <p:sp>
          <p:nvSpPr>
            <p:cNvPr id="109" name="Line 3088"/>
            <p:cNvSpPr>
              <a:spLocks noChangeShapeType="1"/>
            </p:cNvSpPr>
            <p:nvPr/>
          </p:nvSpPr>
          <p:spPr bwMode="auto">
            <a:xfrm flipH="1">
              <a:off x="2286898" y="4050850"/>
              <a:ext cx="1042988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10" name="Text Box 3091"/>
            <p:cNvSpPr txBox="1">
              <a:spLocks noChangeArrowheads="1"/>
            </p:cNvSpPr>
            <p:nvPr/>
          </p:nvSpPr>
          <p:spPr bwMode="auto">
            <a:xfrm>
              <a:off x="2308442" y="3637406"/>
              <a:ext cx="4016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i="1" dirty="0" err="1">
                  <a:solidFill>
                    <a:srgbClr val="FFFF00"/>
                  </a:solidFill>
                </a:rPr>
                <a:t>F</a:t>
              </a:r>
              <a:r>
                <a:rPr lang="en-US" altLang="el-GR" baseline="-25000" dirty="0" err="1">
                  <a:solidFill>
                    <a:srgbClr val="FFFF00"/>
                  </a:solidFill>
                </a:rPr>
                <a:t>sp</a:t>
              </a:r>
              <a:endParaRPr lang="el-GR" altLang="el-GR" dirty="0">
                <a:solidFill>
                  <a:srgbClr val="FFFF00"/>
                </a:solidFill>
              </a:endParaRPr>
            </a:p>
          </p:txBody>
        </p:sp>
      </p:grpSp>
      <p:sp>
        <p:nvSpPr>
          <p:cNvPr id="111" name="Text Box 3090"/>
          <p:cNvSpPr txBox="1">
            <a:spLocks noChangeArrowheads="1"/>
          </p:cNvSpPr>
          <p:nvPr/>
        </p:nvSpPr>
        <p:spPr bwMode="auto">
          <a:xfrm>
            <a:off x="6999099" y="4337734"/>
            <a:ext cx="207959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800" i="1" dirty="0" err="1">
                <a:solidFill>
                  <a:srgbClr val="FFFF00"/>
                </a:solidFill>
              </a:rPr>
              <a:t>F</a:t>
            </a:r>
            <a:r>
              <a:rPr lang="en-US" altLang="el-GR" sz="2800" baseline="-25000" dirty="0" err="1">
                <a:solidFill>
                  <a:srgbClr val="FFFF00"/>
                </a:solidFill>
              </a:rPr>
              <a:t>sp</a:t>
            </a:r>
            <a:r>
              <a:rPr lang="en-US" altLang="el-GR" sz="2800" i="1" dirty="0">
                <a:solidFill>
                  <a:srgbClr val="FFFF00"/>
                </a:solidFill>
              </a:rPr>
              <a:t>= – k</a:t>
            </a:r>
            <a:r>
              <a:rPr lang="el-GR" altLang="el-GR" sz="2800" i="1" dirty="0">
                <a:solidFill>
                  <a:srgbClr val="FFFF00"/>
                </a:solidFill>
              </a:rPr>
              <a:t> </a:t>
            </a:r>
            <a:r>
              <a:rPr lang="el-GR" altLang="el-GR" sz="2800" dirty="0">
                <a:solidFill>
                  <a:srgbClr val="FFFF00"/>
                </a:solidFill>
              </a:rPr>
              <a:t>(Δ</a:t>
            </a:r>
            <a:r>
              <a:rPr lang="en-US" altLang="el-GR" sz="2800" i="1" dirty="0">
                <a:solidFill>
                  <a:srgbClr val="FFFF00"/>
                </a:solidFill>
              </a:rPr>
              <a:t>x</a:t>
            </a:r>
            <a:r>
              <a:rPr lang="en-US" altLang="el-GR" sz="2800" dirty="0">
                <a:solidFill>
                  <a:srgbClr val="FFFF00"/>
                </a:solidFill>
              </a:rPr>
              <a:t>)</a:t>
            </a:r>
            <a:endParaRPr lang="el-GR" altLang="el-GR" sz="2800" dirty="0">
              <a:solidFill>
                <a:srgbClr val="FFFF00"/>
              </a:solidFill>
            </a:endParaRPr>
          </a:p>
        </p:txBody>
      </p:sp>
      <p:grpSp>
        <p:nvGrpSpPr>
          <p:cNvPr id="30" name="Ομάδα 29"/>
          <p:cNvGrpSpPr/>
          <p:nvPr/>
        </p:nvGrpSpPr>
        <p:grpSpPr>
          <a:xfrm>
            <a:off x="170347" y="5084542"/>
            <a:ext cx="8973653" cy="1056994"/>
            <a:chOff x="170347" y="5084542"/>
            <a:chExt cx="8973653" cy="1056994"/>
          </a:xfrm>
        </p:grpSpPr>
        <p:grpSp>
          <p:nvGrpSpPr>
            <p:cNvPr id="16" name="Ομάδα 15"/>
            <p:cNvGrpSpPr/>
            <p:nvPr/>
          </p:nvGrpSpPr>
          <p:grpSpPr>
            <a:xfrm>
              <a:off x="170347" y="5373527"/>
              <a:ext cx="2428784" cy="768009"/>
              <a:chOff x="170347" y="5046947"/>
              <a:chExt cx="2428784" cy="768009"/>
            </a:xfrm>
          </p:grpSpPr>
          <p:grpSp>
            <p:nvGrpSpPr>
              <p:cNvPr id="73" name="Ομάδα 72"/>
              <p:cNvGrpSpPr/>
              <p:nvPr/>
            </p:nvGrpSpPr>
            <p:grpSpPr>
              <a:xfrm>
                <a:off x="170347" y="5046947"/>
                <a:ext cx="1908000" cy="768009"/>
                <a:chOff x="5727718" y="4988912"/>
                <a:chExt cx="2385855" cy="530147"/>
              </a:xfrm>
            </p:grpSpPr>
            <p:sp>
              <p:nvSpPr>
                <p:cNvPr id="74" name="Τόξο 73"/>
                <p:cNvSpPr/>
                <p:nvPr/>
              </p:nvSpPr>
              <p:spPr bwMode="auto">
                <a:xfrm>
                  <a:off x="7401029" y="5029824"/>
                  <a:ext cx="287998" cy="489231"/>
                </a:xfrm>
                <a:prstGeom prst="arc">
                  <a:avLst>
                    <a:gd name="adj1" fmla="val 6977805"/>
                    <a:gd name="adj2" fmla="val 3727128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75" name="Ομάδα 74"/>
                <p:cNvGrpSpPr/>
                <p:nvPr/>
              </p:nvGrpSpPr>
              <p:grpSpPr>
                <a:xfrm>
                  <a:off x="5727718" y="4988912"/>
                  <a:ext cx="2385855" cy="530147"/>
                  <a:chOff x="5727718" y="4988912"/>
                  <a:chExt cx="2385855" cy="530147"/>
                </a:xfrm>
              </p:grpSpPr>
              <p:grpSp>
                <p:nvGrpSpPr>
                  <p:cNvPr id="76" name="Ομάδα 75"/>
                  <p:cNvGrpSpPr/>
                  <p:nvPr/>
                </p:nvGrpSpPr>
                <p:grpSpPr>
                  <a:xfrm>
                    <a:off x="5727718" y="4988912"/>
                    <a:ext cx="1754531" cy="530147"/>
                    <a:chOff x="5715063" y="4659087"/>
                    <a:chExt cx="1436747" cy="990874"/>
                  </a:xfrm>
                </p:grpSpPr>
                <p:sp>
                  <p:nvSpPr>
                    <p:cNvPr id="79" name="Τόξο 78"/>
                    <p:cNvSpPr/>
                    <p:nvPr/>
                  </p:nvSpPr>
                  <p:spPr bwMode="auto">
                    <a:xfrm>
                      <a:off x="5715063" y="4659087"/>
                      <a:ext cx="235836" cy="914400"/>
                    </a:xfrm>
                    <a:prstGeom prst="arc">
                      <a:avLst>
                        <a:gd name="adj1" fmla="val 8113534"/>
                        <a:gd name="adj2" fmla="val 4123502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80" name="Τόξο 79"/>
                    <p:cNvSpPr/>
                    <p:nvPr/>
                  </p:nvSpPr>
                  <p:spPr bwMode="auto">
                    <a:xfrm>
                      <a:off x="5884233" y="4691747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81" name="Τόξο 80"/>
                    <p:cNvSpPr/>
                    <p:nvPr/>
                  </p:nvSpPr>
                  <p:spPr bwMode="auto">
                    <a:xfrm>
                      <a:off x="6057792" y="4713519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82" name="Τόξο 81"/>
                    <p:cNvSpPr/>
                    <p:nvPr/>
                  </p:nvSpPr>
                  <p:spPr bwMode="auto">
                    <a:xfrm>
                      <a:off x="6405203" y="4713519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83" name="Τόξο 82"/>
                    <p:cNvSpPr/>
                    <p:nvPr/>
                  </p:nvSpPr>
                  <p:spPr bwMode="auto">
                    <a:xfrm>
                      <a:off x="6915974" y="4735561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727128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84" name="Τόξο 83"/>
                    <p:cNvSpPr/>
                    <p:nvPr/>
                  </p:nvSpPr>
                  <p:spPr bwMode="auto">
                    <a:xfrm>
                      <a:off x="6578017" y="4724403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85" name="Τόξο 84"/>
                    <p:cNvSpPr/>
                    <p:nvPr/>
                  </p:nvSpPr>
                  <p:spPr bwMode="auto">
                    <a:xfrm>
                      <a:off x="6232300" y="4713519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86" name="Τόξο 85"/>
                    <p:cNvSpPr/>
                    <p:nvPr/>
                  </p:nvSpPr>
                  <p:spPr bwMode="auto">
                    <a:xfrm>
                      <a:off x="6745488" y="4735516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77" name="Τόξο 76"/>
                  <p:cNvSpPr/>
                  <p:nvPr/>
                </p:nvSpPr>
                <p:spPr bwMode="auto">
                  <a:xfrm>
                    <a:off x="7607859" y="5029820"/>
                    <a:ext cx="287998" cy="489231"/>
                  </a:xfrm>
                  <a:prstGeom prst="arc">
                    <a:avLst>
                      <a:gd name="adj1" fmla="val 6977805"/>
                      <a:gd name="adj2" fmla="val 3727128"/>
                    </a:avLst>
                  </a:prstGeom>
                  <a:noFill/>
                  <a:ln w="41275" cap="flat" cmpd="sng" algn="ctr">
                    <a:solidFill>
                      <a:srgbClr val="FF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400" b="1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8" name="Τόξο 77"/>
                  <p:cNvSpPr/>
                  <p:nvPr/>
                </p:nvSpPr>
                <p:spPr bwMode="auto">
                  <a:xfrm>
                    <a:off x="7825575" y="5025673"/>
                    <a:ext cx="287998" cy="489231"/>
                  </a:xfrm>
                  <a:prstGeom prst="arc">
                    <a:avLst>
                      <a:gd name="adj1" fmla="val 6977805"/>
                      <a:gd name="adj2" fmla="val 3333081"/>
                    </a:avLst>
                  </a:prstGeom>
                  <a:noFill/>
                  <a:ln w="41275" cap="flat" cmpd="sng" algn="ctr">
                    <a:solidFill>
                      <a:srgbClr val="FF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400" b="1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93" name="Ομάδα 92"/>
              <p:cNvGrpSpPr/>
              <p:nvPr/>
            </p:nvGrpSpPr>
            <p:grpSpPr>
              <a:xfrm>
                <a:off x="2008586" y="5046947"/>
                <a:ext cx="590545" cy="694190"/>
                <a:chOff x="2505075" y="2564393"/>
                <a:chExt cx="590545" cy="694190"/>
              </a:xfrm>
            </p:grpSpPr>
            <p:sp>
              <p:nvSpPr>
                <p:cNvPr id="94" name="Ορθογώνιο 93"/>
                <p:cNvSpPr/>
                <p:nvPr/>
              </p:nvSpPr>
              <p:spPr bwMode="auto">
                <a:xfrm>
                  <a:off x="2505075" y="2564393"/>
                  <a:ext cx="590545" cy="69419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663300">
                        <a:tint val="66000"/>
                        <a:satMod val="160000"/>
                      </a:srgbClr>
                    </a:gs>
                    <a:gs pos="50000">
                      <a:srgbClr val="663300">
                        <a:tint val="44500"/>
                        <a:satMod val="160000"/>
                      </a:srgbClr>
                    </a:gs>
                    <a:gs pos="100000">
                      <a:srgbClr val="663300">
                        <a:tint val="23500"/>
                        <a:satMod val="160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 cap="flat" cmpd="sng" algn="ctr">
                  <a:solidFill>
                    <a:srgbClr val="6633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95" name="Oval 35"/>
                <p:cNvSpPr>
                  <a:spLocks noChangeArrowheads="1"/>
                </p:cNvSpPr>
                <p:nvPr/>
              </p:nvSpPr>
              <p:spPr bwMode="auto">
                <a:xfrm>
                  <a:off x="2724893" y="2889716"/>
                  <a:ext cx="125413" cy="112712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</p:grpSp>
        </p:grpSp>
        <p:sp>
          <p:nvSpPr>
            <p:cNvPr id="113" name="Text Box 3"/>
            <p:cNvSpPr txBox="1">
              <a:spLocks noChangeArrowheads="1"/>
            </p:cNvSpPr>
            <p:nvPr/>
          </p:nvSpPr>
          <p:spPr bwMode="auto">
            <a:xfrm>
              <a:off x="4865914" y="5084542"/>
              <a:ext cx="4278086" cy="830997"/>
            </a:xfrm>
            <a:prstGeom prst="rect">
              <a:avLst/>
            </a:prstGeom>
            <a:solidFill>
              <a:srgbClr val="0000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285750" indent="-285750" eaLnBrk="0" hangingPunct="0">
                <a:defRPr/>
              </a:pPr>
              <a:r>
                <a:rPr lang="el-GR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Το </a:t>
              </a:r>
              <a:r>
                <a:rPr lang="el-GR" dirty="0">
                  <a:solidFill>
                    <a:schemeClr val="bg1"/>
                  </a:solidFill>
                </a:rPr>
                <a:t>συμπιεσμένο</a:t>
              </a:r>
              <a:r>
                <a:rPr lang="el-GR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ελατήριο</a:t>
              </a:r>
            </a:p>
            <a:p>
              <a:pPr marL="285750" indent="-285750" eaLnBrk="0" hangingPunct="0">
                <a:defRPr/>
              </a:pPr>
              <a:r>
                <a:rPr lang="el-GR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σπρώχνει το αντικείμενο</a:t>
              </a:r>
              <a:r>
                <a:rPr 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22" name="Ομάδα 21"/>
          <p:cNvGrpSpPr/>
          <p:nvPr/>
        </p:nvGrpSpPr>
        <p:grpSpPr>
          <a:xfrm>
            <a:off x="2297670" y="5324732"/>
            <a:ext cx="3952318" cy="1447781"/>
            <a:chOff x="2297670" y="5324732"/>
            <a:chExt cx="3952318" cy="1447781"/>
          </a:xfrm>
        </p:grpSpPr>
        <p:sp>
          <p:nvSpPr>
            <p:cNvPr id="115" name="Text Box 11"/>
            <p:cNvSpPr txBox="1">
              <a:spLocks noChangeArrowheads="1"/>
            </p:cNvSpPr>
            <p:nvPr/>
          </p:nvSpPr>
          <p:spPr bwMode="auto">
            <a:xfrm>
              <a:off x="5397500" y="6341626"/>
              <a:ext cx="85248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sz="2800" i="1" dirty="0" err="1">
                  <a:solidFill>
                    <a:srgbClr val="FFFF00"/>
                  </a:solidFill>
                </a:rPr>
                <a:t>F</a:t>
              </a:r>
              <a:r>
                <a:rPr lang="en-US" altLang="el-GR" sz="2800" i="1" baseline="-25000" dirty="0" err="1">
                  <a:solidFill>
                    <a:srgbClr val="FFFF00"/>
                  </a:solidFill>
                </a:rPr>
                <a:t>sp</a:t>
              </a:r>
              <a:r>
                <a:rPr lang="en-US" altLang="el-GR" sz="2800" i="1" dirty="0">
                  <a:solidFill>
                    <a:srgbClr val="FFFF00"/>
                  </a:solidFill>
                </a:rPr>
                <a:t>&gt;0</a:t>
              </a:r>
              <a:endParaRPr lang="el-GR" altLang="el-GR" sz="2800" i="1" dirty="0">
                <a:solidFill>
                  <a:srgbClr val="FFFF00"/>
                </a:solidFill>
              </a:endParaRPr>
            </a:p>
          </p:txBody>
        </p:sp>
        <p:sp>
          <p:nvSpPr>
            <p:cNvPr id="116" name="Line 3088"/>
            <p:cNvSpPr>
              <a:spLocks noChangeShapeType="1"/>
            </p:cNvSpPr>
            <p:nvPr/>
          </p:nvSpPr>
          <p:spPr bwMode="auto">
            <a:xfrm>
              <a:off x="2297670" y="5768018"/>
              <a:ext cx="1042988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17" name="Text Box 3091"/>
            <p:cNvSpPr txBox="1">
              <a:spLocks noChangeArrowheads="1"/>
            </p:cNvSpPr>
            <p:nvPr/>
          </p:nvSpPr>
          <p:spPr bwMode="auto">
            <a:xfrm>
              <a:off x="2798308" y="5324732"/>
              <a:ext cx="4016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i="1" dirty="0" err="1">
                  <a:solidFill>
                    <a:srgbClr val="FFFF00"/>
                  </a:solidFill>
                </a:rPr>
                <a:t>F</a:t>
              </a:r>
              <a:r>
                <a:rPr lang="en-US" altLang="el-GR" baseline="-25000" dirty="0" err="1">
                  <a:solidFill>
                    <a:srgbClr val="FFFF00"/>
                  </a:solidFill>
                </a:rPr>
                <a:t>sp</a:t>
              </a:r>
              <a:endParaRPr lang="el-GR" altLang="el-GR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3" name="Ομάδα 32"/>
          <p:cNvGrpSpPr/>
          <p:nvPr/>
        </p:nvGrpSpPr>
        <p:grpSpPr>
          <a:xfrm>
            <a:off x="2765764" y="3764444"/>
            <a:ext cx="4935992" cy="3037775"/>
            <a:chOff x="2765764" y="3764444"/>
            <a:chExt cx="4935992" cy="3037775"/>
          </a:xfrm>
        </p:grpSpPr>
        <p:sp>
          <p:nvSpPr>
            <p:cNvPr id="108" name="Text Box 53"/>
            <p:cNvSpPr txBox="1">
              <a:spLocks noChangeArrowheads="1"/>
            </p:cNvSpPr>
            <p:nvPr/>
          </p:nvSpPr>
          <p:spPr bwMode="auto">
            <a:xfrm>
              <a:off x="3278381" y="6432331"/>
              <a:ext cx="16351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i="1" dirty="0">
                  <a:solidFill>
                    <a:schemeClr val="bg1"/>
                  </a:solidFill>
                </a:rPr>
                <a:t>x</a:t>
              </a:r>
              <a:endParaRPr lang="el-GR" altLang="el-GR" i="1" dirty="0">
                <a:solidFill>
                  <a:schemeClr val="bg1"/>
                </a:solidFill>
              </a:endParaRPr>
            </a:p>
          </p:txBody>
        </p:sp>
        <p:grpSp>
          <p:nvGrpSpPr>
            <p:cNvPr id="23" name="Ομάδα 22"/>
            <p:cNvGrpSpPr/>
            <p:nvPr/>
          </p:nvGrpSpPr>
          <p:grpSpPr>
            <a:xfrm>
              <a:off x="2765764" y="3764444"/>
              <a:ext cx="4935992" cy="2773542"/>
              <a:chOff x="2765764" y="3764444"/>
              <a:chExt cx="4935992" cy="2773542"/>
            </a:xfrm>
          </p:grpSpPr>
          <p:sp>
            <p:nvSpPr>
              <p:cNvPr id="104" name="Line 19"/>
              <p:cNvSpPr>
                <a:spLocks noChangeShapeType="1"/>
              </p:cNvSpPr>
              <p:nvPr/>
            </p:nvSpPr>
            <p:spPr bwMode="auto">
              <a:xfrm>
                <a:off x="3325132" y="4161986"/>
                <a:ext cx="0" cy="23760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prstDash val="dash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5" name="Ομάδα 4"/>
              <p:cNvGrpSpPr/>
              <p:nvPr/>
            </p:nvGrpSpPr>
            <p:grpSpPr>
              <a:xfrm>
                <a:off x="2765764" y="3764444"/>
                <a:ext cx="4935992" cy="2634958"/>
                <a:chOff x="2765764" y="3764444"/>
                <a:chExt cx="4935992" cy="2634958"/>
              </a:xfrm>
            </p:grpSpPr>
            <p:sp>
              <p:nvSpPr>
                <p:cNvPr id="107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5434690" y="3764444"/>
                  <a:ext cx="2267066" cy="4308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l-GR" altLang="el-GR" sz="2800" dirty="0">
                      <a:solidFill>
                        <a:schemeClr val="bg1"/>
                      </a:solidFill>
                    </a:rPr>
                    <a:t>Δ</a:t>
                  </a:r>
                  <a:r>
                    <a:rPr lang="en-US" altLang="el-GR" sz="2800" i="1" dirty="0">
                      <a:solidFill>
                        <a:schemeClr val="bg1"/>
                      </a:solidFill>
                    </a:rPr>
                    <a:t>x =</a:t>
                  </a:r>
                  <a:r>
                    <a:rPr lang="el-GR" altLang="el-GR" sz="2800" i="1" dirty="0">
                      <a:solidFill>
                        <a:schemeClr val="bg1"/>
                      </a:solidFill>
                    </a:rPr>
                    <a:t> </a:t>
                  </a:r>
                  <a:r>
                    <a:rPr lang="en-US" altLang="el-GR" sz="2800" i="1" dirty="0">
                      <a:solidFill>
                        <a:schemeClr val="bg1"/>
                      </a:solidFill>
                    </a:rPr>
                    <a:t>x – x</a:t>
                  </a:r>
                  <a:r>
                    <a:rPr lang="en-US" altLang="el-GR" sz="2800" baseline="-25000" dirty="0">
                      <a:solidFill>
                        <a:schemeClr val="bg1"/>
                      </a:solidFill>
                    </a:rPr>
                    <a:t>0</a:t>
                  </a:r>
                  <a:r>
                    <a:rPr lang="en-US" altLang="el-GR" sz="2800" dirty="0">
                      <a:solidFill>
                        <a:schemeClr val="bg1"/>
                      </a:solidFill>
                    </a:rPr>
                    <a:t> &gt; 0</a:t>
                  </a:r>
                  <a:endParaRPr lang="el-GR" altLang="el-GR" sz="28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8" name="Line 3088"/>
                <p:cNvSpPr>
                  <a:spLocks noChangeShapeType="1"/>
                </p:cNvSpPr>
                <p:nvPr/>
              </p:nvSpPr>
              <p:spPr bwMode="auto">
                <a:xfrm>
                  <a:off x="2765764" y="6399402"/>
                  <a:ext cx="54000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</p:grpSp>
      <p:sp>
        <p:nvSpPr>
          <p:cNvPr id="99" name="Text Box 3090"/>
          <p:cNvSpPr txBox="1">
            <a:spLocks noChangeArrowheads="1"/>
          </p:cNvSpPr>
          <p:nvPr/>
        </p:nvSpPr>
        <p:spPr bwMode="auto">
          <a:xfrm>
            <a:off x="6999095" y="6297210"/>
            <a:ext cx="207959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800" i="1" dirty="0" err="1">
                <a:solidFill>
                  <a:srgbClr val="FFFF00"/>
                </a:solidFill>
              </a:rPr>
              <a:t>F</a:t>
            </a:r>
            <a:r>
              <a:rPr lang="en-US" altLang="el-GR" sz="2800" baseline="-25000" dirty="0" err="1">
                <a:solidFill>
                  <a:srgbClr val="FFFF00"/>
                </a:solidFill>
              </a:rPr>
              <a:t>sp</a:t>
            </a:r>
            <a:r>
              <a:rPr lang="en-US" altLang="el-GR" sz="2800" i="1" dirty="0">
                <a:solidFill>
                  <a:srgbClr val="FFFF00"/>
                </a:solidFill>
              </a:rPr>
              <a:t>= – k</a:t>
            </a:r>
            <a:r>
              <a:rPr lang="el-GR" altLang="el-GR" sz="2800" i="1" dirty="0">
                <a:solidFill>
                  <a:srgbClr val="FFFF00"/>
                </a:solidFill>
              </a:rPr>
              <a:t> </a:t>
            </a:r>
            <a:r>
              <a:rPr lang="el-GR" altLang="el-GR" sz="2800" dirty="0">
                <a:solidFill>
                  <a:srgbClr val="FFFF00"/>
                </a:solidFill>
              </a:rPr>
              <a:t>(Δ</a:t>
            </a:r>
            <a:r>
              <a:rPr lang="en-US" altLang="el-GR" sz="2800" i="1" dirty="0">
                <a:solidFill>
                  <a:srgbClr val="FFFF00"/>
                </a:solidFill>
              </a:rPr>
              <a:t>x</a:t>
            </a:r>
            <a:r>
              <a:rPr lang="en-US" altLang="el-GR" sz="2800" dirty="0">
                <a:solidFill>
                  <a:srgbClr val="FFFF00"/>
                </a:solidFill>
              </a:rPr>
              <a:t>)</a:t>
            </a:r>
            <a:endParaRPr lang="el-GR" altLang="el-GR" sz="2800" dirty="0">
              <a:solidFill>
                <a:srgbClr val="FFFF00"/>
              </a:solidFill>
            </a:endParaRPr>
          </a:p>
        </p:txBody>
      </p:sp>
      <p:grpSp>
        <p:nvGrpSpPr>
          <p:cNvPr id="34" name="Ομάδα 33"/>
          <p:cNvGrpSpPr/>
          <p:nvPr/>
        </p:nvGrpSpPr>
        <p:grpSpPr>
          <a:xfrm>
            <a:off x="2224410" y="5813807"/>
            <a:ext cx="5477350" cy="1020952"/>
            <a:chOff x="2224410" y="5813807"/>
            <a:chExt cx="5477350" cy="1020952"/>
          </a:xfrm>
        </p:grpSpPr>
        <p:grpSp>
          <p:nvGrpSpPr>
            <p:cNvPr id="31" name="Ομάδα 30"/>
            <p:cNvGrpSpPr/>
            <p:nvPr/>
          </p:nvGrpSpPr>
          <p:grpSpPr>
            <a:xfrm>
              <a:off x="2286776" y="5813807"/>
              <a:ext cx="5414984" cy="756000"/>
              <a:chOff x="2286776" y="5813807"/>
              <a:chExt cx="5414984" cy="756000"/>
            </a:xfrm>
          </p:grpSpPr>
          <p:sp>
            <p:nvSpPr>
              <p:cNvPr id="96" name="Line 19"/>
              <p:cNvSpPr>
                <a:spLocks noChangeShapeType="1"/>
              </p:cNvSpPr>
              <p:nvPr/>
            </p:nvSpPr>
            <p:spPr bwMode="auto">
              <a:xfrm>
                <a:off x="2301996" y="5813807"/>
                <a:ext cx="0" cy="7560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prstDash val="dash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7" name="Ομάδα 6"/>
              <p:cNvGrpSpPr/>
              <p:nvPr/>
            </p:nvGrpSpPr>
            <p:grpSpPr>
              <a:xfrm>
                <a:off x="2286776" y="5865295"/>
                <a:ext cx="5414984" cy="686507"/>
                <a:chOff x="2286776" y="5865295"/>
                <a:chExt cx="5414984" cy="686507"/>
              </a:xfrm>
            </p:grpSpPr>
            <p:sp>
              <p:nvSpPr>
                <p:cNvPr id="89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5434694" y="5865295"/>
                  <a:ext cx="2267066" cy="4308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l-GR" altLang="el-GR" sz="2800" dirty="0">
                      <a:solidFill>
                        <a:schemeClr val="bg1"/>
                      </a:solidFill>
                    </a:rPr>
                    <a:t>Δ</a:t>
                  </a:r>
                  <a:r>
                    <a:rPr lang="en-US" altLang="el-GR" sz="2800" i="1" dirty="0">
                      <a:solidFill>
                        <a:schemeClr val="bg1"/>
                      </a:solidFill>
                    </a:rPr>
                    <a:t>x =</a:t>
                  </a:r>
                  <a:r>
                    <a:rPr lang="el-GR" altLang="el-GR" sz="2800" i="1" dirty="0">
                      <a:solidFill>
                        <a:schemeClr val="bg1"/>
                      </a:solidFill>
                    </a:rPr>
                    <a:t> </a:t>
                  </a:r>
                  <a:r>
                    <a:rPr lang="en-US" altLang="el-GR" sz="2800" i="1" dirty="0">
                      <a:solidFill>
                        <a:schemeClr val="bg1"/>
                      </a:solidFill>
                    </a:rPr>
                    <a:t>x – x</a:t>
                  </a:r>
                  <a:r>
                    <a:rPr lang="en-US" altLang="el-GR" sz="2800" baseline="-25000" dirty="0">
                      <a:solidFill>
                        <a:schemeClr val="bg1"/>
                      </a:solidFill>
                    </a:rPr>
                    <a:t>0</a:t>
                  </a:r>
                  <a:r>
                    <a:rPr lang="en-US" altLang="el-GR" sz="2800" dirty="0">
                      <a:solidFill>
                        <a:schemeClr val="bg1"/>
                      </a:solidFill>
                    </a:rPr>
                    <a:t> &lt; 0</a:t>
                  </a:r>
                  <a:endParaRPr lang="el-GR" altLang="el-GR" sz="28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8" name="Line 3088"/>
                <p:cNvSpPr>
                  <a:spLocks noChangeShapeType="1"/>
                </p:cNvSpPr>
                <p:nvPr/>
              </p:nvSpPr>
              <p:spPr bwMode="auto">
                <a:xfrm flipH="1">
                  <a:off x="2286776" y="6551802"/>
                  <a:ext cx="46800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  <p:sp>
          <p:nvSpPr>
            <p:cNvPr id="112" name="Text Box 53"/>
            <p:cNvSpPr txBox="1">
              <a:spLocks noChangeArrowheads="1"/>
            </p:cNvSpPr>
            <p:nvPr/>
          </p:nvSpPr>
          <p:spPr bwMode="auto">
            <a:xfrm>
              <a:off x="2224410" y="6464871"/>
              <a:ext cx="166029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i="1" dirty="0">
                  <a:solidFill>
                    <a:schemeClr val="bg1"/>
                  </a:solidFill>
                </a:rPr>
                <a:t>x</a:t>
              </a:r>
              <a:endParaRPr lang="el-GR" altLang="el-GR" i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6" grpId="0" autoUpdateAnimBg="0"/>
      <p:bldP spid="7215" grpId="0" animBg="1" autoUpdateAnimBg="0"/>
      <p:bldP spid="7220" grpId="0" autoUpdateAnimBg="0"/>
      <p:bldP spid="111" grpId="0" autoUpdateAnimBg="0"/>
      <p:bldP spid="9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Rectangle 2"/>
          <p:cNvSpPr>
            <a:spLocks noChangeArrowheads="1"/>
          </p:cNvSpPr>
          <p:nvPr/>
        </p:nvSpPr>
        <p:spPr bwMode="auto">
          <a:xfrm>
            <a:off x="84841" y="836712"/>
            <a:ext cx="3046999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18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Κατακόρυφο </a:t>
            </a:r>
            <a:r>
              <a:rPr lang="en-US" sz="18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Ελατήριο</a:t>
            </a:r>
            <a:endParaRPr lang="en-US" sz="1800" b="1" i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5" name="TextBox 234"/>
              <p:cNvSpPr txBox="1"/>
              <p:nvPr/>
            </p:nvSpPr>
            <p:spPr>
              <a:xfrm>
                <a:off x="218278" y="6165304"/>
                <a:ext cx="2247538" cy="3942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sz="18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𝐬𝐩𝟏</m:t>
                          </m:r>
                        </m:sub>
                      </m:sSub>
                      <m:r>
                        <a:rPr lang="en-US" sz="18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l-GR" sz="18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35" name="TextBox 2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278" y="6165304"/>
                <a:ext cx="2247538" cy="394210"/>
              </a:xfrm>
              <a:prstGeom prst="rect">
                <a:avLst/>
              </a:prstGeom>
              <a:blipFill rotWithShape="1">
                <a:blip r:embed="rId2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6" name="Ομάδα 235"/>
          <p:cNvGrpSpPr/>
          <p:nvPr/>
        </p:nvGrpSpPr>
        <p:grpSpPr>
          <a:xfrm>
            <a:off x="179512" y="5805264"/>
            <a:ext cx="5117377" cy="757249"/>
            <a:chOff x="5553126" y="2109703"/>
            <a:chExt cx="5117377" cy="75724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7" name="Ορθογώνιο 236"/>
                <p:cNvSpPr/>
                <p:nvPr/>
              </p:nvSpPr>
              <p:spPr>
                <a:xfrm>
                  <a:off x="8080627" y="2316435"/>
                  <a:ext cx="258987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𝒌</m:t>
                        </m:r>
                        <m:d>
                          <m:dPr>
                            <m:ctrlPr>
                              <a:rPr lang="en-US" sz="18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800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en-US" sz="18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n-US" sz="18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800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en-US" sz="18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</m:e>
                        </m:d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</m:t>
                        </m:r>
                        <m:r>
                          <a:rPr lang="en-US" sz="18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18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18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Ορθογώνιο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80627" y="2316435"/>
                  <a:ext cx="2585067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491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38" name="Ομάδα 237"/>
            <p:cNvGrpSpPr/>
            <p:nvPr/>
          </p:nvGrpSpPr>
          <p:grpSpPr>
            <a:xfrm>
              <a:off x="5553126" y="2109703"/>
              <a:ext cx="2503417" cy="757249"/>
              <a:chOff x="5985174" y="4990023"/>
              <a:chExt cx="2503417" cy="757249"/>
            </a:xfrm>
          </p:grpSpPr>
          <p:sp>
            <p:nvSpPr>
              <p:cNvPr id="239" name="Ορθογώνιο 238"/>
              <p:cNvSpPr/>
              <p:nvPr/>
            </p:nvSpPr>
            <p:spPr>
              <a:xfrm>
                <a:off x="5985174" y="4990023"/>
                <a:ext cx="2242730" cy="757249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sz="1800"/>
              </a:p>
            </p:txBody>
          </p:sp>
          <p:sp>
            <p:nvSpPr>
              <p:cNvPr id="240" name="Δεξιό βέλος 239"/>
              <p:cNvSpPr/>
              <p:nvPr/>
            </p:nvSpPr>
            <p:spPr>
              <a:xfrm>
                <a:off x="8236591" y="5282409"/>
                <a:ext cx="252000" cy="180000"/>
              </a:xfrm>
              <a:prstGeom prst="rightArrow">
                <a:avLst>
                  <a:gd name="adj1" fmla="val 29841"/>
                  <a:gd name="adj2" fmla="val 73519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sz="1800"/>
              </a:p>
            </p:txBody>
          </p:sp>
        </p:grpSp>
      </p:grpSp>
      <p:sp>
        <p:nvSpPr>
          <p:cNvPr id="241" name="TextBox 240"/>
          <p:cNvSpPr txBox="1"/>
          <p:nvPr/>
        </p:nvSpPr>
        <p:spPr>
          <a:xfrm>
            <a:off x="5880135" y="2132856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l-GR" sz="1800" b="1" baseline="-25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8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800" b="1" baseline="-25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l-GR"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l-GR" sz="18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2" name="Ομάδα 241"/>
          <p:cNvGrpSpPr/>
          <p:nvPr/>
        </p:nvGrpSpPr>
        <p:grpSpPr>
          <a:xfrm>
            <a:off x="5789699" y="3068960"/>
            <a:ext cx="2774182" cy="729372"/>
            <a:chOff x="5789699" y="3305644"/>
            <a:chExt cx="2774182" cy="729372"/>
          </a:xfrm>
        </p:grpSpPr>
        <p:sp>
          <p:nvSpPr>
            <p:cNvPr id="243" name="TextBox 242"/>
            <p:cNvSpPr txBox="1"/>
            <p:nvPr/>
          </p:nvSpPr>
          <p:spPr>
            <a:xfrm>
              <a:off x="5789699" y="3305644"/>
              <a:ext cx="2515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Νέα δύναμη ελατηρίου: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4" name="TextBox 243"/>
                <p:cNvSpPr txBox="1"/>
                <p:nvPr/>
              </p:nvSpPr>
              <p:spPr>
                <a:xfrm>
                  <a:off x="5796136" y="3640806"/>
                  <a:ext cx="2767745" cy="3942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8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𝐬𝐩𝟐</m:t>
                            </m:r>
                          </m:sub>
                        </m:sSub>
                        <m:r>
                          <a:rPr lang="en-US" sz="18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𝒌</m:t>
                        </m:r>
                        <m:d>
                          <m:dPr>
                            <m:ctrlP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8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en-US" sz="18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8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en-US" sz="18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</m:e>
                        </m:d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    </m:t>
                        </m:r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sz="18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83" name="TextBox 8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96136" y="3640806"/>
                  <a:ext cx="2762936" cy="3942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769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45" name="TextBox 244"/>
          <p:cNvSpPr txBox="1"/>
          <p:nvPr/>
        </p:nvSpPr>
        <p:spPr>
          <a:xfrm>
            <a:off x="5075208" y="4365104"/>
            <a:ext cx="3961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Συνισταμένη δύναμη πάνω στο σώμα: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6" name="TextBox 245"/>
              <p:cNvSpPr txBox="1"/>
              <p:nvPr/>
            </p:nvSpPr>
            <p:spPr>
              <a:xfrm>
                <a:off x="5580112" y="4725144"/>
                <a:ext cx="2271712" cy="3942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𝑭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sz="18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𝐬𝐩𝟐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𝒎𝒈</m:t>
                      </m:r>
                      <m:r>
                        <m:rPr>
                          <m:nor/>
                        </m:rPr>
                        <a:rPr lang="en-US" sz="18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  </m:t>
                      </m:r>
                      <m:r>
                        <m:rPr>
                          <m:nor/>
                        </m:rPr>
                        <a:rPr lang="el-GR" sz="1800" b="1" dirty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18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46" name="TextBox 2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725144"/>
                <a:ext cx="2271712" cy="394210"/>
              </a:xfrm>
              <a:prstGeom prst="rect">
                <a:avLst/>
              </a:prstGeom>
              <a:blipFill rotWithShape="1">
                <a:blip r:embed="rId5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7" name="TextBox 246"/>
              <p:cNvSpPr txBox="1"/>
              <p:nvPr/>
            </p:nvSpPr>
            <p:spPr>
              <a:xfrm>
                <a:off x="2915816" y="5661248"/>
                <a:ext cx="32911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FFFF00"/>
                        </a:solidFill>
                        <a:latin typeface="Cambria Math"/>
                      </a:rPr>
                      <m:t>𝑭</m:t>
                    </m:r>
                    <m:r>
                      <a:rPr lang="el-GR" sz="1800" b="1" i="0" smtClean="0">
                        <a:solidFill>
                          <a:srgbClr val="FFFF00"/>
                        </a:solidFill>
                        <a:latin typeface="Cambria Math"/>
                      </a:rPr>
                      <m:t>=</m:t>
                    </m:r>
                    <m:r>
                      <a:rPr lang="en-US" sz="1800" b="1" i="1">
                        <a:solidFill>
                          <a:srgbClr val="FFFF00"/>
                        </a:solidFill>
                        <a:latin typeface="Cambria Math"/>
                      </a:rPr>
                      <m:t>−</m:t>
                    </m:r>
                    <m:r>
                      <a:rPr lang="en-US" sz="1800" b="1" i="1">
                        <a:solidFill>
                          <a:srgbClr val="FFFF00"/>
                        </a:solidFill>
                        <a:latin typeface="Cambria Math"/>
                      </a:rPr>
                      <m:t>𝒌</m:t>
                    </m:r>
                    <m:r>
                      <a:rPr lang="el-GR" sz="1800" b="1">
                        <a:solidFill>
                          <a:srgbClr val="FFFF00"/>
                        </a:solidFill>
                        <a:latin typeface="Cambria Math"/>
                      </a:rPr>
                      <m:t>𝚫</m:t>
                    </m:r>
                    <m:r>
                      <a:rPr lang="en-US" sz="1800" b="1">
                        <a:solidFill>
                          <a:srgbClr val="FFFF00"/>
                        </a:solidFill>
                        <a:latin typeface="Cambria Math"/>
                      </a:rPr>
                      <m:t>𝐲</m:t>
                    </m:r>
                    <m:r>
                      <a:rPr lang="en-US" sz="1800" b="1" i="1">
                        <a:solidFill>
                          <a:srgbClr val="FFFF00"/>
                        </a:solidFill>
                        <a:latin typeface="Cambria Math"/>
                      </a:rPr>
                      <m:t>−</m:t>
                    </m:r>
                    <m:r>
                      <a:rPr lang="en-US" sz="1800" b="1" i="1" smtClean="0">
                        <a:solidFill>
                          <a:srgbClr val="FFFF00"/>
                        </a:solidFill>
                        <a:latin typeface="Cambria Math"/>
                      </a:rPr>
                      <m:t>𝒌</m:t>
                    </m:r>
                    <m:r>
                      <a:rPr lang="en-US" sz="1800" b="1" i="1" smtClean="0">
                        <a:solidFill>
                          <a:srgbClr val="FFFF0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𝑳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1800" b="1" i="1" smtClean="0">
                        <a:solidFill>
                          <a:srgbClr val="FFFF00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1800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𝑳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n-US" sz="1800" b="1" i="1">
                        <a:solidFill>
                          <a:srgbClr val="FFFF00"/>
                        </a:solidFill>
                        <a:latin typeface="Cambria Math"/>
                      </a:rPr>
                      <m:t>)</m:t>
                    </m:r>
                    <m:r>
                      <a:rPr lang="en-US" sz="1800" b="1" i="1" smtClean="0">
                        <a:solidFill>
                          <a:srgbClr val="FFFF00"/>
                        </a:solidFill>
                        <a:latin typeface="Cambria Math"/>
                      </a:rPr>
                      <m:t>−</m:t>
                    </m:r>
                    <m:r>
                      <a:rPr lang="en-US" sz="1800" b="1" i="1" smtClean="0">
                        <a:solidFill>
                          <a:srgbClr val="FFFF00"/>
                        </a:solidFill>
                        <a:latin typeface="Cambria Math"/>
                      </a:rPr>
                      <m:t>𝒎𝒈</m:t>
                    </m:r>
                  </m:oMath>
                </a14:m>
                <a:r>
                  <a:rPr lang="el-GR" sz="1800" b="1" dirty="0">
                    <a:solidFill>
                      <a:srgbClr val="FFFF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47" name="TextBox 2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5661248"/>
                <a:ext cx="3291157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8" name="TextBox 247"/>
          <p:cNvSpPr txBox="1"/>
          <p:nvPr/>
        </p:nvSpPr>
        <p:spPr>
          <a:xfrm>
            <a:off x="5880135" y="2564904"/>
            <a:ext cx="1348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l-GR" sz="1800" b="1" baseline="-25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l-GR" sz="1800" b="1" baseline="-25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Δ</a:t>
            </a:r>
            <a:r>
              <a:rPr lang="en-US" sz="18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l-GR" sz="18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9" name="Ομάδα 248"/>
          <p:cNvGrpSpPr/>
          <p:nvPr/>
        </p:nvGrpSpPr>
        <p:grpSpPr>
          <a:xfrm>
            <a:off x="5898972" y="2564904"/>
            <a:ext cx="1348511" cy="930818"/>
            <a:chOff x="5898972" y="2884438"/>
            <a:chExt cx="1348511" cy="930818"/>
          </a:xfrm>
        </p:grpSpPr>
        <p:sp>
          <p:nvSpPr>
            <p:cNvPr id="250" name="Ορθογώνιο 249"/>
            <p:cNvSpPr/>
            <p:nvPr/>
          </p:nvSpPr>
          <p:spPr>
            <a:xfrm>
              <a:off x="5898972" y="2884438"/>
              <a:ext cx="1348511" cy="390818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800"/>
            </a:p>
          </p:txBody>
        </p:sp>
        <p:cxnSp>
          <p:nvCxnSpPr>
            <p:cNvPr id="251" name="Ευθύγραμμο βέλος σύνδεσης 250"/>
            <p:cNvCxnSpPr>
              <a:stCxn id="250" idx="2"/>
            </p:cNvCxnSpPr>
            <p:nvPr/>
          </p:nvCxnSpPr>
          <p:spPr>
            <a:xfrm>
              <a:off x="6573228" y="3275256"/>
              <a:ext cx="501465" cy="5400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2" name="Ομάδα 251"/>
          <p:cNvGrpSpPr/>
          <p:nvPr/>
        </p:nvGrpSpPr>
        <p:grpSpPr>
          <a:xfrm>
            <a:off x="251864" y="1228690"/>
            <a:ext cx="3836792" cy="1292670"/>
            <a:chOff x="251864" y="1372706"/>
            <a:chExt cx="3836792" cy="1292670"/>
          </a:xfrm>
        </p:grpSpPr>
        <p:sp>
          <p:nvSpPr>
            <p:cNvPr id="253" name="TextBox 252"/>
            <p:cNvSpPr txBox="1"/>
            <p:nvPr/>
          </p:nvSpPr>
          <p:spPr>
            <a:xfrm>
              <a:off x="3439119" y="1372706"/>
              <a:ext cx="6495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 = </a:t>
              </a:r>
              <a:r>
                <a:rPr lang="en-US" sz="1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l-GR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54" name="Ομάδα 253"/>
            <p:cNvGrpSpPr/>
            <p:nvPr/>
          </p:nvGrpSpPr>
          <p:grpSpPr>
            <a:xfrm>
              <a:off x="251864" y="1520800"/>
              <a:ext cx="3096000" cy="1116112"/>
              <a:chOff x="288176" y="1520800"/>
              <a:chExt cx="3096000" cy="1116112"/>
            </a:xfrm>
          </p:grpSpPr>
          <p:grpSp>
            <p:nvGrpSpPr>
              <p:cNvPr id="257" name="Group 27"/>
              <p:cNvGrpSpPr>
                <a:grpSpLocks/>
              </p:cNvGrpSpPr>
              <p:nvPr/>
            </p:nvGrpSpPr>
            <p:grpSpPr bwMode="auto">
              <a:xfrm>
                <a:off x="336600" y="1592912"/>
                <a:ext cx="324000" cy="1044000"/>
                <a:chOff x="1360" y="12983"/>
                <a:chExt cx="398" cy="850"/>
              </a:xfrm>
            </p:grpSpPr>
            <p:grpSp>
              <p:nvGrpSpPr>
                <p:cNvPr id="259" name="Group 28"/>
                <p:cNvGrpSpPr>
                  <a:grpSpLocks/>
                </p:cNvGrpSpPr>
                <p:nvPr/>
              </p:nvGrpSpPr>
              <p:grpSpPr bwMode="auto">
                <a:xfrm>
                  <a:off x="1360" y="12983"/>
                  <a:ext cx="398" cy="442"/>
                  <a:chOff x="2256" y="6288"/>
                  <a:chExt cx="958" cy="1238"/>
                </a:xfrm>
              </p:grpSpPr>
              <p:sp>
                <p:nvSpPr>
                  <p:cNvPr id="266" name="Arc 29"/>
                  <p:cNvSpPr>
                    <a:spLocks/>
                  </p:cNvSpPr>
                  <p:nvPr/>
                </p:nvSpPr>
                <p:spPr bwMode="auto">
                  <a:xfrm>
                    <a:off x="2256" y="6288"/>
                    <a:ext cx="937" cy="327"/>
                  </a:xfrm>
                  <a:custGeom>
                    <a:avLst/>
                    <a:gdLst>
                      <a:gd name="T0" fmla="*/ 23 w 37467"/>
                      <a:gd name="T1" fmla="*/ 2 h 43200"/>
                      <a:gd name="T2" fmla="*/ 21 w 37467"/>
                      <a:gd name="T3" fmla="*/ 0 h 43200"/>
                      <a:gd name="T4" fmla="*/ 14 w 37467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467" h="43200" fill="none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</a:path>
                      <a:path w="37467" h="43200" stroke="0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  <a:lnTo>
                          <a:pt x="21600" y="21600"/>
                        </a:lnTo>
                        <a:lnTo>
                          <a:pt x="37466" y="36255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 sz="1800"/>
                  </a:p>
                </p:txBody>
              </p:sp>
              <p:sp>
                <p:nvSpPr>
                  <p:cNvPr id="267" name="Arc 30"/>
                  <p:cNvSpPr>
                    <a:spLocks/>
                  </p:cNvSpPr>
                  <p:nvPr/>
                </p:nvSpPr>
                <p:spPr bwMode="auto">
                  <a:xfrm>
                    <a:off x="2258" y="6515"/>
                    <a:ext cx="934" cy="327"/>
                  </a:xfrm>
                  <a:custGeom>
                    <a:avLst/>
                    <a:gdLst>
                      <a:gd name="T0" fmla="*/ 23 w 37381"/>
                      <a:gd name="T1" fmla="*/ 2 h 43200"/>
                      <a:gd name="T2" fmla="*/ 23 w 37381"/>
                      <a:gd name="T3" fmla="*/ 0 h 43200"/>
                      <a:gd name="T4" fmla="*/ 13 w 37381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381" h="43200" fill="none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</a:path>
                      <a:path w="37381" h="43200" stroke="0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  <a:lnTo>
                          <a:pt x="21600" y="21600"/>
                        </a:lnTo>
                        <a:lnTo>
                          <a:pt x="36983" y="36763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 sz="1800"/>
                  </a:p>
                </p:txBody>
              </p:sp>
              <p:sp>
                <p:nvSpPr>
                  <p:cNvPr id="268" name="Arc 31"/>
                  <p:cNvSpPr>
                    <a:spLocks/>
                  </p:cNvSpPr>
                  <p:nvPr/>
                </p:nvSpPr>
                <p:spPr bwMode="auto">
                  <a:xfrm>
                    <a:off x="2258" y="7199"/>
                    <a:ext cx="941" cy="327"/>
                  </a:xfrm>
                  <a:custGeom>
                    <a:avLst/>
                    <a:gdLst>
                      <a:gd name="T0" fmla="*/ 23 w 37664"/>
                      <a:gd name="T1" fmla="*/ 2 h 43200"/>
                      <a:gd name="T2" fmla="*/ 24 w 37664"/>
                      <a:gd name="T3" fmla="*/ 0 h 43200"/>
                      <a:gd name="T4" fmla="*/ 13 w 37664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664" h="43200" fill="none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</a:path>
                      <a:path w="37664" h="43200" stroke="0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  <a:lnTo>
                          <a:pt x="21600" y="21600"/>
                        </a:lnTo>
                        <a:lnTo>
                          <a:pt x="37100" y="36642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 sz="1800"/>
                  </a:p>
                </p:txBody>
              </p:sp>
              <p:sp>
                <p:nvSpPr>
                  <p:cNvPr id="269" name="Arc 32"/>
                  <p:cNvSpPr>
                    <a:spLocks/>
                  </p:cNvSpPr>
                  <p:nvPr/>
                </p:nvSpPr>
                <p:spPr bwMode="auto">
                  <a:xfrm>
                    <a:off x="2258" y="6743"/>
                    <a:ext cx="950" cy="327"/>
                  </a:xfrm>
                  <a:custGeom>
                    <a:avLst/>
                    <a:gdLst>
                      <a:gd name="T0" fmla="*/ 24 w 38026"/>
                      <a:gd name="T1" fmla="*/ 2 h 43200"/>
                      <a:gd name="T2" fmla="*/ 23 w 38026"/>
                      <a:gd name="T3" fmla="*/ 0 h 43200"/>
                      <a:gd name="T4" fmla="*/ 13 w 38026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026" h="43200" fill="none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</a:path>
                      <a:path w="38026" h="43200" stroke="0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  <a:lnTo>
                          <a:pt x="21600" y="21600"/>
                        </a:lnTo>
                        <a:lnTo>
                          <a:pt x="38026" y="35626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 sz="1800"/>
                  </a:p>
                </p:txBody>
              </p:sp>
              <p:sp>
                <p:nvSpPr>
                  <p:cNvPr id="270" name="Arc 33"/>
                  <p:cNvSpPr>
                    <a:spLocks/>
                  </p:cNvSpPr>
                  <p:nvPr/>
                </p:nvSpPr>
                <p:spPr bwMode="auto">
                  <a:xfrm>
                    <a:off x="2259" y="6972"/>
                    <a:ext cx="955" cy="327"/>
                  </a:xfrm>
                  <a:custGeom>
                    <a:avLst/>
                    <a:gdLst>
                      <a:gd name="T0" fmla="*/ 23 w 38229"/>
                      <a:gd name="T1" fmla="*/ 2 h 43200"/>
                      <a:gd name="T2" fmla="*/ 24 w 38229"/>
                      <a:gd name="T3" fmla="*/ 0 h 43200"/>
                      <a:gd name="T4" fmla="*/ 13 w 38229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229" h="43200" fill="none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</a:path>
                      <a:path w="38229" h="43200" stroke="0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  <a:lnTo>
                          <a:pt x="21600" y="21600"/>
                        </a:lnTo>
                        <a:lnTo>
                          <a:pt x="37178" y="36561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 sz="1800"/>
                  </a:p>
                </p:txBody>
              </p:sp>
            </p:grpSp>
            <p:grpSp>
              <p:nvGrpSpPr>
                <p:cNvPr id="260" name="Group 34"/>
                <p:cNvGrpSpPr>
                  <a:grpSpLocks/>
                </p:cNvGrpSpPr>
                <p:nvPr/>
              </p:nvGrpSpPr>
              <p:grpSpPr bwMode="auto">
                <a:xfrm>
                  <a:off x="1360" y="13391"/>
                  <a:ext cx="398" cy="442"/>
                  <a:chOff x="2256" y="6288"/>
                  <a:chExt cx="958" cy="1238"/>
                </a:xfrm>
              </p:grpSpPr>
              <p:sp>
                <p:nvSpPr>
                  <p:cNvPr id="261" name="Arc 35"/>
                  <p:cNvSpPr>
                    <a:spLocks/>
                  </p:cNvSpPr>
                  <p:nvPr/>
                </p:nvSpPr>
                <p:spPr bwMode="auto">
                  <a:xfrm>
                    <a:off x="2256" y="6288"/>
                    <a:ext cx="937" cy="327"/>
                  </a:xfrm>
                  <a:custGeom>
                    <a:avLst/>
                    <a:gdLst>
                      <a:gd name="T0" fmla="*/ 23 w 37467"/>
                      <a:gd name="T1" fmla="*/ 2 h 43200"/>
                      <a:gd name="T2" fmla="*/ 21 w 37467"/>
                      <a:gd name="T3" fmla="*/ 0 h 43200"/>
                      <a:gd name="T4" fmla="*/ 14 w 37467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467" h="43200" fill="none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</a:path>
                      <a:path w="37467" h="43200" stroke="0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  <a:lnTo>
                          <a:pt x="21600" y="21600"/>
                        </a:lnTo>
                        <a:lnTo>
                          <a:pt x="37466" y="36255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 sz="1800"/>
                  </a:p>
                </p:txBody>
              </p:sp>
              <p:sp>
                <p:nvSpPr>
                  <p:cNvPr id="262" name="Arc 36"/>
                  <p:cNvSpPr>
                    <a:spLocks/>
                  </p:cNvSpPr>
                  <p:nvPr/>
                </p:nvSpPr>
                <p:spPr bwMode="auto">
                  <a:xfrm>
                    <a:off x="2258" y="6515"/>
                    <a:ext cx="934" cy="327"/>
                  </a:xfrm>
                  <a:custGeom>
                    <a:avLst/>
                    <a:gdLst>
                      <a:gd name="T0" fmla="*/ 23 w 37381"/>
                      <a:gd name="T1" fmla="*/ 2 h 43200"/>
                      <a:gd name="T2" fmla="*/ 23 w 37381"/>
                      <a:gd name="T3" fmla="*/ 0 h 43200"/>
                      <a:gd name="T4" fmla="*/ 13 w 37381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381" h="43200" fill="none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</a:path>
                      <a:path w="37381" h="43200" stroke="0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  <a:lnTo>
                          <a:pt x="21600" y="21600"/>
                        </a:lnTo>
                        <a:lnTo>
                          <a:pt x="36983" y="36763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 sz="1800"/>
                  </a:p>
                </p:txBody>
              </p:sp>
              <p:sp>
                <p:nvSpPr>
                  <p:cNvPr id="263" name="Arc 37"/>
                  <p:cNvSpPr>
                    <a:spLocks/>
                  </p:cNvSpPr>
                  <p:nvPr/>
                </p:nvSpPr>
                <p:spPr bwMode="auto">
                  <a:xfrm>
                    <a:off x="2258" y="7199"/>
                    <a:ext cx="941" cy="327"/>
                  </a:xfrm>
                  <a:custGeom>
                    <a:avLst/>
                    <a:gdLst>
                      <a:gd name="T0" fmla="*/ 23 w 37664"/>
                      <a:gd name="T1" fmla="*/ 2 h 43200"/>
                      <a:gd name="T2" fmla="*/ 24 w 37664"/>
                      <a:gd name="T3" fmla="*/ 0 h 43200"/>
                      <a:gd name="T4" fmla="*/ 13 w 37664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664" h="43200" fill="none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</a:path>
                      <a:path w="37664" h="43200" stroke="0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  <a:lnTo>
                          <a:pt x="21600" y="21600"/>
                        </a:lnTo>
                        <a:lnTo>
                          <a:pt x="37100" y="36642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 sz="1800"/>
                  </a:p>
                </p:txBody>
              </p:sp>
              <p:sp>
                <p:nvSpPr>
                  <p:cNvPr id="264" name="Arc 38"/>
                  <p:cNvSpPr>
                    <a:spLocks/>
                  </p:cNvSpPr>
                  <p:nvPr/>
                </p:nvSpPr>
                <p:spPr bwMode="auto">
                  <a:xfrm>
                    <a:off x="2258" y="6743"/>
                    <a:ext cx="950" cy="327"/>
                  </a:xfrm>
                  <a:custGeom>
                    <a:avLst/>
                    <a:gdLst>
                      <a:gd name="T0" fmla="*/ 24 w 38026"/>
                      <a:gd name="T1" fmla="*/ 2 h 43200"/>
                      <a:gd name="T2" fmla="*/ 23 w 38026"/>
                      <a:gd name="T3" fmla="*/ 0 h 43200"/>
                      <a:gd name="T4" fmla="*/ 13 w 38026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026" h="43200" fill="none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</a:path>
                      <a:path w="38026" h="43200" stroke="0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  <a:lnTo>
                          <a:pt x="21600" y="21600"/>
                        </a:lnTo>
                        <a:lnTo>
                          <a:pt x="38026" y="35626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 sz="1800"/>
                  </a:p>
                </p:txBody>
              </p:sp>
              <p:sp>
                <p:nvSpPr>
                  <p:cNvPr id="265" name="Arc 39"/>
                  <p:cNvSpPr>
                    <a:spLocks/>
                  </p:cNvSpPr>
                  <p:nvPr/>
                </p:nvSpPr>
                <p:spPr bwMode="auto">
                  <a:xfrm>
                    <a:off x="2259" y="6972"/>
                    <a:ext cx="955" cy="327"/>
                  </a:xfrm>
                  <a:custGeom>
                    <a:avLst/>
                    <a:gdLst>
                      <a:gd name="T0" fmla="*/ 23 w 38229"/>
                      <a:gd name="T1" fmla="*/ 2 h 43200"/>
                      <a:gd name="T2" fmla="*/ 24 w 38229"/>
                      <a:gd name="T3" fmla="*/ 0 h 43200"/>
                      <a:gd name="T4" fmla="*/ 13 w 38229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229" h="43200" fill="none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</a:path>
                      <a:path w="38229" h="43200" stroke="0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  <a:lnTo>
                          <a:pt x="21600" y="21600"/>
                        </a:lnTo>
                        <a:lnTo>
                          <a:pt x="37178" y="36561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 sz="1800"/>
                  </a:p>
                </p:txBody>
              </p:sp>
            </p:grpSp>
          </p:grpSp>
          <p:sp>
            <p:nvSpPr>
              <p:cNvPr id="258" name="Rectangle 1072"/>
              <p:cNvSpPr>
                <a:spLocks noChangeArrowheads="1"/>
              </p:cNvSpPr>
              <p:nvPr/>
            </p:nvSpPr>
            <p:spPr bwMode="auto">
              <a:xfrm rot="5400000">
                <a:off x="1782176" y="26800"/>
                <a:ext cx="108000" cy="3096000"/>
              </a:xfrm>
              <a:prstGeom prst="rect">
                <a:avLst/>
              </a:prstGeom>
              <a:solidFill>
                <a:srgbClr val="FAFD00"/>
              </a:solidFill>
              <a:ln w="12700">
                <a:solidFill>
                  <a:srgbClr val="FAFD00"/>
                </a:solidFill>
                <a:miter lim="800000"/>
                <a:headEnd/>
                <a:tailEnd/>
              </a:ln>
            </p:spPr>
            <p:txBody>
              <a:bodyPr wrap="none" lIns="0" rIns="0" anchor="ctr"/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altLang="el-GR" sz="1800" b="1" i="1" u="none" strike="noStrike" kern="0" cap="none" spc="0" normalizeH="0" baseline="0" noProof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sp>
          <p:nvSpPr>
            <p:cNvPr id="255" name="TextBox 254"/>
            <p:cNvSpPr txBox="1"/>
            <p:nvPr/>
          </p:nvSpPr>
          <p:spPr>
            <a:xfrm>
              <a:off x="716226" y="1988840"/>
              <a:ext cx="6495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sz="1800" b="1" baseline="-25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l-GR" sz="1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&lt;0</a:t>
              </a:r>
              <a:endParaRPr lang="el-GR" sz="1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6" name="Line 1049"/>
            <p:cNvSpPr>
              <a:spLocks noChangeShapeType="1"/>
            </p:cNvSpPr>
            <p:nvPr/>
          </p:nvSpPr>
          <p:spPr bwMode="auto">
            <a:xfrm rot="10800000">
              <a:off x="757041" y="1585376"/>
              <a:ext cx="0" cy="10800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solid"/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1" i="1" u="none" strike="noStrike" kern="0" cap="none" spc="0" normalizeH="0" baseline="0" noProof="0">
                <a:ln>
                  <a:noFill/>
                </a:ln>
                <a:solidFill>
                  <a:srgbClr val="FAFD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grpSp>
        <p:nvGrpSpPr>
          <p:cNvPr id="271" name="Ομάδα 270"/>
          <p:cNvGrpSpPr/>
          <p:nvPr/>
        </p:nvGrpSpPr>
        <p:grpSpPr>
          <a:xfrm>
            <a:off x="107924" y="5445224"/>
            <a:ext cx="2303836" cy="754250"/>
            <a:chOff x="107924" y="5445224"/>
            <a:chExt cx="2303836" cy="754250"/>
          </a:xfrm>
        </p:grpSpPr>
        <p:sp>
          <p:nvSpPr>
            <p:cNvPr id="272" name="TextBox 271"/>
            <p:cNvSpPr txBox="1"/>
            <p:nvPr/>
          </p:nvSpPr>
          <p:spPr>
            <a:xfrm>
              <a:off x="107924" y="5445224"/>
              <a:ext cx="2303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Συνθήκη ισορροπίας: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3" name="TextBox 272"/>
                <p:cNvSpPr txBox="1"/>
                <p:nvPr/>
              </p:nvSpPr>
              <p:spPr>
                <a:xfrm>
                  <a:off x="209896" y="5805264"/>
                  <a:ext cx="1768368" cy="3942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8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𝐬𝐩𝟏</m:t>
                            </m:r>
                          </m:sub>
                        </m:sSub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</m:t>
                        </m:r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18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896" y="5805264"/>
                  <a:ext cx="1763560" cy="39421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769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4" name="Ομάδα 273"/>
          <p:cNvGrpSpPr/>
          <p:nvPr/>
        </p:nvGrpSpPr>
        <p:grpSpPr>
          <a:xfrm>
            <a:off x="84841" y="1412776"/>
            <a:ext cx="2664296" cy="3897724"/>
            <a:chOff x="84841" y="1412776"/>
            <a:chExt cx="2664296" cy="3897724"/>
          </a:xfrm>
        </p:grpSpPr>
        <p:sp>
          <p:nvSpPr>
            <p:cNvPr id="275" name="TextBox 274"/>
            <p:cNvSpPr txBox="1"/>
            <p:nvPr/>
          </p:nvSpPr>
          <p:spPr>
            <a:xfrm>
              <a:off x="84841" y="4653136"/>
              <a:ext cx="26642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Αναρτούμε στο ελατήριο μάζα </a:t>
              </a:r>
              <a:r>
                <a:rPr lang="en-US" sz="1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l-GR" sz="1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951220" y="4941168"/>
              <a:ext cx="13484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1800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l-GR" sz="1800" b="1" baseline="-25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1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</a:t>
              </a:r>
              <a:r>
                <a:rPr lang="en-US" sz="1800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sz="1800" b="1" baseline="-25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 </a:t>
              </a:r>
              <a:r>
                <a:rPr lang="el-GR" sz="1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&lt;</a:t>
              </a:r>
              <a:r>
                <a:rPr lang="en-US" sz="1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sz="1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l-GR" sz="18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77" name="Ομάδα 276"/>
            <p:cNvGrpSpPr/>
            <p:nvPr/>
          </p:nvGrpSpPr>
          <p:grpSpPr>
            <a:xfrm>
              <a:off x="971600" y="1412776"/>
              <a:ext cx="1524519" cy="2561510"/>
              <a:chOff x="971600" y="1412776"/>
              <a:chExt cx="1524519" cy="2561510"/>
            </a:xfrm>
          </p:grpSpPr>
          <p:sp>
            <p:nvSpPr>
              <p:cNvPr id="278" name="TextBox 277"/>
              <p:cNvSpPr txBox="1"/>
              <p:nvPr/>
            </p:nvSpPr>
            <p:spPr>
              <a:xfrm>
                <a:off x="1846582" y="2051556"/>
                <a:ext cx="6495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l-GR" sz="1800" b="1" baseline="-250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l-GR" sz="1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&lt;0</a:t>
                </a:r>
                <a:endParaRPr lang="el-GR" sz="18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79" name="Ομάδα 278"/>
              <p:cNvGrpSpPr/>
              <p:nvPr/>
            </p:nvGrpSpPr>
            <p:grpSpPr>
              <a:xfrm>
                <a:off x="971600" y="1412776"/>
                <a:ext cx="1140515" cy="2561510"/>
                <a:chOff x="573477" y="1556792"/>
                <a:chExt cx="1140515" cy="2561510"/>
              </a:xfrm>
            </p:grpSpPr>
            <p:grpSp>
              <p:nvGrpSpPr>
                <p:cNvPr id="281" name="Group 27"/>
                <p:cNvGrpSpPr>
                  <a:grpSpLocks/>
                </p:cNvGrpSpPr>
                <p:nvPr/>
              </p:nvGrpSpPr>
              <p:grpSpPr bwMode="auto">
                <a:xfrm>
                  <a:off x="1056680" y="1556792"/>
                  <a:ext cx="324000" cy="1547783"/>
                  <a:chOff x="1360" y="12983"/>
                  <a:chExt cx="398" cy="850"/>
                </a:xfrm>
              </p:grpSpPr>
              <p:grpSp>
                <p:nvGrpSpPr>
                  <p:cNvPr id="290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1360" y="12983"/>
                    <a:ext cx="398" cy="442"/>
                    <a:chOff x="2256" y="6288"/>
                    <a:chExt cx="958" cy="1238"/>
                  </a:xfrm>
                </p:grpSpPr>
                <p:sp>
                  <p:nvSpPr>
                    <p:cNvPr id="297" name="Arc 29"/>
                    <p:cNvSpPr>
                      <a:spLocks/>
                    </p:cNvSpPr>
                    <p:nvPr/>
                  </p:nvSpPr>
                  <p:spPr bwMode="auto">
                    <a:xfrm>
                      <a:off x="2256" y="6288"/>
                      <a:ext cx="937" cy="327"/>
                    </a:xfrm>
                    <a:custGeom>
                      <a:avLst/>
                      <a:gdLst>
                        <a:gd name="T0" fmla="*/ 23 w 37467"/>
                        <a:gd name="T1" fmla="*/ 2 h 43200"/>
                        <a:gd name="T2" fmla="*/ 21 w 37467"/>
                        <a:gd name="T3" fmla="*/ 0 h 43200"/>
                        <a:gd name="T4" fmla="*/ 14 w 37467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467" h="43200" fill="none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</a:path>
                        <a:path w="37467" h="43200" stroke="0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  <a:lnTo>
                            <a:pt x="21600" y="21600"/>
                          </a:lnTo>
                          <a:lnTo>
                            <a:pt x="37466" y="36255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 sz="1800"/>
                    </a:p>
                  </p:txBody>
                </p:sp>
                <p:sp>
                  <p:nvSpPr>
                    <p:cNvPr id="298" name="Arc 30"/>
                    <p:cNvSpPr>
                      <a:spLocks/>
                    </p:cNvSpPr>
                    <p:nvPr/>
                  </p:nvSpPr>
                  <p:spPr bwMode="auto">
                    <a:xfrm>
                      <a:off x="2258" y="6515"/>
                      <a:ext cx="934" cy="327"/>
                    </a:xfrm>
                    <a:custGeom>
                      <a:avLst/>
                      <a:gdLst>
                        <a:gd name="T0" fmla="*/ 23 w 37381"/>
                        <a:gd name="T1" fmla="*/ 2 h 43200"/>
                        <a:gd name="T2" fmla="*/ 23 w 37381"/>
                        <a:gd name="T3" fmla="*/ 0 h 43200"/>
                        <a:gd name="T4" fmla="*/ 13 w 37381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381" h="43200" fill="none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</a:path>
                        <a:path w="37381" h="43200" stroke="0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  <a:lnTo>
                            <a:pt x="21600" y="21600"/>
                          </a:lnTo>
                          <a:lnTo>
                            <a:pt x="36983" y="36763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 sz="1800"/>
                    </a:p>
                  </p:txBody>
                </p:sp>
                <p:sp>
                  <p:nvSpPr>
                    <p:cNvPr id="299" name="Arc 31"/>
                    <p:cNvSpPr>
                      <a:spLocks/>
                    </p:cNvSpPr>
                    <p:nvPr/>
                  </p:nvSpPr>
                  <p:spPr bwMode="auto">
                    <a:xfrm>
                      <a:off x="2258" y="7199"/>
                      <a:ext cx="941" cy="327"/>
                    </a:xfrm>
                    <a:custGeom>
                      <a:avLst/>
                      <a:gdLst>
                        <a:gd name="T0" fmla="*/ 23 w 37664"/>
                        <a:gd name="T1" fmla="*/ 2 h 43200"/>
                        <a:gd name="T2" fmla="*/ 24 w 37664"/>
                        <a:gd name="T3" fmla="*/ 0 h 43200"/>
                        <a:gd name="T4" fmla="*/ 13 w 37664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664" h="43200" fill="none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</a:path>
                        <a:path w="37664" h="43200" stroke="0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  <a:lnTo>
                            <a:pt x="21600" y="21600"/>
                          </a:lnTo>
                          <a:lnTo>
                            <a:pt x="37100" y="36642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 sz="1800"/>
                    </a:p>
                  </p:txBody>
                </p:sp>
                <p:sp>
                  <p:nvSpPr>
                    <p:cNvPr id="300" name="Arc 32"/>
                    <p:cNvSpPr>
                      <a:spLocks/>
                    </p:cNvSpPr>
                    <p:nvPr/>
                  </p:nvSpPr>
                  <p:spPr bwMode="auto">
                    <a:xfrm>
                      <a:off x="2258" y="6743"/>
                      <a:ext cx="950" cy="327"/>
                    </a:xfrm>
                    <a:custGeom>
                      <a:avLst/>
                      <a:gdLst>
                        <a:gd name="T0" fmla="*/ 24 w 38026"/>
                        <a:gd name="T1" fmla="*/ 2 h 43200"/>
                        <a:gd name="T2" fmla="*/ 23 w 38026"/>
                        <a:gd name="T3" fmla="*/ 0 h 43200"/>
                        <a:gd name="T4" fmla="*/ 13 w 38026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026" h="43200" fill="none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</a:path>
                        <a:path w="38026" h="43200" stroke="0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  <a:lnTo>
                            <a:pt x="21600" y="21600"/>
                          </a:lnTo>
                          <a:lnTo>
                            <a:pt x="38026" y="35626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 sz="1800"/>
                    </a:p>
                  </p:txBody>
                </p:sp>
                <p:sp>
                  <p:nvSpPr>
                    <p:cNvPr id="301" name="Arc 33"/>
                    <p:cNvSpPr>
                      <a:spLocks/>
                    </p:cNvSpPr>
                    <p:nvPr/>
                  </p:nvSpPr>
                  <p:spPr bwMode="auto">
                    <a:xfrm>
                      <a:off x="2259" y="6972"/>
                      <a:ext cx="955" cy="327"/>
                    </a:xfrm>
                    <a:custGeom>
                      <a:avLst/>
                      <a:gdLst>
                        <a:gd name="T0" fmla="*/ 23 w 38229"/>
                        <a:gd name="T1" fmla="*/ 2 h 43200"/>
                        <a:gd name="T2" fmla="*/ 24 w 38229"/>
                        <a:gd name="T3" fmla="*/ 0 h 43200"/>
                        <a:gd name="T4" fmla="*/ 13 w 38229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229" h="43200" fill="none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</a:path>
                        <a:path w="38229" h="43200" stroke="0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  <a:lnTo>
                            <a:pt x="21600" y="21600"/>
                          </a:lnTo>
                          <a:lnTo>
                            <a:pt x="37178" y="36561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 sz="1800"/>
                    </a:p>
                  </p:txBody>
                </p:sp>
              </p:grpSp>
              <p:grpSp>
                <p:nvGrpSpPr>
                  <p:cNvPr id="291" name="Group 34"/>
                  <p:cNvGrpSpPr>
                    <a:grpSpLocks/>
                  </p:cNvGrpSpPr>
                  <p:nvPr/>
                </p:nvGrpSpPr>
                <p:grpSpPr bwMode="auto">
                  <a:xfrm>
                    <a:off x="1360" y="13391"/>
                    <a:ext cx="398" cy="442"/>
                    <a:chOff x="2256" y="6288"/>
                    <a:chExt cx="958" cy="1238"/>
                  </a:xfrm>
                </p:grpSpPr>
                <p:sp>
                  <p:nvSpPr>
                    <p:cNvPr id="292" name="Arc 35"/>
                    <p:cNvSpPr>
                      <a:spLocks/>
                    </p:cNvSpPr>
                    <p:nvPr/>
                  </p:nvSpPr>
                  <p:spPr bwMode="auto">
                    <a:xfrm>
                      <a:off x="2256" y="6288"/>
                      <a:ext cx="937" cy="327"/>
                    </a:xfrm>
                    <a:custGeom>
                      <a:avLst/>
                      <a:gdLst>
                        <a:gd name="T0" fmla="*/ 23 w 37467"/>
                        <a:gd name="T1" fmla="*/ 2 h 43200"/>
                        <a:gd name="T2" fmla="*/ 21 w 37467"/>
                        <a:gd name="T3" fmla="*/ 0 h 43200"/>
                        <a:gd name="T4" fmla="*/ 14 w 37467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467" h="43200" fill="none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</a:path>
                        <a:path w="37467" h="43200" stroke="0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  <a:lnTo>
                            <a:pt x="21600" y="21600"/>
                          </a:lnTo>
                          <a:lnTo>
                            <a:pt x="37466" y="36255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 sz="1800"/>
                    </a:p>
                  </p:txBody>
                </p:sp>
                <p:sp>
                  <p:nvSpPr>
                    <p:cNvPr id="293" name="Arc 36"/>
                    <p:cNvSpPr>
                      <a:spLocks/>
                    </p:cNvSpPr>
                    <p:nvPr/>
                  </p:nvSpPr>
                  <p:spPr bwMode="auto">
                    <a:xfrm>
                      <a:off x="2258" y="6515"/>
                      <a:ext cx="934" cy="327"/>
                    </a:xfrm>
                    <a:custGeom>
                      <a:avLst/>
                      <a:gdLst>
                        <a:gd name="T0" fmla="*/ 23 w 37381"/>
                        <a:gd name="T1" fmla="*/ 2 h 43200"/>
                        <a:gd name="T2" fmla="*/ 23 w 37381"/>
                        <a:gd name="T3" fmla="*/ 0 h 43200"/>
                        <a:gd name="T4" fmla="*/ 13 w 37381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381" h="43200" fill="none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</a:path>
                        <a:path w="37381" h="43200" stroke="0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  <a:lnTo>
                            <a:pt x="21600" y="21600"/>
                          </a:lnTo>
                          <a:lnTo>
                            <a:pt x="36983" y="36763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 sz="1800"/>
                    </a:p>
                  </p:txBody>
                </p:sp>
                <p:sp>
                  <p:nvSpPr>
                    <p:cNvPr id="294" name="Arc 37"/>
                    <p:cNvSpPr>
                      <a:spLocks/>
                    </p:cNvSpPr>
                    <p:nvPr/>
                  </p:nvSpPr>
                  <p:spPr bwMode="auto">
                    <a:xfrm>
                      <a:off x="2258" y="7199"/>
                      <a:ext cx="941" cy="327"/>
                    </a:xfrm>
                    <a:custGeom>
                      <a:avLst/>
                      <a:gdLst>
                        <a:gd name="T0" fmla="*/ 23 w 37664"/>
                        <a:gd name="T1" fmla="*/ 2 h 43200"/>
                        <a:gd name="T2" fmla="*/ 24 w 37664"/>
                        <a:gd name="T3" fmla="*/ 0 h 43200"/>
                        <a:gd name="T4" fmla="*/ 13 w 37664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664" h="43200" fill="none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</a:path>
                        <a:path w="37664" h="43200" stroke="0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  <a:lnTo>
                            <a:pt x="21600" y="21600"/>
                          </a:lnTo>
                          <a:lnTo>
                            <a:pt x="37100" y="36642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 sz="1800"/>
                    </a:p>
                  </p:txBody>
                </p:sp>
                <p:sp>
                  <p:nvSpPr>
                    <p:cNvPr id="295" name="Arc 38"/>
                    <p:cNvSpPr>
                      <a:spLocks/>
                    </p:cNvSpPr>
                    <p:nvPr/>
                  </p:nvSpPr>
                  <p:spPr bwMode="auto">
                    <a:xfrm>
                      <a:off x="2258" y="6743"/>
                      <a:ext cx="950" cy="327"/>
                    </a:xfrm>
                    <a:custGeom>
                      <a:avLst/>
                      <a:gdLst>
                        <a:gd name="T0" fmla="*/ 24 w 38026"/>
                        <a:gd name="T1" fmla="*/ 2 h 43200"/>
                        <a:gd name="T2" fmla="*/ 23 w 38026"/>
                        <a:gd name="T3" fmla="*/ 0 h 43200"/>
                        <a:gd name="T4" fmla="*/ 13 w 38026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026" h="43200" fill="none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</a:path>
                        <a:path w="38026" h="43200" stroke="0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  <a:lnTo>
                            <a:pt x="21600" y="21600"/>
                          </a:lnTo>
                          <a:lnTo>
                            <a:pt x="38026" y="35626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 sz="1800"/>
                    </a:p>
                  </p:txBody>
                </p:sp>
                <p:sp>
                  <p:nvSpPr>
                    <p:cNvPr id="296" name="Arc 39"/>
                    <p:cNvSpPr>
                      <a:spLocks/>
                    </p:cNvSpPr>
                    <p:nvPr/>
                  </p:nvSpPr>
                  <p:spPr bwMode="auto">
                    <a:xfrm>
                      <a:off x="2259" y="6972"/>
                      <a:ext cx="955" cy="327"/>
                    </a:xfrm>
                    <a:custGeom>
                      <a:avLst/>
                      <a:gdLst>
                        <a:gd name="T0" fmla="*/ 23 w 38229"/>
                        <a:gd name="T1" fmla="*/ 2 h 43200"/>
                        <a:gd name="T2" fmla="*/ 24 w 38229"/>
                        <a:gd name="T3" fmla="*/ 0 h 43200"/>
                        <a:gd name="T4" fmla="*/ 13 w 38229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229" h="43200" fill="none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</a:path>
                        <a:path w="38229" h="43200" stroke="0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  <a:lnTo>
                            <a:pt x="21600" y="21600"/>
                          </a:lnTo>
                          <a:lnTo>
                            <a:pt x="37178" y="36561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 sz="1800"/>
                    </a:p>
                  </p:txBody>
                </p:sp>
              </p:grpSp>
            </p:grpSp>
            <p:grpSp>
              <p:nvGrpSpPr>
                <p:cNvPr id="282" name="Ομάδα 16"/>
                <p:cNvGrpSpPr>
                  <a:grpSpLocks/>
                </p:cNvGrpSpPr>
                <p:nvPr/>
              </p:nvGrpSpPr>
              <p:grpSpPr bwMode="auto">
                <a:xfrm rot="5400000">
                  <a:off x="936814" y="3127705"/>
                  <a:ext cx="599717" cy="504000"/>
                  <a:chOff x="2063655" y="3400120"/>
                  <a:chExt cx="599801" cy="503770"/>
                </a:xfrm>
              </p:grpSpPr>
              <p:cxnSp>
                <p:nvCxnSpPr>
                  <p:cNvPr id="288" name="AutoShape 5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2153508" y="3565466"/>
                    <a:ext cx="0" cy="179705"/>
                  </a:xfrm>
                  <a:prstGeom prst="straightConnector1">
                    <a:avLst/>
                  </a:prstGeom>
                  <a:noFill/>
                  <a:ln w="76200">
                    <a:solidFill>
                      <a:srgbClr val="FFC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289" name="Oval 7"/>
                  <p:cNvSpPr>
                    <a:spLocks noChangeArrowheads="1"/>
                  </p:cNvSpPr>
                  <p:nvPr/>
                </p:nvSpPr>
                <p:spPr bwMode="auto">
                  <a:xfrm>
                    <a:off x="2159385" y="3400120"/>
                    <a:ext cx="504071" cy="50377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C000">
                          <a:shade val="30000"/>
                          <a:satMod val="115000"/>
                        </a:srgbClr>
                      </a:gs>
                      <a:gs pos="50000">
                        <a:srgbClr val="FFC000">
                          <a:shade val="67500"/>
                          <a:satMod val="115000"/>
                        </a:srgbClr>
                      </a:gs>
                      <a:gs pos="100000">
                        <a:srgbClr val="FFC000">
                          <a:shade val="100000"/>
                          <a:satMod val="115000"/>
                        </a:srgb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upright="1"/>
                  <a:lstStyle/>
                  <a:p>
                    <a:pPr>
                      <a:defRPr/>
                    </a:pPr>
                    <a:endParaRPr lang="el-GR" sz="1800"/>
                  </a:p>
                </p:txBody>
              </p:sp>
            </p:grpSp>
            <p:sp>
              <p:nvSpPr>
                <p:cNvPr id="283" name="Line 1132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901786" y="2816968"/>
                  <a:ext cx="648000" cy="0"/>
                </a:xfrm>
                <a:prstGeom prst="line">
                  <a:avLst/>
                </a:prstGeom>
                <a:noFill/>
                <a:ln w="50800">
                  <a:solidFill>
                    <a:srgbClr val="FF00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el-GR" sz="1800" b="1" i="1">
                    <a:solidFill>
                      <a:srgbClr val="FAFD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84" name="Line 1132"/>
                <p:cNvSpPr>
                  <a:spLocks noChangeShapeType="1"/>
                </p:cNvSpPr>
                <p:nvPr/>
              </p:nvSpPr>
              <p:spPr bwMode="auto">
                <a:xfrm rot="16200000" flipH="1" flipV="1">
                  <a:off x="905160" y="3792422"/>
                  <a:ext cx="648000" cy="0"/>
                </a:xfrm>
                <a:prstGeom prst="line">
                  <a:avLst/>
                </a:prstGeom>
                <a:noFill/>
                <a:ln w="50800">
                  <a:solidFill>
                    <a:srgbClr val="FF00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el-GR" sz="1800" b="1" i="1">
                    <a:solidFill>
                      <a:srgbClr val="FAFD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85" name="TextBox 284"/>
                <p:cNvSpPr txBox="1"/>
                <p:nvPr/>
              </p:nvSpPr>
              <p:spPr>
                <a:xfrm>
                  <a:off x="573477" y="2420888"/>
                  <a:ext cx="55976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b="1" i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  <a:r>
                    <a:rPr lang="en-US" sz="1800" b="1" baseline="-25000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sp1</a:t>
                  </a:r>
                  <a:endParaRPr lang="el-GR" sz="1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6" name="TextBox 285"/>
                <p:cNvSpPr txBox="1"/>
                <p:nvPr/>
              </p:nvSpPr>
              <p:spPr>
                <a:xfrm>
                  <a:off x="1221549" y="3748970"/>
                  <a:ext cx="4924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mg</a:t>
                  </a:r>
                  <a:endParaRPr lang="el-GR" sz="1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7" name="TextBox 286"/>
                <p:cNvSpPr txBox="1"/>
                <p:nvPr/>
              </p:nvSpPr>
              <p:spPr>
                <a:xfrm>
                  <a:off x="673242" y="3226056"/>
                  <a:ext cx="377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</a:t>
                  </a:r>
                  <a:endParaRPr lang="el-GR" sz="1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80" name="Line 1049"/>
              <p:cNvSpPr>
                <a:spLocks noChangeShapeType="1"/>
              </p:cNvSpPr>
              <p:nvPr/>
            </p:nvSpPr>
            <p:spPr bwMode="auto">
              <a:xfrm rot="10800000">
                <a:off x="1907705" y="1492376"/>
                <a:ext cx="0" cy="147600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prstDash val="solid"/>
                <a:round/>
                <a:headEnd type="triangle" w="med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1" i="1" u="none" strike="noStrike" kern="0" cap="none" spc="0" normalizeH="0" baseline="0" noProof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302" name="Ομάδα 301"/>
          <p:cNvGrpSpPr/>
          <p:nvPr/>
        </p:nvGrpSpPr>
        <p:grpSpPr>
          <a:xfrm>
            <a:off x="2051720" y="1124744"/>
            <a:ext cx="7085301" cy="3437046"/>
            <a:chOff x="2051720" y="1124744"/>
            <a:chExt cx="7085301" cy="3437046"/>
          </a:xfrm>
        </p:grpSpPr>
        <p:sp>
          <p:nvSpPr>
            <p:cNvPr id="303" name="Line 1049"/>
            <p:cNvSpPr>
              <a:spLocks noChangeShapeType="1"/>
            </p:cNvSpPr>
            <p:nvPr/>
          </p:nvSpPr>
          <p:spPr bwMode="auto">
            <a:xfrm rot="5400000">
              <a:off x="3131784" y="3069016"/>
              <a:ext cx="0" cy="1008000"/>
            </a:xfrm>
            <a:prstGeom prst="line">
              <a:avLst/>
            </a:prstGeom>
            <a:noFill/>
            <a:ln w="19050">
              <a:solidFill>
                <a:srgbClr val="FAFD00"/>
              </a:solidFill>
              <a:prstDash val="sysDot"/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1" i="1" u="none" strike="noStrike" kern="0" cap="none" spc="0" normalizeH="0" baseline="0" noProof="0">
                <a:ln>
                  <a:noFill/>
                </a:ln>
                <a:solidFill>
                  <a:srgbClr val="FAFD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grpSp>
          <p:nvGrpSpPr>
            <p:cNvPr id="304" name="Ομάδα 303"/>
            <p:cNvGrpSpPr/>
            <p:nvPr/>
          </p:nvGrpSpPr>
          <p:grpSpPr>
            <a:xfrm>
              <a:off x="3535424" y="2990260"/>
              <a:ext cx="793807" cy="576000"/>
              <a:chOff x="3535424" y="3134276"/>
              <a:chExt cx="793807" cy="576000"/>
            </a:xfrm>
          </p:grpSpPr>
          <p:sp>
            <p:nvSpPr>
              <p:cNvPr id="331" name="Line 1049"/>
              <p:cNvSpPr>
                <a:spLocks noChangeShapeType="1"/>
              </p:cNvSpPr>
              <p:nvPr/>
            </p:nvSpPr>
            <p:spPr bwMode="auto">
              <a:xfrm rot="10800000">
                <a:off x="3609152" y="3134276"/>
                <a:ext cx="0" cy="57600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prstDash val="solid"/>
                <a:round/>
                <a:headEnd type="triangle" w="med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1" i="1" u="none" strike="noStrike" kern="0" cap="none" spc="0" normalizeH="0" baseline="0" noProof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332" name="TextBox 331"/>
              <p:cNvSpPr txBox="1"/>
              <p:nvPr/>
            </p:nvSpPr>
            <p:spPr>
              <a:xfrm>
                <a:off x="3535424" y="3212976"/>
                <a:ext cx="7938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sz="18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</a:t>
                </a:r>
                <a:r>
                  <a:rPr lang="el-GR" sz="18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sz="18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l-GR" sz="1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305" name="Ομάδα 304"/>
            <p:cNvGrpSpPr/>
            <p:nvPr/>
          </p:nvGrpSpPr>
          <p:grpSpPr>
            <a:xfrm>
              <a:off x="2051720" y="1124744"/>
              <a:ext cx="7085301" cy="3437046"/>
              <a:chOff x="2051720" y="1124744"/>
              <a:chExt cx="7085301" cy="3437046"/>
            </a:xfrm>
          </p:grpSpPr>
          <p:sp>
            <p:nvSpPr>
              <p:cNvPr id="306" name="TextBox 305"/>
              <p:cNvSpPr txBox="1"/>
              <p:nvPr/>
            </p:nvSpPr>
            <p:spPr>
              <a:xfrm>
                <a:off x="2699792" y="4181018"/>
                <a:ext cx="4924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</a:t>
                </a:r>
                <a:endParaRPr lang="el-GR" sz="1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7" name="TextBox 306"/>
              <p:cNvSpPr txBox="1"/>
              <p:nvPr/>
            </p:nvSpPr>
            <p:spPr>
              <a:xfrm>
                <a:off x="2150304" y="3717032"/>
                <a:ext cx="377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endParaRPr lang="el-GR" sz="1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8" name="TextBox 307"/>
              <p:cNvSpPr txBox="1"/>
              <p:nvPr/>
            </p:nvSpPr>
            <p:spPr>
              <a:xfrm>
                <a:off x="2936123" y="2339588"/>
                <a:ext cx="6495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l-GR" sz="1800" b="1" baseline="-250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l-GR" sz="1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&lt;0</a:t>
                </a:r>
                <a:endParaRPr lang="el-GR" sz="18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309" name="Ομάδα 308"/>
              <p:cNvGrpSpPr/>
              <p:nvPr/>
            </p:nvGrpSpPr>
            <p:grpSpPr>
              <a:xfrm>
                <a:off x="2457491" y="1412776"/>
                <a:ext cx="504000" cy="2759957"/>
                <a:chOff x="2457491" y="1412776"/>
                <a:chExt cx="504000" cy="2759957"/>
              </a:xfrm>
            </p:grpSpPr>
            <p:grpSp>
              <p:nvGrpSpPr>
                <p:cNvPr id="315" name="Group 27"/>
                <p:cNvGrpSpPr>
                  <a:grpSpLocks/>
                </p:cNvGrpSpPr>
                <p:nvPr/>
              </p:nvGrpSpPr>
              <p:grpSpPr bwMode="auto">
                <a:xfrm>
                  <a:off x="2532880" y="1412776"/>
                  <a:ext cx="324000" cy="2160237"/>
                  <a:chOff x="1360" y="12983"/>
                  <a:chExt cx="398" cy="850"/>
                </a:xfrm>
              </p:grpSpPr>
              <p:grpSp>
                <p:nvGrpSpPr>
                  <p:cNvPr id="319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1360" y="12983"/>
                    <a:ext cx="398" cy="442"/>
                    <a:chOff x="2256" y="6288"/>
                    <a:chExt cx="958" cy="1238"/>
                  </a:xfrm>
                </p:grpSpPr>
                <p:sp>
                  <p:nvSpPr>
                    <p:cNvPr id="326" name="Arc 29"/>
                    <p:cNvSpPr>
                      <a:spLocks/>
                    </p:cNvSpPr>
                    <p:nvPr/>
                  </p:nvSpPr>
                  <p:spPr bwMode="auto">
                    <a:xfrm>
                      <a:off x="2256" y="6288"/>
                      <a:ext cx="937" cy="327"/>
                    </a:xfrm>
                    <a:custGeom>
                      <a:avLst/>
                      <a:gdLst>
                        <a:gd name="T0" fmla="*/ 23 w 37467"/>
                        <a:gd name="T1" fmla="*/ 2 h 43200"/>
                        <a:gd name="T2" fmla="*/ 21 w 37467"/>
                        <a:gd name="T3" fmla="*/ 0 h 43200"/>
                        <a:gd name="T4" fmla="*/ 14 w 37467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467" h="43200" fill="none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</a:path>
                        <a:path w="37467" h="43200" stroke="0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  <a:lnTo>
                            <a:pt x="21600" y="21600"/>
                          </a:lnTo>
                          <a:lnTo>
                            <a:pt x="37466" y="36255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18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327" name="Arc 30"/>
                    <p:cNvSpPr>
                      <a:spLocks/>
                    </p:cNvSpPr>
                    <p:nvPr/>
                  </p:nvSpPr>
                  <p:spPr bwMode="auto">
                    <a:xfrm>
                      <a:off x="2258" y="6515"/>
                      <a:ext cx="934" cy="327"/>
                    </a:xfrm>
                    <a:custGeom>
                      <a:avLst/>
                      <a:gdLst>
                        <a:gd name="T0" fmla="*/ 23 w 37381"/>
                        <a:gd name="T1" fmla="*/ 2 h 43200"/>
                        <a:gd name="T2" fmla="*/ 23 w 37381"/>
                        <a:gd name="T3" fmla="*/ 0 h 43200"/>
                        <a:gd name="T4" fmla="*/ 13 w 37381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381" h="43200" fill="none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</a:path>
                        <a:path w="37381" h="43200" stroke="0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  <a:lnTo>
                            <a:pt x="21600" y="21600"/>
                          </a:lnTo>
                          <a:lnTo>
                            <a:pt x="36983" y="36763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18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328" name="Arc 31"/>
                    <p:cNvSpPr>
                      <a:spLocks/>
                    </p:cNvSpPr>
                    <p:nvPr/>
                  </p:nvSpPr>
                  <p:spPr bwMode="auto">
                    <a:xfrm>
                      <a:off x="2258" y="7199"/>
                      <a:ext cx="941" cy="327"/>
                    </a:xfrm>
                    <a:custGeom>
                      <a:avLst/>
                      <a:gdLst>
                        <a:gd name="T0" fmla="*/ 23 w 37664"/>
                        <a:gd name="T1" fmla="*/ 2 h 43200"/>
                        <a:gd name="T2" fmla="*/ 24 w 37664"/>
                        <a:gd name="T3" fmla="*/ 0 h 43200"/>
                        <a:gd name="T4" fmla="*/ 13 w 37664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664" h="43200" fill="none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</a:path>
                        <a:path w="37664" h="43200" stroke="0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  <a:lnTo>
                            <a:pt x="21600" y="21600"/>
                          </a:lnTo>
                          <a:lnTo>
                            <a:pt x="37100" y="36642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18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329" name="Arc 32"/>
                    <p:cNvSpPr>
                      <a:spLocks/>
                    </p:cNvSpPr>
                    <p:nvPr/>
                  </p:nvSpPr>
                  <p:spPr bwMode="auto">
                    <a:xfrm>
                      <a:off x="2258" y="6743"/>
                      <a:ext cx="950" cy="327"/>
                    </a:xfrm>
                    <a:custGeom>
                      <a:avLst/>
                      <a:gdLst>
                        <a:gd name="T0" fmla="*/ 24 w 38026"/>
                        <a:gd name="T1" fmla="*/ 2 h 43200"/>
                        <a:gd name="T2" fmla="*/ 23 w 38026"/>
                        <a:gd name="T3" fmla="*/ 0 h 43200"/>
                        <a:gd name="T4" fmla="*/ 13 w 38026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026" h="43200" fill="none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</a:path>
                        <a:path w="38026" h="43200" stroke="0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  <a:lnTo>
                            <a:pt x="21600" y="21600"/>
                          </a:lnTo>
                          <a:lnTo>
                            <a:pt x="38026" y="35626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18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330" name="Arc 33"/>
                    <p:cNvSpPr>
                      <a:spLocks/>
                    </p:cNvSpPr>
                    <p:nvPr/>
                  </p:nvSpPr>
                  <p:spPr bwMode="auto">
                    <a:xfrm>
                      <a:off x="2259" y="6972"/>
                      <a:ext cx="955" cy="327"/>
                    </a:xfrm>
                    <a:custGeom>
                      <a:avLst/>
                      <a:gdLst>
                        <a:gd name="T0" fmla="*/ 23 w 38229"/>
                        <a:gd name="T1" fmla="*/ 2 h 43200"/>
                        <a:gd name="T2" fmla="*/ 24 w 38229"/>
                        <a:gd name="T3" fmla="*/ 0 h 43200"/>
                        <a:gd name="T4" fmla="*/ 13 w 38229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229" h="43200" fill="none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</a:path>
                        <a:path w="38229" h="43200" stroke="0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  <a:lnTo>
                            <a:pt x="21600" y="21600"/>
                          </a:lnTo>
                          <a:lnTo>
                            <a:pt x="37178" y="36561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18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320" name="Group 34"/>
                  <p:cNvGrpSpPr>
                    <a:grpSpLocks/>
                  </p:cNvGrpSpPr>
                  <p:nvPr/>
                </p:nvGrpSpPr>
                <p:grpSpPr bwMode="auto">
                  <a:xfrm>
                    <a:off x="1360" y="13391"/>
                    <a:ext cx="398" cy="442"/>
                    <a:chOff x="2256" y="6288"/>
                    <a:chExt cx="958" cy="1238"/>
                  </a:xfrm>
                </p:grpSpPr>
                <p:sp>
                  <p:nvSpPr>
                    <p:cNvPr id="321" name="Arc 35"/>
                    <p:cNvSpPr>
                      <a:spLocks/>
                    </p:cNvSpPr>
                    <p:nvPr/>
                  </p:nvSpPr>
                  <p:spPr bwMode="auto">
                    <a:xfrm>
                      <a:off x="2256" y="6288"/>
                      <a:ext cx="937" cy="327"/>
                    </a:xfrm>
                    <a:custGeom>
                      <a:avLst/>
                      <a:gdLst>
                        <a:gd name="T0" fmla="*/ 23 w 37467"/>
                        <a:gd name="T1" fmla="*/ 2 h 43200"/>
                        <a:gd name="T2" fmla="*/ 21 w 37467"/>
                        <a:gd name="T3" fmla="*/ 0 h 43200"/>
                        <a:gd name="T4" fmla="*/ 14 w 37467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467" h="43200" fill="none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</a:path>
                        <a:path w="37467" h="43200" stroke="0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  <a:lnTo>
                            <a:pt x="21600" y="21600"/>
                          </a:lnTo>
                          <a:lnTo>
                            <a:pt x="37466" y="36255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18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322" name="Arc 36"/>
                    <p:cNvSpPr>
                      <a:spLocks/>
                    </p:cNvSpPr>
                    <p:nvPr/>
                  </p:nvSpPr>
                  <p:spPr bwMode="auto">
                    <a:xfrm>
                      <a:off x="2258" y="6515"/>
                      <a:ext cx="934" cy="327"/>
                    </a:xfrm>
                    <a:custGeom>
                      <a:avLst/>
                      <a:gdLst>
                        <a:gd name="T0" fmla="*/ 23 w 37381"/>
                        <a:gd name="T1" fmla="*/ 2 h 43200"/>
                        <a:gd name="T2" fmla="*/ 23 w 37381"/>
                        <a:gd name="T3" fmla="*/ 0 h 43200"/>
                        <a:gd name="T4" fmla="*/ 13 w 37381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381" h="43200" fill="none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</a:path>
                        <a:path w="37381" h="43200" stroke="0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  <a:lnTo>
                            <a:pt x="21600" y="21600"/>
                          </a:lnTo>
                          <a:lnTo>
                            <a:pt x="36983" y="36763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18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323" name="Arc 37"/>
                    <p:cNvSpPr>
                      <a:spLocks/>
                    </p:cNvSpPr>
                    <p:nvPr/>
                  </p:nvSpPr>
                  <p:spPr bwMode="auto">
                    <a:xfrm>
                      <a:off x="2258" y="7199"/>
                      <a:ext cx="941" cy="327"/>
                    </a:xfrm>
                    <a:custGeom>
                      <a:avLst/>
                      <a:gdLst>
                        <a:gd name="T0" fmla="*/ 23 w 37664"/>
                        <a:gd name="T1" fmla="*/ 2 h 43200"/>
                        <a:gd name="T2" fmla="*/ 24 w 37664"/>
                        <a:gd name="T3" fmla="*/ 0 h 43200"/>
                        <a:gd name="T4" fmla="*/ 13 w 37664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664" h="43200" fill="none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</a:path>
                        <a:path w="37664" h="43200" stroke="0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  <a:lnTo>
                            <a:pt x="21600" y="21600"/>
                          </a:lnTo>
                          <a:lnTo>
                            <a:pt x="37100" y="36642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18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324" name="Arc 38"/>
                    <p:cNvSpPr>
                      <a:spLocks/>
                    </p:cNvSpPr>
                    <p:nvPr/>
                  </p:nvSpPr>
                  <p:spPr bwMode="auto">
                    <a:xfrm>
                      <a:off x="2258" y="6743"/>
                      <a:ext cx="950" cy="327"/>
                    </a:xfrm>
                    <a:custGeom>
                      <a:avLst/>
                      <a:gdLst>
                        <a:gd name="T0" fmla="*/ 24 w 38026"/>
                        <a:gd name="T1" fmla="*/ 2 h 43200"/>
                        <a:gd name="T2" fmla="*/ 23 w 38026"/>
                        <a:gd name="T3" fmla="*/ 0 h 43200"/>
                        <a:gd name="T4" fmla="*/ 13 w 38026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026" h="43200" fill="none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</a:path>
                        <a:path w="38026" h="43200" stroke="0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  <a:lnTo>
                            <a:pt x="21600" y="21600"/>
                          </a:lnTo>
                          <a:lnTo>
                            <a:pt x="38026" y="35626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18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325" name="Arc 39"/>
                    <p:cNvSpPr>
                      <a:spLocks/>
                    </p:cNvSpPr>
                    <p:nvPr/>
                  </p:nvSpPr>
                  <p:spPr bwMode="auto">
                    <a:xfrm>
                      <a:off x="2259" y="6972"/>
                      <a:ext cx="955" cy="327"/>
                    </a:xfrm>
                    <a:custGeom>
                      <a:avLst/>
                      <a:gdLst>
                        <a:gd name="T0" fmla="*/ 23 w 38229"/>
                        <a:gd name="T1" fmla="*/ 2 h 43200"/>
                        <a:gd name="T2" fmla="*/ 24 w 38229"/>
                        <a:gd name="T3" fmla="*/ 0 h 43200"/>
                        <a:gd name="T4" fmla="*/ 13 w 38229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229" h="43200" fill="none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</a:path>
                        <a:path w="38229" h="43200" stroke="0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  <a:lnTo>
                            <a:pt x="21600" y="21600"/>
                          </a:lnTo>
                          <a:lnTo>
                            <a:pt x="37178" y="36561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18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</p:grpSp>
            </p:grpSp>
            <p:grpSp>
              <p:nvGrpSpPr>
                <p:cNvPr id="316" name="Ομάδα 16"/>
                <p:cNvGrpSpPr>
                  <a:grpSpLocks/>
                </p:cNvGrpSpPr>
                <p:nvPr/>
              </p:nvGrpSpPr>
              <p:grpSpPr bwMode="auto">
                <a:xfrm rot="5400000">
                  <a:off x="2409632" y="3620875"/>
                  <a:ext cx="599717" cy="504000"/>
                  <a:chOff x="2063655" y="3400120"/>
                  <a:chExt cx="599801" cy="503770"/>
                </a:xfrm>
              </p:grpSpPr>
              <p:cxnSp>
                <p:nvCxnSpPr>
                  <p:cNvPr id="317" name="AutoShape 5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2153508" y="3565466"/>
                    <a:ext cx="0" cy="179705"/>
                  </a:xfrm>
                  <a:prstGeom prst="straightConnector1">
                    <a:avLst/>
                  </a:prstGeom>
                  <a:noFill/>
                  <a:ln w="76200">
                    <a:solidFill>
                      <a:srgbClr val="FFC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318" name="Oval 7"/>
                  <p:cNvSpPr>
                    <a:spLocks noChangeArrowheads="1"/>
                  </p:cNvSpPr>
                  <p:nvPr/>
                </p:nvSpPr>
                <p:spPr bwMode="auto">
                  <a:xfrm>
                    <a:off x="2159385" y="3400120"/>
                    <a:ext cx="504071" cy="50377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C000">
                          <a:shade val="30000"/>
                          <a:satMod val="115000"/>
                        </a:srgbClr>
                      </a:gs>
                      <a:gs pos="50000">
                        <a:srgbClr val="FFC000">
                          <a:shade val="67500"/>
                          <a:satMod val="115000"/>
                        </a:srgbClr>
                      </a:gs>
                      <a:gs pos="100000">
                        <a:srgbClr val="FFC000">
                          <a:shade val="100000"/>
                          <a:satMod val="115000"/>
                        </a:srgb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upright="1"/>
                  <a:lstStyle/>
                  <a:p>
                    <a:pPr>
                      <a:defRPr/>
                    </a:pPr>
                    <a:endParaRPr lang="el-GR" sz="1800"/>
                  </a:p>
                </p:txBody>
              </p:sp>
            </p:grpSp>
          </p:grpSp>
          <p:sp>
            <p:nvSpPr>
              <p:cNvPr id="310" name="TextBox 309"/>
              <p:cNvSpPr txBox="1"/>
              <p:nvPr/>
            </p:nvSpPr>
            <p:spPr>
              <a:xfrm>
                <a:off x="5796136" y="1124744"/>
                <a:ext cx="334088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Εκτρέπουμε το σώμα προς τα κάτω κατά διάστημα </a:t>
                </a:r>
                <a:r>
                  <a:rPr lang="el-GR" sz="1800" b="1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sz="1800" b="1" i="1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8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8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και το αφήνουμε ελεύθερο.</a:t>
                </a:r>
                <a:endParaRPr lang="el-GR" sz="1800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1" name="Line 1132"/>
              <p:cNvSpPr>
                <a:spLocks noChangeShapeType="1"/>
              </p:cNvSpPr>
              <p:nvPr/>
            </p:nvSpPr>
            <p:spPr bwMode="auto">
              <a:xfrm rot="16200000" flipH="1" flipV="1">
                <a:off x="2375792" y="4237790"/>
                <a:ext cx="648000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endParaRPr lang="el-GR" sz="1800" b="1" i="1">
                  <a:solidFill>
                    <a:srgbClr val="FAFD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" name="Line 1132"/>
              <p:cNvSpPr>
                <a:spLocks noChangeShapeType="1"/>
              </p:cNvSpPr>
              <p:nvPr/>
            </p:nvSpPr>
            <p:spPr bwMode="auto">
              <a:xfrm rot="5400000" flipH="1">
                <a:off x="2260441" y="3158920"/>
                <a:ext cx="900000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endParaRPr lang="el-GR" sz="1800" b="1" i="1">
                  <a:solidFill>
                    <a:srgbClr val="FAFD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" name="Line 1049"/>
              <p:cNvSpPr>
                <a:spLocks noChangeShapeType="1"/>
              </p:cNvSpPr>
              <p:nvPr/>
            </p:nvSpPr>
            <p:spPr bwMode="auto">
              <a:xfrm rot="10800000">
                <a:off x="2987824" y="1485015"/>
                <a:ext cx="0" cy="208800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prstDash val="solid"/>
                <a:round/>
                <a:headEnd type="triangle" w="med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1" i="1" u="none" strike="noStrike" kern="0" cap="none" spc="0" normalizeH="0" baseline="0" noProof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314" name="TextBox 313"/>
              <p:cNvSpPr txBox="1"/>
              <p:nvPr/>
            </p:nvSpPr>
            <p:spPr>
              <a:xfrm>
                <a:off x="2051720" y="3028890"/>
                <a:ext cx="5597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b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sp2</a:t>
                </a:r>
                <a:endParaRPr lang="el-GR" sz="1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3" name="Ορθογώνιο 332"/>
              <p:cNvSpPr/>
              <p:nvPr/>
            </p:nvSpPr>
            <p:spPr>
              <a:xfrm>
                <a:off x="5816669" y="3861048"/>
                <a:ext cx="2797368" cy="394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sz="1800" b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𝐬𝐩𝟐</m:t>
                          </m:r>
                        </m:sub>
                      </m:sSub>
                      <m:r>
                        <a:rPr lang="en-US" sz="1800" b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8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  <m:sub>
                          <m:r>
                            <a:rPr lang="el-GR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l-GR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r>
                        <a:rPr lang="el-GR" sz="1800" b="1">
                          <a:solidFill>
                            <a:srgbClr val="FFFF00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sz="1800" b="1">
                          <a:solidFill>
                            <a:srgbClr val="FFFF00"/>
                          </a:solidFill>
                          <a:latin typeface="Cambria Math"/>
                        </a:rPr>
                        <m:t>𝐲</m:t>
                      </m:r>
                      <m:r>
                        <a:rPr lang="en-US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  <m:sub>
                          <m: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l-GR" sz="18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33" name="Ορθογώνιο 3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6669" y="3861048"/>
                <a:ext cx="2797368" cy="394210"/>
              </a:xfrm>
              <a:prstGeom prst="rect">
                <a:avLst/>
              </a:prstGeom>
              <a:blipFill rotWithShape="1">
                <a:blip r:embed="rId8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4" name="Ορθογώνιο 333"/>
              <p:cNvSpPr/>
              <p:nvPr/>
            </p:nvSpPr>
            <p:spPr>
              <a:xfrm>
                <a:off x="5580112" y="5229200"/>
                <a:ext cx="35764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𝑭</m:t>
                      </m:r>
                      <m:r>
                        <a:rPr lang="en-US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  <m:sub>
                          <m:r>
                            <a:rPr lang="el-GR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l-GR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r>
                        <a:rPr lang="el-GR" sz="1800" b="1">
                          <a:solidFill>
                            <a:srgbClr val="FFFF00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sz="1800" b="1">
                          <a:solidFill>
                            <a:srgbClr val="FFFF00"/>
                          </a:solidFill>
                          <a:latin typeface="Cambria Math"/>
                        </a:rPr>
                        <m:t>𝐲</m:t>
                      </m:r>
                      <m:r>
                        <a:rPr lang="en-US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  <m:sub>
                          <m: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)−</m:t>
                      </m:r>
                      <m:r>
                        <a:rPr lang="en-US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𝒎𝒈</m:t>
                      </m:r>
                      <m:r>
                        <m:rPr>
                          <m:nor/>
                        </m:rPr>
                        <a:rPr lang="el-GR" sz="1800" b="1" dirty="0">
                          <a:solidFill>
                            <a:srgbClr val="FFFF00"/>
                          </a:solidFill>
                        </a:rPr>
                        <m:t>    </m:t>
                      </m:r>
                      <m:r>
                        <m:rPr>
                          <m:nor/>
                        </m:rPr>
                        <a:rPr lang="el-GR" sz="1800" b="1" dirty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18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34" name="Ορθογώνιο 3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5229200"/>
                <a:ext cx="3576492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5" name="Ομάδα 334"/>
          <p:cNvGrpSpPr/>
          <p:nvPr/>
        </p:nvGrpSpPr>
        <p:grpSpPr>
          <a:xfrm>
            <a:off x="6084169" y="5805264"/>
            <a:ext cx="2022575" cy="576000"/>
            <a:chOff x="6084169" y="6021280"/>
            <a:chExt cx="2022575" cy="5760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6" name="Ορθογώνιο 335"/>
                <p:cNvSpPr/>
                <p:nvPr/>
              </p:nvSpPr>
              <p:spPr>
                <a:xfrm>
                  <a:off x="6827228" y="6063679"/>
                  <a:ext cx="1279516" cy="369332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𝑭</m:t>
                        </m:r>
                        <m:r>
                          <a:rPr lang="el-GR" sz="1800" b="1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18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el-GR" sz="1800" b="1">
                            <a:solidFill>
                              <a:srgbClr val="FFFF00"/>
                            </a:solidFill>
                            <a:latin typeface="Cambria Math"/>
                          </a:rPr>
                          <m:t>𝚫</m:t>
                        </m:r>
                        <m:r>
                          <a:rPr lang="en-US" sz="1800" b="1">
                            <a:solidFill>
                              <a:srgbClr val="FFFF00"/>
                            </a:solidFill>
                            <a:latin typeface="Cambria Math"/>
                          </a:rPr>
                          <m:t>𝐲</m:t>
                        </m:r>
                      </m:oMath>
                    </m:oMathPara>
                  </a14:m>
                  <a:endParaRPr lang="el-GR" sz="1800" dirty="0"/>
                </a:p>
              </p:txBody>
            </p:sp>
          </mc:Choice>
          <mc:Fallback xmlns="">
            <p:sp>
              <p:nvSpPr>
                <p:cNvPr id="89" name="Ορθογώνιο 8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7228" y="6063679"/>
                  <a:ext cx="1633204" cy="461665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7500"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7" name="Δεξιό άγκιστρο 336"/>
            <p:cNvSpPr/>
            <p:nvPr/>
          </p:nvSpPr>
          <p:spPr>
            <a:xfrm rot="10800000" flipH="1">
              <a:off x="6084169" y="6021280"/>
              <a:ext cx="252000" cy="576000"/>
            </a:xfrm>
            <a:prstGeom prst="rightBrace">
              <a:avLst>
                <a:gd name="adj1" fmla="val 31376"/>
                <a:gd name="adj2" fmla="val 50000"/>
              </a:avLst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sz="1800"/>
            </a:p>
          </p:txBody>
        </p:sp>
        <p:sp>
          <p:nvSpPr>
            <p:cNvPr id="338" name="Δεξιό βέλος 337"/>
            <p:cNvSpPr/>
            <p:nvPr/>
          </p:nvSpPr>
          <p:spPr>
            <a:xfrm>
              <a:off x="6336224" y="6226426"/>
              <a:ext cx="252000" cy="180000"/>
            </a:xfrm>
            <a:prstGeom prst="rightArrow">
              <a:avLst>
                <a:gd name="adj1" fmla="val 29841"/>
                <a:gd name="adj2" fmla="val 7351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800"/>
            </a:p>
          </p:txBody>
        </p:sp>
      </p:grpSp>
      <p:grpSp>
        <p:nvGrpSpPr>
          <p:cNvPr id="339" name="Ομάδα 338"/>
          <p:cNvGrpSpPr/>
          <p:nvPr/>
        </p:nvGrpSpPr>
        <p:grpSpPr>
          <a:xfrm>
            <a:off x="0" y="2968488"/>
            <a:ext cx="3635664" cy="1530180"/>
            <a:chOff x="0" y="2968488"/>
            <a:chExt cx="3635664" cy="1530180"/>
          </a:xfrm>
        </p:grpSpPr>
        <p:sp>
          <p:nvSpPr>
            <p:cNvPr id="340" name="Line 1049"/>
            <p:cNvSpPr>
              <a:spLocks noChangeShapeType="1"/>
            </p:cNvSpPr>
            <p:nvPr/>
          </p:nvSpPr>
          <p:spPr bwMode="auto">
            <a:xfrm rot="5400000">
              <a:off x="1943664" y="1276488"/>
              <a:ext cx="0" cy="3384000"/>
            </a:xfrm>
            <a:prstGeom prst="line">
              <a:avLst/>
            </a:prstGeom>
            <a:noFill/>
            <a:ln w="25400">
              <a:solidFill>
                <a:srgbClr val="FAFD00"/>
              </a:solidFill>
              <a:prstDash val="sysDot"/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1" i="1" u="none" strike="noStrike" kern="0" cap="none" spc="0" normalizeH="0" baseline="0" noProof="0">
                <a:ln>
                  <a:noFill/>
                </a:ln>
                <a:solidFill>
                  <a:srgbClr val="FAFD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41" name="TextBox 340"/>
            <p:cNvSpPr txBox="1"/>
            <p:nvPr/>
          </p:nvSpPr>
          <p:spPr>
            <a:xfrm>
              <a:off x="0" y="3852337"/>
              <a:ext cx="1293755" cy="646331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el-GR" sz="1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Θέση Ισορροπίας</a:t>
              </a:r>
            </a:p>
          </p:txBody>
        </p:sp>
        <p:cxnSp>
          <p:nvCxnSpPr>
            <p:cNvPr id="342" name="Ευθύγραμμο βέλος σύνδεσης 341"/>
            <p:cNvCxnSpPr/>
            <p:nvPr/>
          </p:nvCxnSpPr>
          <p:spPr>
            <a:xfrm flipV="1">
              <a:off x="697132" y="2996952"/>
              <a:ext cx="0" cy="8640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4" name="Rectangle 4"/>
          <p:cNvSpPr>
            <a:spLocks noChangeArrowheads="1"/>
          </p:cNvSpPr>
          <p:nvPr/>
        </p:nvSpPr>
        <p:spPr bwMode="auto">
          <a:xfrm>
            <a:off x="1027113" y="369200"/>
            <a:ext cx="70104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000" dirty="0">
                <a:solidFill>
                  <a:srgbClr val="00FF00"/>
                </a:solidFill>
              </a:rPr>
              <a:t>Η ΔΥΝΑΜΗ ΤΟΥ ΕΛΑΤΗΡΙΟΥ</a:t>
            </a:r>
            <a:endParaRPr lang="en-US" altLang="el-GR" sz="2000" dirty="0">
              <a:solidFill>
                <a:srgbClr val="00FF00"/>
              </a:solidFill>
            </a:endParaRPr>
          </a:p>
        </p:txBody>
      </p:sp>
      <p:sp>
        <p:nvSpPr>
          <p:cNvPr id="345" name="Rectangle 10"/>
          <p:cNvSpPr>
            <a:spLocks noChangeArrowheads="1"/>
          </p:cNvSpPr>
          <p:nvPr/>
        </p:nvSpPr>
        <p:spPr bwMode="auto">
          <a:xfrm>
            <a:off x="685800" y="-97974"/>
            <a:ext cx="7772400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</a:rPr>
              <a:t>ΚΑΤΑΛΟΓΟΣ ΔΥΝΑΜΕΩΝ</a:t>
            </a:r>
          </a:p>
        </p:txBody>
      </p:sp>
    </p:spTree>
    <p:extLst>
      <p:ext uri="{BB962C8B-B14F-4D97-AF65-F5344CB8AC3E}">
        <p14:creationId xmlns:p14="http://schemas.microsoft.com/office/powerpoint/2010/main" val="242294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" grpId="0"/>
      <p:bldP spid="241" grpId="0"/>
      <p:bldP spid="245" grpId="0"/>
      <p:bldP spid="246" grpId="0"/>
      <p:bldP spid="247" grpId="0"/>
      <p:bldP spid="248" grpId="0"/>
      <p:bldP spid="333" grpId="0"/>
      <p:bldP spid="3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0" y="522512"/>
            <a:ext cx="91440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ΔΥΝΑΜΗ</a:t>
            </a:r>
            <a:r>
              <a: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ΕΠΙΦΑΝΕΙΑΣ </a:t>
            </a:r>
            <a:r>
              <a: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ΕΠΑΦΗΣ</a:t>
            </a:r>
            <a:endParaRPr lang="en-US" sz="2800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4" name="Rectangle 18"/>
          <p:cNvSpPr>
            <a:spLocks noChangeArrowheads="1"/>
          </p:cNvSpPr>
          <p:nvPr/>
        </p:nvSpPr>
        <p:spPr bwMode="auto">
          <a:xfrm>
            <a:off x="0" y="-21772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</a:rPr>
              <a:t>ΚΑΤΑΛΟΓΟΣ ΔΥΝΑΜΕΩΝ</a:t>
            </a:r>
          </a:p>
        </p:txBody>
      </p:sp>
      <p:sp>
        <p:nvSpPr>
          <p:cNvPr id="7175" name="Text Box 19"/>
          <p:cNvSpPr txBox="1">
            <a:spLocks noChangeArrowheads="1"/>
          </p:cNvSpPr>
          <p:nvPr/>
        </p:nvSpPr>
        <p:spPr bwMode="auto">
          <a:xfrm>
            <a:off x="0" y="1503363"/>
            <a:ext cx="9144000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 dirty="0">
                <a:solidFill>
                  <a:srgbClr val="00FF00"/>
                </a:solidFill>
              </a:rPr>
              <a:t>Δύναμη Κάθετη στην Επιφάνεια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0" y="5670550"/>
            <a:ext cx="4160838" cy="118745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>
                <a:solidFill>
                  <a:srgbClr val="FF0000"/>
                </a:solidFill>
              </a:rPr>
              <a:t>ΚΑΘΕΤΗ ΔΥΝΑΜΗ:</a:t>
            </a:r>
          </a:p>
          <a:p>
            <a:pPr eaLnBrk="1" hangingPunct="1"/>
            <a:r>
              <a:rPr lang="el-GR" altLang="el-GR">
                <a:solidFill>
                  <a:srgbClr val="FF0000"/>
                </a:solidFill>
              </a:rPr>
              <a:t>Η επιφάνεια σπρώχνει προς τα έξω το αντικείμενο</a:t>
            </a:r>
          </a:p>
        </p:txBody>
      </p:sp>
      <p:sp>
        <p:nvSpPr>
          <p:cNvPr id="8236" name="Text Box 44"/>
          <p:cNvSpPr txBox="1">
            <a:spLocks noChangeArrowheads="1"/>
          </p:cNvSpPr>
          <p:nvPr/>
        </p:nvSpPr>
        <p:spPr bwMode="auto">
          <a:xfrm>
            <a:off x="5038725" y="6003925"/>
            <a:ext cx="3622675" cy="8540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2800">
                <a:solidFill>
                  <a:srgbClr val="FF0000"/>
                </a:solidFill>
              </a:rPr>
              <a:t>Κάθετη δύναμη </a:t>
            </a:r>
          </a:p>
          <a:p>
            <a:pPr eaLnBrk="1" hangingPunct="1"/>
            <a:r>
              <a:rPr lang="el-GR" altLang="el-GR" sz="2800">
                <a:solidFill>
                  <a:srgbClr val="FF0000"/>
                </a:solidFill>
              </a:rPr>
              <a:t>Μικροσκοπική άποψη</a:t>
            </a:r>
          </a:p>
        </p:txBody>
      </p:sp>
      <p:pic>
        <p:nvPicPr>
          <p:cNvPr id="8247" name="Picture 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18" y="2436813"/>
            <a:ext cx="3870325" cy="286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Ομάδα 4"/>
          <p:cNvGrpSpPr/>
          <p:nvPr/>
        </p:nvGrpSpPr>
        <p:grpSpPr>
          <a:xfrm>
            <a:off x="494843" y="3151651"/>
            <a:ext cx="865188" cy="1382248"/>
            <a:chOff x="625475" y="3151651"/>
            <a:chExt cx="865188" cy="1382248"/>
          </a:xfrm>
        </p:grpSpPr>
        <p:sp>
          <p:nvSpPr>
            <p:cNvPr id="7182" name="Line 57"/>
            <p:cNvSpPr>
              <a:spLocks noChangeShapeType="1"/>
            </p:cNvSpPr>
            <p:nvPr/>
          </p:nvSpPr>
          <p:spPr bwMode="auto">
            <a:xfrm flipH="1" flipV="1">
              <a:off x="625475" y="3468687"/>
              <a:ext cx="865188" cy="1065212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655584" y="3151651"/>
                  <a:ext cx="495649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5584" y="3151651"/>
                  <a:ext cx="495649" cy="50642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Ομάδα 5"/>
          <p:cNvGrpSpPr/>
          <p:nvPr/>
        </p:nvGrpSpPr>
        <p:grpSpPr>
          <a:xfrm>
            <a:off x="4706938" y="2246313"/>
            <a:ext cx="3284537" cy="3625850"/>
            <a:chOff x="4706938" y="2246313"/>
            <a:chExt cx="3284537" cy="3625850"/>
          </a:xfrm>
        </p:grpSpPr>
        <p:pic>
          <p:nvPicPr>
            <p:cNvPr id="7183" name="Picture 5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6938" y="2246313"/>
              <a:ext cx="3284537" cy="3625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5413851" y="3920244"/>
                  <a:ext cx="495649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13851" y="3920244"/>
                  <a:ext cx="495649" cy="506421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6208713" y="3625850"/>
            <a:ext cx="2935287" cy="12223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l-GR" altLang="el-GR" sz="2000">
                <a:solidFill>
                  <a:srgbClr val="FF0000"/>
                </a:solidFill>
              </a:rPr>
              <a:t>Σε μοριακό επίπεδο, η Κάθετη Δύναμη οφείλεται στην απώθηση μεταξύ αντικειμένου και επιφάνειας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3" grpId="0" animBg="1" autoUpdateAnimBg="0"/>
      <p:bldP spid="8236" grpId="0" animBg="1" autoUpdateAnimBg="0"/>
      <p:bldP spid="8231" grpId="0" animBg="1" autoUpdateAnimBg="0"/>
    </p:bld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4920</TotalTime>
  <Words>1075</Words>
  <Application>Microsoft Office PowerPoint</Application>
  <PresentationFormat>Προβολή στην οθόνη (4:3)</PresentationFormat>
  <Paragraphs>248</Paragraphs>
  <Slides>18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Times New Roman</vt:lpstr>
      <vt:lpstr>Προεπιλεγμένη σχεδίαση</vt:lpstr>
      <vt:lpstr>Equation</vt:lpstr>
      <vt:lpstr>Παρουσίαση του PowerPoint</vt:lpstr>
      <vt:lpstr>Παρουσίαση του PowerPoint</vt:lpstr>
      <vt:lpstr>ΤΙ ΕΙΝΑΙ ΔΥΝΑΜΗ;</vt:lpstr>
      <vt:lpstr>Η ΔΥΝΑΜΗ ΕΙΝΑΙ ΕΝΑ ΔΙΑΝΥΣΜΑΤΙΚΟ ΜΕΓΕΘΟΣ</vt:lpstr>
      <vt:lpstr>ΚΑΤΑΛΟΓΟΣ ΔΥΝΑΜΕΩΝ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Α.Σ.ΠΑΙ.Τ.Ε.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 5ο</dc:title>
  <dc:creator>PHYSICS</dc:creator>
  <cp:lastModifiedBy>Dionisis Margaris</cp:lastModifiedBy>
  <cp:revision>254</cp:revision>
  <dcterms:created xsi:type="dcterms:W3CDTF">2007-01-14T22:37:48Z</dcterms:created>
  <dcterms:modified xsi:type="dcterms:W3CDTF">2025-03-18T03:51:14Z</dcterms:modified>
</cp:coreProperties>
</file>