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60" r:id="rId6"/>
    <p:sldId id="262" r:id="rId7"/>
    <p:sldId id="264" r:id="rId8"/>
    <p:sldId id="263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DB9-462D-A601-7F3F76E677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96E-48E2-BCA7-E18A5568B1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C49B-43CA-A528-14BA0D6557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BF5-41D5-AFE1-9604300847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555555555555555E-2"/>
          <c:y val="0.22263888888888889"/>
          <c:w val="0.93888888888888888"/>
          <c:h val="0.77736111111111106"/>
        </c:manualLayout>
      </c:layout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Φύλλο1!$D$1:$D$582</c:f>
              <c:numCache>
                <c:formatCode>General</c:formatCode>
                <c:ptCount val="582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Φύλλο1!$E$1:$E$582</c:f>
              <c:numCache>
                <c:formatCode>General</c:formatCode>
                <c:ptCount val="582"/>
                <c:pt idx="0">
                  <c:v>1.5926529164868282E-3</c:v>
                </c:pt>
                <c:pt idx="1">
                  <c:v>-0.58623799917002739</c:v>
                </c:pt>
                <c:pt idx="2">
                  <c:v>-0.95036513288137647</c:v>
                </c:pt>
                <c:pt idx="3">
                  <c:v>-0.9518408788156858</c:v>
                </c:pt>
                <c:pt idx="4">
                  <c:v>-0.5901021046645748</c:v>
                </c:pt>
                <c:pt idx="5">
                  <c:v>-3.1853017931379904E-3</c:v>
                </c:pt>
                <c:pt idx="6">
                  <c:v>0.58494698560714298</c:v>
                </c:pt>
                <c:pt idx="7">
                  <c:v>0.94986839461243155</c:v>
                </c:pt>
                <c:pt idx="8">
                  <c:v>0.9523279670103959</c:v>
                </c:pt>
                <c:pt idx="9">
                  <c:v>0.59138715054085966</c:v>
                </c:pt>
                <c:pt idx="10">
                  <c:v>4.7779425901285115E-3</c:v>
                </c:pt>
                <c:pt idx="11">
                  <c:v>-0.58365448829995559</c:v>
                </c:pt>
                <c:pt idx="12">
                  <c:v>-0.94936924695963543</c:v>
                </c:pt>
                <c:pt idx="13">
                  <c:v>-0.95281263958243856</c:v>
                </c:pt>
                <c:pt idx="14">
                  <c:v>-0.59267069633707015</c:v>
                </c:pt>
                <c:pt idx="15">
                  <c:v>-6.3705712676521351E-3</c:v>
                </c:pt>
                <c:pt idx="16">
                  <c:v>0.58236051052693893</c:v>
                </c:pt>
                <c:pt idx="17">
                  <c:v>0.94886769118909775</c:v>
                </c:pt>
                <c:pt idx="18">
                  <c:v>0.95329489530242029</c:v>
                </c:pt>
                <c:pt idx="19">
                  <c:v>0.59395273879743615</c:v>
                </c:pt>
                <c:pt idx="20">
                  <c:v>7.963183785935567E-3</c:v>
                </c:pt>
                <c:pt idx="21">
                  <c:v>-0.58106505557032428</c:v>
                </c:pt>
                <c:pt idx="22">
                  <c:v>-0.94836372857303797</c:v>
                </c:pt>
                <c:pt idx="23">
                  <c:v>-0.95377473294707715</c:v>
                </c:pt>
                <c:pt idx="24">
                  <c:v>-0.59523327467000064</c:v>
                </c:pt>
                <c:pt idx="25">
                  <c:v>-9.5557761052473874E-3</c:v>
                </c:pt>
                <c:pt idx="26">
                  <c:v>0.57976812671610001</c:v>
                </c:pt>
                <c:pt idx="27">
                  <c:v>0.94785736038977875</c:v>
                </c:pt>
                <c:pt idx="28">
                  <c:v>0.95425215129927887</c:v>
                </c:pt>
                <c:pt idx="29">
                  <c:v>0.59651230070662409</c:v>
                </c:pt>
                <c:pt idx="30">
                  <c:v>1.1148344185902088E-2</c:v>
                </c:pt>
                <c:pt idx="31">
                  <c:v>-0.57846972725397283</c:v>
                </c:pt>
                <c:pt idx="32">
                  <c:v>-0.94734858792374621</c:v>
                </c:pt>
                <c:pt idx="33">
                  <c:v>-0.95472714914803303</c:v>
                </c:pt>
                <c:pt idx="34">
                  <c:v>-0.59778981366300088</c:v>
                </c:pt>
                <c:pt idx="35">
                  <c:v>-1.2740883988280967E-2</c:v>
                </c:pt>
                <c:pt idx="36">
                  <c:v>0.57716986047740004</c:v>
                </c:pt>
                <c:pt idx="37">
                  <c:v>0.9468374124654636</c:v>
                </c:pt>
                <c:pt idx="38">
                  <c:v>0.95519972528848618</c:v>
                </c:pt>
                <c:pt idx="39">
                  <c:v>0.59906581029866213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05E-4022-837B-9F966F3695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06058239"/>
        <c:axId val="806071967"/>
      </c:scatterChart>
      <c:valAx>
        <c:axId val="806058239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06071967"/>
        <c:crosses val="autoZero"/>
        <c:crossBetween val="midCat"/>
      </c:valAx>
      <c:valAx>
        <c:axId val="806071967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0605823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CC82-4B3C-8B6C-2D97F533A0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94A-4776-99AC-D530B0C796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8A57-4015-B611-CD1BBEF944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450-4239-8C6A-27017CB560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831-414A-9468-DA4C70DE5C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9A2-427B-AE1D-FC1DBD7BC4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1F4-4D3C-AA1C-7D2AC9EF5E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B059-440E-847B-D2679B4A2E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E766-4B0E-B714-D617BDE33C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F23-4884-B978-7526ED362A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0E5-4B01-89E2-F12A15DE7A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375-4A03-B09C-ECDF4B8C63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204D-3808-4FBD-8680-48D895E85929}" type="datetimeFigureOut">
              <a:rPr lang="el-GR" smtClean="0"/>
              <a:t>23/6/2025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2247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204D-3808-4FBD-8680-48D895E85929}" type="datetimeFigureOut">
              <a:rPr lang="el-GR" smtClean="0"/>
              <a:t>23/6/2025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1764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204D-3808-4FBD-8680-48D895E85929}" type="datetimeFigureOut">
              <a:rPr lang="el-GR" smtClean="0"/>
              <a:t>23/6/2025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9020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204D-3808-4FBD-8680-48D895E85929}" type="datetimeFigureOut">
              <a:rPr lang="el-GR" smtClean="0"/>
              <a:t>23/6/2025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8874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204D-3808-4FBD-8680-48D895E85929}" type="datetimeFigureOut">
              <a:rPr lang="el-GR" smtClean="0"/>
              <a:t>23/6/2025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94646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204D-3808-4FBD-8680-48D895E85929}" type="datetimeFigureOut">
              <a:rPr lang="el-GR" smtClean="0"/>
              <a:t>23/6/2025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120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204D-3808-4FBD-8680-48D895E85929}" type="datetimeFigureOut">
              <a:rPr lang="el-GR" smtClean="0"/>
              <a:t>23/6/2025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5313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204D-3808-4FBD-8680-48D895E85929}" type="datetimeFigureOut">
              <a:rPr lang="el-GR" smtClean="0"/>
              <a:t>23/6/2025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9084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204D-3808-4FBD-8680-48D895E85929}" type="datetimeFigureOut">
              <a:rPr lang="el-GR" smtClean="0"/>
              <a:t>23/6/2025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2068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204D-3808-4FBD-8680-48D895E85929}" type="datetimeFigureOut">
              <a:rPr lang="el-GR" smtClean="0"/>
              <a:t>23/6/2025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2009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204D-3808-4FBD-8680-48D895E85929}" type="datetimeFigureOut">
              <a:rPr lang="el-GR" smtClean="0"/>
              <a:t>23/6/2025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60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2204D-3808-4FBD-8680-48D895E85929}" type="datetimeFigureOut">
              <a:rPr lang="el-GR" smtClean="0"/>
              <a:t>23/6/2025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1503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13" Type="http://schemas.openxmlformats.org/officeDocument/2006/relationships/image" Target="../media/image17.png"/><Relationship Id="rId3" Type="http://schemas.openxmlformats.org/officeDocument/2006/relationships/chart" Target="../charts/chart1.xml"/><Relationship Id="rId7" Type="http://schemas.openxmlformats.org/officeDocument/2006/relationships/image" Target="../media/image13.png"/><Relationship Id="rId12" Type="http://schemas.openxmlformats.org/officeDocument/2006/relationships/image" Target="../media/image16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11" Type="http://schemas.openxmlformats.org/officeDocument/2006/relationships/image" Target="../media/image15.png"/><Relationship Id="rId5" Type="http://schemas.openxmlformats.org/officeDocument/2006/relationships/chart" Target="../charts/chart2.xml"/><Relationship Id="rId10" Type="http://schemas.openxmlformats.org/officeDocument/2006/relationships/image" Target="../media/image14.png"/><Relationship Id="rId4" Type="http://schemas.openxmlformats.org/officeDocument/2006/relationships/image" Target="../media/image12.png"/><Relationship Id="rId9" Type="http://schemas.openxmlformats.org/officeDocument/2006/relationships/chart" Target="../charts/chart3.xml"/><Relationship Id="rId1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13" Type="http://schemas.openxmlformats.org/officeDocument/2006/relationships/image" Target="../media/image21.png"/><Relationship Id="rId18" Type="http://schemas.openxmlformats.org/officeDocument/2006/relationships/image" Target="../media/image26.png"/><Relationship Id="rId26" Type="http://schemas.openxmlformats.org/officeDocument/2006/relationships/image" Target="../media/image34.png"/><Relationship Id="rId3" Type="http://schemas.openxmlformats.org/officeDocument/2006/relationships/chart" Target="../charts/chart4.xml"/><Relationship Id="rId21" Type="http://schemas.openxmlformats.org/officeDocument/2006/relationships/image" Target="../media/image29.png"/><Relationship Id="rId7" Type="http://schemas.openxmlformats.org/officeDocument/2006/relationships/image" Target="../media/image13.png"/><Relationship Id="rId12" Type="http://schemas.openxmlformats.org/officeDocument/2006/relationships/image" Target="../media/image20.png"/><Relationship Id="rId17" Type="http://schemas.openxmlformats.org/officeDocument/2006/relationships/image" Target="../media/image25.png"/><Relationship Id="rId25" Type="http://schemas.openxmlformats.org/officeDocument/2006/relationships/image" Target="../media/image33.png"/><Relationship Id="rId2" Type="http://schemas.openxmlformats.org/officeDocument/2006/relationships/chart" Target="../charts/chart4.xml"/><Relationship Id="rId16" Type="http://schemas.openxmlformats.org/officeDocument/2006/relationships/image" Target="../media/image24.png"/><Relationship Id="rId20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11" Type="http://schemas.openxmlformats.org/officeDocument/2006/relationships/image" Target="../media/image19.png"/><Relationship Id="rId24" Type="http://schemas.openxmlformats.org/officeDocument/2006/relationships/image" Target="../media/image32.png"/><Relationship Id="rId5" Type="http://schemas.openxmlformats.org/officeDocument/2006/relationships/chart" Target="../charts/chart5.xml"/><Relationship Id="rId15" Type="http://schemas.openxmlformats.org/officeDocument/2006/relationships/image" Target="../media/image23.png"/><Relationship Id="rId23" Type="http://schemas.openxmlformats.org/officeDocument/2006/relationships/image" Target="../media/image31.png"/><Relationship Id="rId10" Type="http://schemas.openxmlformats.org/officeDocument/2006/relationships/image" Target="../media/image180.png"/><Relationship Id="rId19" Type="http://schemas.openxmlformats.org/officeDocument/2006/relationships/image" Target="../media/image27.png"/><Relationship Id="rId4" Type="http://schemas.openxmlformats.org/officeDocument/2006/relationships/image" Target="../media/image12.png"/><Relationship Id="rId9" Type="http://schemas.openxmlformats.org/officeDocument/2006/relationships/chart" Target="../charts/chart6.xml"/><Relationship Id="rId14" Type="http://schemas.openxmlformats.org/officeDocument/2006/relationships/image" Target="../media/image22.png"/><Relationship Id="rId22" Type="http://schemas.openxmlformats.org/officeDocument/2006/relationships/image" Target="../media/image30.png"/><Relationship Id="rId27" Type="http://schemas.openxmlformats.org/officeDocument/2006/relationships/image" Target="../media/image3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9.xml"/><Relationship Id="rId13" Type="http://schemas.openxmlformats.org/officeDocument/2006/relationships/image" Target="../media/image37.png"/><Relationship Id="rId18" Type="http://schemas.openxmlformats.org/officeDocument/2006/relationships/image" Target="../media/image390.png"/><Relationship Id="rId3" Type="http://schemas.openxmlformats.org/officeDocument/2006/relationships/chart" Target="../charts/chart7.xml"/><Relationship Id="rId21" Type="http://schemas.openxmlformats.org/officeDocument/2006/relationships/image" Target="../media/image43.png"/><Relationship Id="rId7" Type="http://schemas.openxmlformats.org/officeDocument/2006/relationships/image" Target="../media/image13.png"/><Relationship Id="rId12" Type="http://schemas.openxmlformats.org/officeDocument/2006/relationships/image" Target="../media/image36.png"/><Relationship Id="rId17" Type="http://schemas.openxmlformats.org/officeDocument/2006/relationships/image" Target="../media/image41.png"/><Relationship Id="rId2" Type="http://schemas.openxmlformats.org/officeDocument/2006/relationships/chart" Target="../charts/chart7.xml"/><Relationship Id="rId16" Type="http://schemas.openxmlformats.org/officeDocument/2006/relationships/image" Target="../media/image40.png"/><Relationship Id="rId20" Type="http://schemas.openxmlformats.org/officeDocument/2006/relationships/image" Target="../media/image400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8.xml"/><Relationship Id="rId11" Type="http://schemas.openxmlformats.org/officeDocument/2006/relationships/image" Target="../media/image19.png"/><Relationship Id="rId24" Type="http://schemas.openxmlformats.org/officeDocument/2006/relationships/image" Target="../media/image44.png"/><Relationship Id="rId5" Type="http://schemas.openxmlformats.org/officeDocument/2006/relationships/chart" Target="../charts/chart8.xml"/><Relationship Id="rId15" Type="http://schemas.openxmlformats.org/officeDocument/2006/relationships/image" Target="../media/image39.png"/><Relationship Id="rId23" Type="http://schemas.openxmlformats.org/officeDocument/2006/relationships/image" Target="../media/image430.png"/><Relationship Id="rId10" Type="http://schemas.openxmlformats.org/officeDocument/2006/relationships/image" Target="../media/image180.png"/><Relationship Id="rId19" Type="http://schemas.openxmlformats.org/officeDocument/2006/relationships/image" Target="../media/image42.png"/><Relationship Id="rId4" Type="http://schemas.openxmlformats.org/officeDocument/2006/relationships/image" Target="../media/image12.png"/><Relationship Id="rId9" Type="http://schemas.openxmlformats.org/officeDocument/2006/relationships/chart" Target="../charts/chart9.xml"/><Relationship Id="rId14" Type="http://schemas.openxmlformats.org/officeDocument/2006/relationships/image" Target="../media/image38.png"/><Relationship Id="rId22" Type="http://schemas.openxmlformats.org/officeDocument/2006/relationships/image" Target="../media/image42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chart" Target="../charts/chart10.xml"/><Relationship Id="rId18" Type="http://schemas.openxmlformats.org/officeDocument/2006/relationships/image" Target="../media/image54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17" Type="http://schemas.openxmlformats.org/officeDocument/2006/relationships/image" Target="../media/image180.png"/><Relationship Id="rId2" Type="http://schemas.openxmlformats.org/officeDocument/2006/relationships/image" Target="../media/image45.png"/><Relationship Id="rId16" Type="http://schemas.openxmlformats.org/officeDocument/2006/relationships/chart" Target="../charts/chart6.xml"/><Relationship Id="rId20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11" Type="http://schemas.openxmlformats.org/officeDocument/2006/relationships/chart" Target="../charts/chart10.xml"/><Relationship Id="rId5" Type="http://schemas.openxmlformats.org/officeDocument/2006/relationships/image" Target="../media/image48.png"/><Relationship Id="rId15" Type="http://schemas.openxmlformats.org/officeDocument/2006/relationships/chart" Target="../charts/chart11.xml"/><Relationship Id="rId10" Type="http://schemas.openxmlformats.org/officeDocument/2006/relationships/image" Target="../media/image53.png"/><Relationship Id="rId19" Type="http://schemas.openxmlformats.org/officeDocument/2006/relationships/image" Target="../media/image55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Relationship Id="rId14" Type="http://schemas.openxmlformats.org/officeDocument/2006/relationships/image" Target="../media/image56.png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1.png"/><Relationship Id="rId18" Type="http://schemas.openxmlformats.org/officeDocument/2006/relationships/chart" Target="../charts/chart14.xml"/><Relationship Id="rId26" Type="http://schemas.openxmlformats.org/officeDocument/2006/relationships/chart" Target="../charts/chart9.xml"/><Relationship Id="rId21" Type="http://schemas.openxmlformats.org/officeDocument/2006/relationships/chart" Target="../charts/chart15.xml"/><Relationship Id="rId3" Type="http://schemas.openxmlformats.org/officeDocument/2006/relationships/chart" Target="../charts/chart7.xml"/><Relationship Id="rId34" Type="http://schemas.openxmlformats.org/officeDocument/2006/relationships/image" Target="../media/image74.png"/><Relationship Id="rId7" Type="http://schemas.openxmlformats.org/officeDocument/2006/relationships/image" Target="../media/image180.png"/><Relationship Id="rId12" Type="http://schemas.openxmlformats.org/officeDocument/2006/relationships/image" Target="../media/image60.png"/><Relationship Id="rId17" Type="http://schemas.openxmlformats.org/officeDocument/2006/relationships/image" Target="../media/image65.png"/><Relationship Id="rId25" Type="http://schemas.openxmlformats.org/officeDocument/2006/relationships/chart" Target="../charts/chart17.xml"/><Relationship Id="rId33" Type="http://schemas.openxmlformats.org/officeDocument/2006/relationships/image" Target="../media/image73.png"/><Relationship Id="rId2" Type="http://schemas.openxmlformats.org/officeDocument/2006/relationships/chart" Target="../charts/chart12.xml"/><Relationship Id="rId16" Type="http://schemas.openxmlformats.org/officeDocument/2006/relationships/image" Target="../media/image64.png"/><Relationship Id="rId20" Type="http://schemas.openxmlformats.org/officeDocument/2006/relationships/image" Target="../media/image66.png"/><Relationship Id="rId29" Type="http://schemas.openxmlformats.org/officeDocument/2006/relationships/image" Target="../media/image69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9.xml"/><Relationship Id="rId11" Type="http://schemas.openxmlformats.org/officeDocument/2006/relationships/image" Target="../media/image59.png"/><Relationship Id="rId24" Type="http://schemas.openxmlformats.org/officeDocument/2006/relationships/image" Target="../media/image67.png"/><Relationship Id="rId32" Type="http://schemas.openxmlformats.org/officeDocument/2006/relationships/image" Target="../media/image72.png"/><Relationship Id="rId15" Type="http://schemas.openxmlformats.org/officeDocument/2006/relationships/image" Target="../media/image63.png"/><Relationship Id="rId23" Type="http://schemas.openxmlformats.org/officeDocument/2006/relationships/chart" Target="../charts/chart8.xml"/><Relationship Id="rId28" Type="http://schemas.openxmlformats.org/officeDocument/2006/relationships/image" Target="../media/image68.png"/><Relationship Id="rId10" Type="http://schemas.openxmlformats.org/officeDocument/2006/relationships/chart" Target="../charts/chart13.xml"/><Relationship Id="rId19" Type="http://schemas.openxmlformats.org/officeDocument/2006/relationships/chart" Target="../charts/chart14.xml"/><Relationship Id="rId31" Type="http://schemas.openxmlformats.org/officeDocument/2006/relationships/image" Target="../media/image71.png"/><Relationship Id="rId9" Type="http://schemas.openxmlformats.org/officeDocument/2006/relationships/chart" Target="../charts/chart13.xml"/><Relationship Id="rId14" Type="http://schemas.openxmlformats.org/officeDocument/2006/relationships/image" Target="../media/image62.png"/><Relationship Id="rId4" Type="http://schemas.openxmlformats.org/officeDocument/2006/relationships/image" Target="../media/image12.png"/><Relationship Id="rId22" Type="http://schemas.openxmlformats.org/officeDocument/2006/relationships/chart" Target="../charts/chart16.xml"/><Relationship Id="rId27" Type="http://schemas.openxmlformats.org/officeDocument/2006/relationships/image" Target="../media/image180.png"/><Relationship Id="rId30" Type="http://schemas.openxmlformats.org/officeDocument/2006/relationships/image" Target="../media/image70.png"/><Relationship Id="rId35" Type="http://schemas.openxmlformats.org/officeDocument/2006/relationships/image" Target="../media/image75.png"/><Relationship Id="rId8" Type="http://schemas.openxmlformats.org/officeDocument/2006/relationships/image" Target="../media/image5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/>
        </p:nvSpPr>
        <p:spPr bwMode="auto">
          <a:xfrm>
            <a:off x="5199933" y="538162"/>
            <a:ext cx="4144962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ΝΩΤΑΤΗ</a:t>
            </a:r>
            <a:r>
              <a:rPr lang="el-GR" sz="3000" dirty="0">
                <a:cs typeface="Times New Roman" pitchFamily="18" charset="0"/>
              </a:rPr>
              <a:t> </a:t>
            </a:r>
            <a:br>
              <a:rPr lang="en-US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ΧΟΛΗ</a:t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ΔΑΓΩΓΙΚΗΣ</a:t>
            </a:r>
            <a:r>
              <a:rPr lang="el-GR" sz="3000" dirty="0">
                <a:cs typeface="Times New Roman" pitchFamily="18" charset="0"/>
              </a:rPr>
              <a:t> 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ΚΑΙ</a:t>
            </a:r>
            <a:br>
              <a:rPr lang="el-GR" sz="300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ΕΧΝΟΛΟΓΙΚΗΣ</a:t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ΚΠΑΙΔΕΥΣΗΣ</a:t>
            </a:r>
          </a:p>
        </p:txBody>
      </p:sp>
      <p:pic>
        <p:nvPicPr>
          <p:cNvPr id="5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595" y="619124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4 - Ορθογώνιο"/>
          <p:cNvSpPr>
            <a:spLocks noChangeArrowheads="1"/>
          </p:cNvSpPr>
          <p:nvPr/>
        </p:nvSpPr>
        <p:spPr bwMode="auto">
          <a:xfrm>
            <a:off x="1768768" y="5857874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 sz="2400" dirty="0">
                <a:solidFill>
                  <a:srgbClr val="0000CC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312126"/>
              </p:ext>
            </p:extLst>
          </p:nvPr>
        </p:nvGraphicFramePr>
        <p:xfrm>
          <a:off x="2073562" y="3316136"/>
          <a:ext cx="8128000" cy="1689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>
                  <a:extLst>
                    <a:ext uri="{9D8B030D-6E8A-4147-A177-3AD203B41FA5}">
                      <a16:colId xmlns:a16="http://schemas.microsoft.com/office/drawing/2014/main" val="4241030437"/>
                    </a:ext>
                  </a:extLst>
                </a:gridCol>
                <a:gridCol w="5359400">
                  <a:extLst>
                    <a:ext uri="{9D8B030D-6E8A-4147-A177-3AD203B41FA5}">
                      <a16:colId xmlns:a16="http://schemas.microsoft.com/office/drawing/2014/main" val="21721720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ΜΑΘΗΜΑ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ΤΜΗΜΑ ΕΚΠΑΙΔΕΥΤΙΚΩΝ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147964"/>
                  </a:ext>
                </a:extLst>
              </a:tr>
              <a:tr h="632409">
                <a:tc rowSpan="2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ΦΥΣΙΚΗ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Μηχανολόγων Μηχανικών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5193725"/>
                  </a:ext>
                </a:extLst>
              </a:tr>
              <a:tr h="599851">
                <a:tc vMerge="1">
                  <a:txBody>
                    <a:bodyPr/>
                    <a:lstStyle/>
                    <a:p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Ηλεκτρονικών Μηχανικών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7285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3222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0" y="2889250"/>
            <a:ext cx="121920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SzPct val="100000"/>
            </a:pPr>
            <a:r>
              <a:rPr lang="el-GR" altLang="el-GR" i="0" u="none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Συνθήκες Κύματος σε Ασυνέχεια του Μέσου</a:t>
            </a:r>
            <a:r>
              <a:rPr lang="en-US" altLang="el-GR" i="0" u="none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l-GR" altLang="el-GR" i="0" u="none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Διάδοσης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title"/>
          </p:nvPr>
        </p:nvSpPr>
        <p:spPr>
          <a:xfrm>
            <a:off x="0" y="476250"/>
            <a:ext cx="12192000" cy="1733550"/>
          </a:xfrm>
        </p:spPr>
        <p:txBody>
          <a:bodyPr/>
          <a:lstStyle/>
          <a:p>
            <a:pPr algn="ctr">
              <a:lnSpc>
                <a:spcPct val="75000"/>
              </a:lnSpc>
            </a:pPr>
            <a:r>
              <a:rPr lang="el-GR" altLang="el-G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ΚΥΜΑΤΙΚΑ ΦΑΙΝΟΜΕΝΑ </a:t>
            </a:r>
            <a:br>
              <a:rPr lang="el-GR" altLang="el-G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altLang="el-G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ΣΕ ΑΣΥΝΕΧΕΙΕΣ ΤΟΥ ΜΕΣΟΥ ΔΙΑΔΟΣΗΣ</a:t>
            </a:r>
            <a:endParaRPr lang="en-US" altLang="el-GR" sz="3200" b="1" dirty="0">
              <a:solidFill>
                <a:srgbClr val="F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10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26"/>
          <p:cNvSpPr txBox="1">
            <a:spLocks noChangeArrowheads="1"/>
          </p:cNvSpPr>
          <p:nvPr/>
        </p:nvSpPr>
        <p:spPr bwMode="auto">
          <a:xfrm>
            <a:off x="2459183" y="0"/>
            <a:ext cx="68500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l-GR" altLang="el-GR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ΣΥΝΘΗΚΕΣ ΚΥΜΑΤΟΣ ΣΕ ΑΣΥΝΕΧΕΙΑ ΤΟΥ ΜΕΣΟΥ ΔΙΑΔΟΣΗΣ</a:t>
            </a:r>
          </a:p>
        </p:txBody>
      </p:sp>
      <p:sp>
        <p:nvSpPr>
          <p:cNvPr id="5" name="Ορθογώνιο 4"/>
          <p:cNvSpPr/>
          <p:nvPr/>
        </p:nvSpPr>
        <p:spPr>
          <a:xfrm>
            <a:off x="6726" y="105927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Μια σημαντική εξίσωση στη μελέτη όλων των κυμάτων</a:t>
            </a:r>
            <a:endParaRPr lang="el-GR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Ομάδα 21"/>
          <p:cNvGrpSpPr/>
          <p:nvPr/>
        </p:nvGrpSpPr>
        <p:grpSpPr>
          <a:xfrm>
            <a:off x="-200" y="1742488"/>
            <a:ext cx="5798426" cy="338554"/>
            <a:chOff x="-200" y="1742488"/>
            <a:chExt cx="5798426" cy="338554"/>
          </a:xfrm>
        </p:grpSpPr>
        <p:sp>
          <p:nvSpPr>
            <p:cNvPr id="6" name="Ορθογώνιο 5"/>
            <p:cNvSpPr/>
            <p:nvPr/>
          </p:nvSpPr>
          <p:spPr>
            <a:xfrm>
              <a:off x="-200" y="1742488"/>
              <a:ext cx="410460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Γενική μορφή της κυματικής εξίσωσης:</a:t>
              </a:r>
              <a:endParaRPr lang="el-GR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3595251" y="1773265"/>
                  <a:ext cx="2202975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±</m:t>
                            </m:r>
                            <m: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95251" y="1773265"/>
                  <a:ext cx="2202975" cy="307777"/>
                </a:xfrm>
                <a:prstGeom prst="rect">
                  <a:avLst/>
                </a:prstGeom>
                <a:blipFill>
                  <a:blip r:embed="rId2"/>
                  <a:stretch>
                    <a:fillRect l="-2493" b="-34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Ομάδα 22"/>
          <p:cNvGrpSpPr/>
          <p:nvPr/>
        </p:nvGrpSpPr>
        <p:grpSpPr>
          <a:xfrm>
            <a:off x="6726" y="2393260"/>
            <a:ext cx="7668655" cy="597279"/>
            <a:chOff x="380802" y="2393260"/>
            <a:chExt cx="7668655" cy="597279"/>
          </a:xfrm>
        </p:grpSpPr>
        <p:sp>
          <p:nvSpPr>
            <p:cNvPr id="8" name="Ορθογώνιο 7"/>
            <p:cNvSpPr/>
            <p:nvPr/>
          </p:nvSpPr>
          <p:spPr>
            <a:xfrm>
              <a:off x="380802" y="2528739"/>
              <a:ext cx="5354983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Μερική 1η χωρική παράγωγος κυματικής εξίσωσης:</a:t>
              </a:r>
              <a:endParaRPr lang="el-GR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5281520" y="2393260"/>
                  <a:ext cx="2767937" cy="59727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  <m:d>
                              <m:dPr>
                                <m:ctrlP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𝒇</m:t>
                            </m:r>
                            <m:d>
                              <m:dPr>
                                <m:ctrlP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±</m:t>
                                </m:r>
                                <m:r>
                                  <a:rPr lang="el-GR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81520" y="2393260"/>
                  <a:ext cx="2767937" cy="597279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675755" y="2405860"/>
                <a:ext cx="2638799" cy="6519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5755" y="2405860"/>
                <a:ext cx="2638799" cy="6519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0322313" y="2405860"/>
                <a:ext cx="1131912" cy="6519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22313" y="2405860"/>
                <a:ext cx="1131912" cy="6519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Ομάδα 23"/>
          <p:cNvGrpSpPr/>
          <p:nvPr/>
        </p:nvGrpSpPr>
        <p:grpSpPr>
          <a:xfrm>
            <a:off x="-7130" y="3376934"/>
            <a:ext cx="7308778" cy="537519"/>
            <a:chOff x="-7130" y="3376934"/>
            <a:chExt cx="7308778" cy="537519"/>
          </a:xfrm>
        </p:grpSpPr>
        <p:sp>
          <p:nvSpPr>
            <p:cNvPr id="12" name="Ορθογώνιο 11"/>
            <p:cNvSpPr/>
            <p:nvPr/>
          </p:nvSpPr>
          <p:spPr>
            <a:xfrm>
              <a:off x="-7130" y="3481240"/>
              <a:ext cx="5431185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Μερική 1η χρονική παράγωγος κυματικής εξίσωσης:</a:t>
              </a:r>
              <a:endParaRPr lang="el-GR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4789678" y="3376934"/>
                  <a:ext cx="2511970" cy="53751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  <m:d>
                              <m:dPr>
                                <m:ctrlP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𝒇</m:t>
                            </m:r>
                            <m:d>
                              <m:dPr>
                                <m:ctrlP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±</m:t>
                                </m:r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89678" y="3376934"/>
                  <a:ext cx="2511970" cy="537519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329388" y="3347970"/>
                <a:ext cx="2638799" cy="6519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9388" y="3347970"/>
                <a:ext cx="2638799" cy="6519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9996727" y="3347970"/>
                <a:ext cx="1861728" cy="6519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d>
                        <m:d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e>
                      </m:d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6727" y="3347970"/>
                <a:ext cx="1861728" cy="6519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Ομάδα 24"/>
          <p:cNvGrpSpPr/>
          <p:nvPr/>
        </p:nvGrpSpPr>
        <p:grpSpPr>
          <a:xfrm>
            <a:off x="5284981" y="4383599"/>
            <a:ext cx="2871813" cy="651910"/>
            <a:chOff x="5284981" y="4383599"/>
            <a:chExt cx="2871813" cy="6519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5284981" y="4391787"/>
                  <a:ext cx="1603965" cy="62081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±</m:t>
                            </m:r>
                            <m: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𝝊</m:t>
                            </m:r>
                          </m:den>
                        </m:f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  <m:d>
                              <m:dPr>
                                <m:ctrlP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84981" y="4391787"/>
                  <a:ext cx="1603965" cy="620811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6888946" y="4383599"/>
                  <a:ext cx="1267848" cy="65191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𝒇</m:t>
                            </m:r>
                            <m:d>
                              <m:dPr>
                                <m:ctrlP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±</m:t>
                                </m:r>
                                <m:r>
                                  <a:rPr lang="el-GR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±</m:t>
                            </m:r>
                            <m:r>
                              <a:rPr lang="el-GR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88946" y="4383599"/>
                  <a:ext cx="1267848" cy="65191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6" name="Ομάδα 25"/>
          <p:cNvGrpSpPr/>
          <p:nvPr/>
        </p:nvGrpSpPr>
        <p:grpSpPr>
          <a:xfrm>
            <a:off x="6885481" y="2254827"/>
            <a:ext cx="4641482" cy="2966911"/>
            <a:chOff x="6885481" y="2254827"/>
            <a:chExt cx="4641482" cy="2966911"/>
          </a:xfrm>
        </p:grpSpPr>
        <p:sp>
          <p:nvSpPr>
            <p:cNvPr id="18" name="Οβάλ 17"/>
            <p:cNvSpPr/>
            <p:nvPr/>
          </p:nvSpPr>
          <p:spPr>
            <a:xfrm>
              <a:off x="10272991" y="2254827"/>
              <a:ext cx="1253972" cy="976746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9" name="Οβάλ 18"/>
            <p:cNvSpPr/>
            <p:nvPr/>
          </p:nvSpPr>
          <p:spPr>
            <a:xfrm>
              <a:off x="6885481" y="4177146"/>
              <a:ext cx="1271313" cy="1044592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20" name="Ορθογώνιο 19"/>
          <p:cNvSpPr/>
          <p:nvPr/>
        </p:nvSpPr>
        <p:spPr>
          <a:xfrm>
            <a:off x="4903979" y="2393260"/>
            <a:ext cx="966881" cy="66451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Ορθογώνιο 20"/>
          <p:cNvSpPr/>
          <p:nvPr/>
        </p:nvSpPr>
        <p:spPr>
          <a:xfrm>
            <a:off x="5293546" y="4391132"/>
            <a:ext cx="1346245" cy="66451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30" name="Ομάδα 29"/>
          <p:cNvGrpSpPr/>
          <p:nvPr/>
        </p:nvGrpSpPr>
        <p:grpSpPr>
          <a:xfrm>
            <a:off x="5284981" y="5665196"/>
            <a:ext cx="2871813" cy="745995"/>
            <a:chOff x="5284981" y="5665196"/>
            <a:chExt cx="2871813" cy="745995"/>
          </a:xfrm>
        </p:grpSpPr>
        <p:grpSp>
          <p:nvGrpSpPr>
            <p:cNvPr id="28" name="Ομάδα 27"/>
            <p:cNvGrpSpPr/>
            <p:nvPr/>
          </p:nvGrpSpPr>
          <p:grpSpPr>
            <a:xfrm>
              <a:off x="5293546" y="5716860"/>
              <a:ext cx="2747831" cy="694331"/>
              <a:chOff x="5293546" y="5716860"/>
              <a:chExt cx="2747831" cy="69433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5408412" y="5737642"/>
                    <a:ext cx="2632965" cy="620811"/>
                  </a:xfrm>
                  <a:prstGeom prst="rect">
                    <a:avLst/>
                  </a:prstGeom>
                  <a:noFill/>
                  <a:ln w="19050">
                    <a:noFill/>
                  </a:ln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  <m:d>
                                <m:dPr>
                                  <m:ctrlPr>
                                    <a:rPr lang="en-US" sz="20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20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</m:den>
                          </m:f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  <m:d>
                                <m:dPr>
                                  <m:ctrlPr>
                                    <a:rPr lang="en-US" sz="20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20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den>
                          </m:f>
                        </m:oMath>
                      </m:oMathPara>
                    </a14:m>
                    <a:endParaRPr lang="el-GR" sz="2000" b="1" dirty="0">
                      <a:solidFill>
                        <a:srgbClr val="0000CC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08412" y="5737642"/>
                    <a:ext cx="2632965" cy="620811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  <a:ln w="19050">
                    <a:noFill/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" name="Ορθογώνιο 2"/>
              <p:cNvSpPr/>
              <p:nvPr/>
            </p:nvSpPr>
            <p:spPr>
              <a:xfrm>
                <a:off x="5293546" y="5716860"/>
                <a:ext cx="2747831" cy="6943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29" name="Ορθογώνιο 28"/>
            <p:cNvSpPr/>
            <p:nvPr/>
          </p:nvSpPr>
          <p:spPr>
            <a:xfrm>
              <a:off x="5284981" y="5665196"/>
              <a:ext cx="2871813" cy="743149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4175091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  <p:bldP spid="15" grpId="0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Ομάδα 30"/>
          <p:cNvGrpSpPr/>
          <p:nvPr/>
        </p:nvGrpSpPr>
        <p:grpSpPr>
          <a:xfrm>
            <a:off x="-11723" y="1714418"/>
            <a:ext cx="12191999" cy="3157994"/>
            <a:chOff x="-11723" y="562274"/>
            <a:chExt cx="12191999" cy="3157994"/>
          </a:xfrm>
        </p:grpSpPr>
        <p:grpSp>
          <p:nvGrpSpPr>
            <p:cNvPr id="30" name="Ομάδα 29"/>
            <p:cNvGrpSpPr/>
            <p:nvPr/>
          </p:nvGrpSpPr>
          <p:grpSpPr>
            <a:xfrm>
              <a:off x="2266344" y="1725421"/>
              <a:ext cx="7910880" cy="1443466"/>
              <a:chOff x="2266344" y="1725421"/>
              <a:chExt cx="7910880" cy="1443466"/>
            </a:xfrm>
          </p:grpSpPr>
          <p:sp>
            <p:nvSpPr>
              <p:cNvPr id="5" name="Ορθογώνιο 4"/>
              <p:cNvSpPr/>
              <p:nvPr/>
            </p:nvSpPr>
            <p:spPr>
              <a:xfrm>
                <a:off x="2266344" y="1728887"/>
                <a:ext cx="3960000" cy="1440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" name="Ορθογώνιο 5"/>
              <p:cNvSpPr/>
              <p:nvPr/>
            </p:nvSpPr>
            <p:spPr>
              <a:xfrm>
                <a:off x="6217224" y="1725421"/>
                <a:ext cx="3960000" cy="1440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-11723" y="562274"/>
              <a:ext cx="1219199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Δυο διαφορετικά μέσα διάδοσης κύματος έχουν τη διαχωριστική τους επιφάνεια στη θέση  </a:t>
              </a:r>
              <a:r>
                <a:rPr lang="en-US" sz="2400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4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0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8" name="Ευθεία γραμμή σύνδεσης 27"/>
            <p:cNvCxnSpPr/>
            <p:nvPr/>
          </p:nvCxnSpPr>
          <p:spPr>
            <a:xfrm>
              <a:off x="6213230" y="1588813"/>
              <a:ext cx="0" cy="1752264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Ορθογώνιο 28"/>
            <p:cNvSpPr/>
            <p:nvPr/>
          </p:nvSpPr>
          <p:spPr>
            <a:xfrm>
              <a:off x="5834379" y="3258603"/>
              <a:ext cx="89800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4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0</a:t>
              </a:r>
              <a:r>
                <a:rPr lang="el-GR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" name="Text Box 1026"/>
          <p:cNvSpPr txBox="1">
            <a:spLocks noChangeArrowheads="1"/>
          </p:cNvSpPr>
          <p:nvPr/>
        </p:nvSpPr>
        <p:spPr bwMode="auto">
          <a:xfrm>
            <a:off x="2459183" y="0"/>
            <a:ext cx="68500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l-GR" altLang="el-GR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ΣΥΝΘΗΚΕΣ ΚΥΜΑΤΟΣ ΣΕ ΑΣΥΝΕΧΕΙΑ ΤΟΥ ΜΕΣΟΥ ΔΙΑΔΟΣΗΣ</a:t>
            </a:r>
          </a:p>
        </p:txBody>
      </p:sp>
      <p:grpSp>
        <p:nvGrpSpPr>
          <p:cNvPr id="22" name="Ομάδα 21"/>
          <p:cNvGrpSpPr/>
          <p:nvPr/>
        </p:nvGrpSpPr>
        <p:grpSpPr>
          <a:xfrm>
            <a:off x="2306581" y="2819196"/>
            <a:ext cx="4157429" cy="734989"/>
            <a:chOff x="2306581" y="1526376"/>
            <a:chExt cx="4157429" cy="734989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9" name="Γράφημα 8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2149773645"/>
                    </p:ext>
                  </p:extLst>
                </p:nvPr>
              </p:nvGraphicFramePr>
              <p:xfrm>
                <a:off x="2306581" y="1685365"/>
                <a:ext cx="4157429" cy="576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2"/>
                </a:graphicData>
              </a:graphic>
            </p:graphicFrame>
          </mc:Choice>
          <mc:Fallback xmlns="">
            <p:graphicFrame>
              <p:nvGraphicFramePr>
                <p:cNvPr id="9" name="Γράφημα 8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2149773645"/>
                    </p:ext>
                  </p:extLst>
                </p:nvPr>
              </p:nvGraphicFramePr>
              <p:xfrm>
                <a:off x="2306581" y="1685365"/>
                <a:ext cx="4157429" cy="576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3"/>
                </a:graphicData>
              </a:graphic>
            </p:graphicFrame>
          </mc:Fallback>
        </mc:AlternateContent>
        <p:cxnSp>
          <p:nvCxnSpPr>
            <p:cNvPr id="15" name="Ευθύγραμμο βέλος σύνδεσης 14"/>
            <p:cNvCxnSpPr/>
            <p:nvPr/>
          </p:nvCxnSpPr>
          <p:spPr>
            <a:xfrm flipV="1">
              <a:off x="4128047" y="1682607"/>
              <a:ext cx="809757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3801612" y="1526376"/>
                  <a:ext cx="39267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1612" y="1526376"/>
                  <a:ext cx="392672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10938" r="-9375" b="-1475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Ομάδα 22"/>
          <p:cNvGrpSpPr/>
          <p:nvPr/>
        </p:nvGrpSpPr>
        <p:grpSpPr>
          <a:xfrm>
            <a:off x="2244436" y="3634290"/>
            <a:ext cx="4157429" cy="646242"/>
            <a:chOff x="2244436" y="2341470"/>
            <a:chExt cx="4157429" cy="646242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3" name="Γράφημα 12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355678173"/>
                    </p:ext>
                  </p:extLst>
                </p:nvPr>
              </p:nvGraphicFramePr>
              <p:xfrm>
                <a:off x="2244436" y="2341470"/>
                <a:ext cx="4157429" cy="432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5"/>
                </a:graphicData>
              </a:graphic>
            </p:graphicFrame>
          </mc:Choice>
          <mc:Fallback xmlns="">
            <p:graphicFrame>
              <p:nvGraphicFramePr>
                <p:cNvPr id="13" name="Γράφημα 12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355678173"/>
                    </p:ext>
                  </p:extLst>
                </p:nvPr>
              </p:nvGraphicFramePr>
              <p:xfrm>
                <a:off x="2244436" y="2341470"/>
                <a:ext cx="4157429" cy="432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6"/>
                </a:graphicData>
              </a:graphic>
            </p:graphicFrame>
          </mc:Fallback>
        </mc:AlternateContent>
        <p:cxnSp>
          <p:nvCxnSpPr>
            <p:cNvPr id="16" name="Ευθύγραμμο βέλος σύνδεσης 15"/>
            <p:cNvCxnSpPr/>
            <p:nvPr/>
          </p:nvCxnSpPr>
          <p:spPr>
            <a:xfrm flipH="1" flipV="1">
              <a:off x="3636980" y="2773470"/>
              <a:ext cx="809757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4459525" y="2618380"/>
                  <a:ext cx="39267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9525" y="2618380"/>
                  <a:ext cx="392672" cy="369332"/>
                </a:xfrm>
                <a:prstGeom prst="rect">
                  <a:avLst/>
                </a:prstGeom>
                <a:blipFill>
                  <a:blip r:embed="rId7"/>
                  <a:stretch>
                    <a:fillRect l="-10938" r="-9375" b="-1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4" name="Ομάδα 23"/>
          <p:cNvGrpSpPr/>
          <p:nvPr/>
        </p:nvGrpSpPr>
        <p:grpSpPr>
          <a:xfrm>
            <a:off x="6118509" y="3342778"/>
            <a:ext cx="4157429" cy="753088"/>
            <a:chOff x="6118509" y="2049958"/>
            <a:chExt cx="4157429" cy="753088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2" name="Γράφημα 11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258552100"/>
                    </p:ext>
                  </p:extLst>
                </p:nvPr>
              </p:nvGraphicFramePr>
              <p:xfrm>
                <a:off x="6118509" y="2049958"/>
                <a:ext cx="4157429" cy="540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8"/>
                </a:graphicData>
              </a:graphic>
            </p:graphicFrame>
          </mc:Choice>
          <mc:Fallback xmlns="">
            <p:graphicFrame>
              <p:nvGraphicFramePr>
                <p:cNvPr id="12" name="Γράφημα 11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258552100"/>
                    </p:ext>
                  </p:extLst>
                </p:nvPr>
              </p:nvGraphicFramePr>
              <p:xfrm>
                <a:off x="6118509" y="2049958"/>
                <a:ext cx="4157429" cy="540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9"/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7834704" y="2433714"/>
                  <a:ext cx="39267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34704" y="2433714"/>
                  <a:ext cx="392672" cy="369332"/>
                </a:xfrm>
                <a:prstGeom prst="rect">
                  <a:avLst/>
                </a:prstGeom>
                <a:blipFill>
                  <a:blip r:embed="rId10"/>
                  <a:stretch>
                    <a:fillRect l="-10769" r="-7692" b="-1475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Ευθύγραμμο βέλος σύνδεσης 20"/>
            <p:cNvCxnSpPr/>
            <p:nvPr/>
          </p:nvCxnSpPr>
          <p:spPr>
            <a:xfrm flipV="1">
              <a:off x="8197223" y="2636310"/>
              <a:ext cx="576000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0" y="2349629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μέσο 1 διαδίδεται ένα κύμα προς τη διαχωριστική επιφάνεια με ταχύτητα </a:t>
            </a:r>
            <a:r>
              <a:rPr lang="el-GR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l-GR" sz="2400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l-GR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Ορθογώνιο 31"/>
          <p:cNvSpPr/>
          <p:nvPr/>
        </p:nvSpPr>
        <p:spPr>
          <a:xfrm>
            <a:off x="-1" y="4353324"/>
            <a:ext cx="50613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κύμα ανακλάται στο ίδιο μέσο με ταχύτητα </a:t>
            </a:r>
            <a:r>
              <a:rPr lang="el-GR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l-GR" sz="2400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l-GR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Ορθογώνιο 32"/>
          <p:cNvSpPr/>
          <p:nvPr/>
        </p:nvSpPr>
        <p:spPr>
          <a:xfrm>
            <a:off x="4561408" y="4898471"/>
            <a:ext cx="33564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 διαχωριστική επιφάνεια</a:t>
            </a:r>
            <a:endParaRPr lang="el-GR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Ορθογώνιο 33"/>
          <p:cNvSpPr/>
          <p:nvPr/>
        </p:nvSpPr>
        <p:spPr>
          <a:xfrm>
            <a:off x="7003136" y="4339468"/>
            <a:ext cx="51771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κύμα εισέρχεται στο άλλο μέσο με ταχύτητα </a:t>
            </a:r>
            <a:r>
              <a:rPr lang="el-GR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l-GR" sz="2400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l-GR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Ορθογώνιο 34"/>
          <p:cNvSpPr/>
          <p:nvPr/>
        </p:nvSpPr>
        <p:spPr>
          <a:xfrm>
            <a:off x="-11724" y="5453351"/>
            <a:ext cx="77009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Εξίσωση κύματος του κύματος που </a:t>
            </a:r>
            <a:r>
              <a:rPr lang="el-G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προσπίπτει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στη διαχωριστική επιφάνεια:</a:t>
            </a:r>
            <a:endParaRPr lang="el-GR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7689273" y="5462907"/>
                <a:ext cx="252344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d>
                        <m:d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d>
                        <m:d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273" y="5462907"/>
                <a:ext cx="2523448" cy="307777"/>
              </a:xfrm>
              <a:prstGeom prst="rect">
                <a:avLst/>
              </a:prstGeom>
              <a:blipFill>
                <a:blip r:embed="rId11"/>
                <a:stretch>
                  <a:fillRect l="-1208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Ορθογώνιο 36"/>
          <p:cNvSpPr/>
          <p:nvPr/>
        </p:nvSpPr>
        <p:spPr>
          <a:xfrm>
            <a:off x="-15189" y="5959045"/>
            <a:ext cx="77009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Εξίσωση κύματος του κύματος που </a:t>
            </a:r>
            <a:r>
              <a:rPr lang="el-G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ανακλάται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στη διαχωριστική επιφάνεια:</a:t>
            </a:r>
            <a:endParaRPr lang="el-GR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7685808" y="5968601"/>
                <a:ext cx="258756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d>
                        <m:d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d>
                        <m:d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5808" y="5968601"/>
                <a:ext cx="2587567" cy="307777"/>
              </a:xfrm>
              <a:prstGeom prst="rect">
                <a:avLst/>
              </a:prstGeom>
              <a:blipFill>
                <a:blip r:embed="rId12"/>
                <a:stretch>
                  <a:fillRect l="-1415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Ορθογώνιο 38"/>
          <p:cNvSpPr/>
          <p:nvPr/>
        </p:nvSpPr>
        <p:spPr>
          <a:xfrm>
            <a:off x="-18654" y="6464739"/>
            <a:ext cx="77009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Εξίσωση κύματος του κύματος που </a:t>
            </a:r>
            <a:r>
              <a:rPr lang="el-G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διαπερνά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τη διαχωριστική επιφάνεια:</a:t>
            </a:r>
            <a:endParaRPr lang="el-GR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7682343" y="6474295"/>
                <a:ext cx="258756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d>
                        <m:d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d>
                        <m:d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2343" y="6474295"/>
                <a:ext cx="2587567" cy="307777"/>
              </a:xfrm>
              <a:prstGeom prst="rect">
                <a:avLst/>
              </a:prstGeom>
              <a:blipFill>
                <a:blip r:embed="rId13"/>
                <a:stretch>
                  <a:fillRect l="-235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FB10CADB-789D-4F24-9DEF-9376A72A6B7F}"/>
                  </a:ext>
                </a:extLst>
              </p:cNvPr>
              <p:cNvSpPr txBox="1"/>
              <p:nvPr/>
            </p:nvSpPr>
            <p:spPr>
              <a:xfrm>
                <a:off x="4655861" y="874820"/>
                <a:ext cx="2632965" cy="620811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FB10CADB-789D-4F24-9DEF-9376A72A6B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861" y="874820"/>
                <a:ext cx="2632965" cy="62081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Ορθογώνιο 32">
            <a:extLst>
              <a:ext uri="{FF2B5EF4-FFF2-40B4-BE49-F238E27FC236}">
                <a16:creationId xmlns:a16="http://schemas.microsoft.com/office/drawing/2014/main" id="{CA2B5E6D-C709-4378-B3C8-CBCF8362D284}"/>
              </a:ext>
            </a:extLst>
          </p:cNvPr>
          <p:cNvSpPr/>
          <p:nvPr/>
        </p:nvSpPr>
        <p:spPr>
          <a:xfrm>
            <a:off x="3044953" y="987689"/>
            <a:ext cx="1516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Αποδείξαμε:</a:t>
            </a:r>
            <a:endParaRPr lang="el-GR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521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1026"/>
          <p:cNvSpPr txBox="1">
            <a:spLocks noChangeArrowheads="1"/>
          </p:cNvSpPr>
          <p:nvPr/>
        </p:nvSpPr>
        <p:spPr bwMode="auto">
          <a:xfrm>
            <a:off x="2459183" y="0"/>
            <a:ext cx="68500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l-GR" altLang="el-GR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ΣΥΝΘΗΚΕΣ ΚΥΜΑΤΟΣ ΣΕ ΑΣΥΝΕΧΕΙΑ ΤΟΥ ΜΕΣΟΥ ΔΙΑΔΟΣΗΣ</a:t>
            </a:r>
          </a:p>
        </p:txBody>
      </p:sp>
      <p:grpSp>
        <p:nvGrpSpPr>
          <p:cNvPr id="34" name="Ομάδα 33"/>
          <p:cNvGrpSpPr/>
          <p:nvPr/>
        </p:nvGrpSpPr>
        <p:grpSpPr>
          <a:xfrm>
            <a:off x="2266344" y="1588813"/>
            <a:ext cx="8009593" cy="2131455"/>
            <a:chOff x="2266344" y="1588813"/>
            <a:chExt cx="8009593" cy="2131455"/>
          </a:xfrm>
        </p:grpSpPr>
        <p:grpSp>
          <p:nvGrpSpPr>
            <p:cNvPr id="4" name="Ομάδα 3"/>
            <p:cNvGrpSpPr/>
            <p:nvPr/>
          </p:nvGrpSpPr>
          <p:grpSpPr>
            <a:xfrm>
              <a:off x="2266344" y="1588813"/>
              <a:ext cx="7910880" cy="2131455"/>
              <a:chOff x="2266344" y="1588813"/>
              <a:chExt cx="7910880" cy="2131455"/>
            </a:xfrm>
          </p:grpSpPr>
          <p:grpSp>
            <p:nvGrpSpPr>
              <p:cNvPr id="5" name="Ομάδα 4"/>
              <p:cNvGrpSpPr/>
              <p:nvPr/>
            </p:nvGrpSpPr>
            <p:grpSpPr>
              <a:xfrm>
                <a:off x="2266344" y="1725421"/>
                <a:ext cx="7910880" cy="1443466"/>
                <a:chOff x="2266344" y="1725421"/>
                <a:chExt cx="7910880" cy="1443466"/>
              </a:xfrm>
            </p:grpSpPr>
            <p:sp>
              <p:nvSpPr>
                <p:cNvPr id="9" name="Ορθογώνιο 8"/>
                <p:cNvSpPr/>
                <p:nvPr/>
              </p:nvSpPr>
              <p:spPr>
                <a:xfrm>
                  <a:off x="2266344" y="1728887"/>
                  <a:ext cx="3960000" cy="1440000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0" name="Ορθογώνιο 9"/>
                <p:cNvSpPr/>
                <p:nvPr/>
              </p:nvSpPr>
              <p:spPr>
                <a:xfrm>
                  <a:off x="6217224" y="1725421"/>
                  <a:ext cx="3960000" cy="14400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cxnSp>
            <p:nvCxnSpPr>
              <p:cNvPr id="7" name="Ευθεία γραμμή σύνδεσης 6"/>
              <p:cNvCxnSpPr/>
              <p:nvPr/>
            </p:nvCxnSpPr>
            <p:spPr>
              <a:xfrm>
                <a:off x="6213230" y="1588813"/>
                <a:ext cx="0" cy="1752264"/>
              </a:xfrm>
              <a:prstGeom prst="line">
                <a:avLst/>
              </a:prstGeom>
              <a:ln w="381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Ορθογώνιο 7"/>
              <p:cNvSpPr/>
              <p:nvPr/>
            </p:nvSpPr>
            <p:spPr>
              <a:xfrm>
                <a:off x="5834379" y="3258603"/>
                <a:ext cx="89800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</a:t>
                </a:r>
                <a:r>
                  <a:rPr lang="el-GR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l-GR" sz="24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" name="Ομάδα 11"/>
            <p:cNvGrpSpPr/>
            <p:nvPr/>
          </p:nvGrpSpPr>
          <p:grpSpPr>
            <a:xfrm>
              <a:off x="2306581" y="1667052"/>
              <a:ext cx="4157429" cy="734989"/>
              <a:chOff x="2306581" y="1526376"/>
              <a:chExt cx="4157429" cy="734989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3" name="Γράφημα 12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876830744"/>
                      </p:ext>
                    </p:extLst>
                  </p:nvPr>
                </p:nvGraphicFramePr>
                <p:xfrm>
                  <a:off x="2306581" y="1685365"/>
                  <a:ext cx="4157429" cy="576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2"/>
                  </a:graphicData>
                </a:graphic>
              </p:graphicFrame>
            </mc:Choice>
            <mc:Fallback xmlns="">
              <p:graphicFrame>
                <p:nvGraphicFramePr>
                  <p:cNvPr id="13" name="Γράφημα 12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876830744"/>
                      </p:ext>
                    </p:extLst>
                  </p:nvPr>
                </p:nvGraphicFramePr>
                <p:xfrm>
                  <a:off x="2306581" y="1685365"/>
                  <a:ext cx="4157429" cy="576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3"/>
                  </a:graphicData>
                </a:graphic>
              </p:graphicFrame>
            </mc:Fallback>
          </mc:AlternateContent>
          <p:cxnSp>
            <p:nvCxnSpPr>
              <p:cNvPr id="14" name="Ευθύγραμμο βέλος σύνδεσης 13"/>
              <p:cNvCxnSpPr/>
              <p:nvPr/>
            </p:nvCxnSpPr>
            <p:spPr>
              <a:xfrm flipV="1">
                <a:off x="4128047" y="1682607"/>
                <a:ext cx="809757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" name="TextBox 14"/>
                  <p:cNvSpPr txBox="1"/>
                  <p:nvPr/>
                </p:nvSpPr>
                <p:spPr>
                  <a:xfrm>
                    <a:off x="3801612" y="1526376"/>
                    <a:ext cx="392672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sz="24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" name="TextBox 1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801612" y="1526376"/>
                    <a:ext cx="392672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l="-10938" r="-9375" b="-14754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6" name="Ομάδα 15"/>
            <p:cNvGrpSpPr/>
            <p:nvPr/>
          </p:nvGrpSpPr>
          <p:grpSpPr>
            <a:xfrm>
              <a:off x="2306581" y="2501708"/>
              <a:ext cx="4157429" cy="626680"/>
              <a:chOff x="2306581" y="2361032"/>
              <a:chExt cx="4157429" cy="626680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7" name="Γράφημα 16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2860997116"/>
                      </p:ext>
                    </p:extLst>
                  </p:nvPr>
                </p:nvGraphicFramePr>
                <p:xfrm>
                  <a:off x="2306581" y="2361032"/>
                  <a:ext cx="4157429" cy="432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5"/>
                  </a:graphicData>
                </a:graphic>
              </p:graphicFrame>
            </mc:Choice>
            <mc:Fallback xmlns="">
              <p:graphicFrame>
                <p:nvGraphicFramePr>
                  <p:cNvPr id="17" name="Γράφημα 16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2860997116"/>
                      </p:ext>
                    </p:extLst>
                  </p:nvPr>
                </p:nvGraphicFramePr>
                <p:xfrm>
                  <a:off x="2306581" y="2361032"/>
                  <a:ext cx="4157429" cy="432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6"/>
                  </a:graphicData>
                </a:graphic>
              </p:graphicFrame>
            </mc:Fallback>
          </mc:AlternateContent>
          <p:cxnSp>
            <p:nvCxnSpPr>
              <p:cNvPr id="18" name="Ευθύγραμμο βέλος σύνδεσης 17"/>
              <p:cNvCxnSpPr/>
              <p:nvPr/>
            </p:nvCxnSpPr>
            <p:spPr>
              <a:xfrm flipH="1" flipV="1">
                <a:off x="3636980" y="2773470"/>
                <a:ext cx="809757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4459525" y="2618380"/>
                    <a:ext cx="392672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sz="24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459525" y="2618380"/>
                    <a:ext cx="392672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l="-10938" r="-9375" b="-1666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0" name="Ομάδα 19"/>
            <p:cNvGrpSpPr/>
            <p:nvPr/>
          </p:nvGrpSpPr>
          <p:grpSpPr>
            <a:xfrm>
              <a:off x="6118508" y="2179536"/>
              <a:ext cx="4157429" cy="826532"/>
              <a:chOff x="6118508" y="2038860"/>
              <a:chExt cx="4157429" cy="826532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21" name="Γράφημα 20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4149950057"/>
                      </p:ext>
                    </p:extLst>
                  </p:nvPr>
                </p:nvGraphicFramePr>
                <p:xfrm>
                  <a:off x="6118508" y="2038860"/>
                  <a:ext cx="4157429" cy="648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8"/>
                  </a:graphicData>
                </a:graphic>
              </p:graphicFrame>
            </mc:Choice>
            <mc:Fallback xmlns="">
              <p:graphicFrame>
                <p:nvGraphicFramePr>
                  <p:cNvPr id="21" name="Γράφημα 20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4149950057"/>
                      </p:ext>
                    </p:extLst>
                  </p:nvPr>
                </p:nvGraphicFramePr>
                <p:xfrm>
                  <a:off x="6118508" y="2038860"/>
                  <a:ext cx="4157429" cy="648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9"/>
                  </a:graphicData>
                </a:graphic>
              </p:graphicFrame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7834704" y="2496060"/>
                    <a:ext cx="392672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sz="24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2" name="TextBox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34704" y="2496060"/>
                    <a:ext cx="392672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l="-10769" r="-7692" b="-1666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3" name="Ευθύγραμμο βέλος σύνδεσης 22"/>
              <p:cNvCxnSpPr/>
              <p:nvPr/>
            </p:nvCxnSpPr>
            <p:spPr>
              <a:xfrm flipV="1">
                <a:off x="8197223" y="2698656"/>
                <a:ext cx="576000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6443" y="1913635"/>
                <a:ext cx="227132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43" y="1913635"/>
                <a:ext cx="2271326" cy="276999"/>
              </a:xfrm>
              <a:prstGeom prst="rect">
                <a:avLst/>
              </a:prstGeom>
              <a:blipFill>
                <a:blip r:embed="rId11"/>
                <a:stretch>
                  <a:fillRect l="-1609" t="-2222" b="-3555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0" y="2555053"/>
                <a:ext cx="232583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555053"/>
                <a:ext cx="2325830" cy="276999"/>
              </a:xfrm>
              <a:prstGeom prst="rect">
                <a:avLst/>
              </a:prstGeom>
              <a:blipFill>
                <a:blip r:embed="rId12"/>
                <a:stretch>
                  <a:fillRect l="-1571" t="-2174" b="-3260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9769560" y="2187168"/>
                <a:ext cx="226331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9560" y="2187168"/>
                <a:ext cx="2263312" cy="276999"/>
              </a:xfrm>
              <a:prstGeom prst="rect">
                <a:avLst/>
              </a:prstGeom>
              <a:blipFill>
                <a:blip r:embed="rId13"/>
                <a:stretch>
                  <a:fillRect l="-2156" t="-2222" b="-3555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655861" y="874820"/>
                <a:ext cx="2632965" cy="620811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861" y="874820"/>
                <a:ext cx="2632965" cy="62081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5442860" y="2890413"/>
                <a:ext cx="75655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sub>
                      </m:sSub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2860" y="2890413"/>
                <a:ext cx="756553" cy="276999"/>
              </a:xfrm>
              <a:prstGeom prst="rect">
                <a:avLst/>
              </a:prstGeom>
              <a:blipFill>
                <a:blip r:embed="rId15"/>
                <a:stretch>
                  <a:fillRect l="-4032"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6254104" y="2899856"/>
                <a:ext cx="75655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b>
                      </m:sSub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4104" y="2899856"/>
                <a:ext cx="756553" cy="276999"/>
              </a:xfrm>
              <a:prstGeom prst="rect">
                <a:avLst/>
              </a:prstGeom>
              <a:blipFill>
                <a:blip r:embed="rId16"/>
                <a:stretch>
                  <a:fillRect l="-4032" r="-1613"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6" name="Ομάδα 65"/>
          <p:cNvGrpSpPr/>
          <p:nvPr/>
        </p:nvGrpSpPr>
        <p:grpSpPr>
          <a:xfrm>
            <a:off x="9053" y="3711939"/>
            <a:ext cx="6371519" cy="400110"/>
            <a:chOff x="9053" y="3711939"/>
            <a:chExt cx="6371519" cy="400110"/>
          </a:xfrm>
        </p:grpSpPr>
        <p:sp>
          <p:nvSpPr>
            <p:cNvPr id="37" name="Ορθογώνιο 36"/>
            <p:cNvSpPr/>
            <p:nvPr/>
          </p:nvSpPr>
          <p:spPr>
            <a:xfrm>
              <a:off x="9053" y="3711939"/>
              <a:ext cx="428239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Στη θέση </a:t>
              </a:r>
              <a:r>
                <a:rPr lang="en-US" sz="2000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0–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συνυπάρχουν τα κύματα: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4187729" y="3804997"/>
                  <a:ext cx="2192843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d>
                          <m:d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l-GR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l-GR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𝛋𝛂𝛊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  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  <m:d>
                          <m:d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87729" y="3804997"/>
                  <a:ext cx="2192843" cy="276999"/>
                </a:xfrm>
                <a:prstGeom prst="rect">
                  <a:avLst/>
                </a:prstGeom>
                <a:blipFill>
                  <a:blip r:embed="rId17"/>
                  <a:stretch>
                    <a:fillRect l="-2778" b="-1521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7" name="Ομάδα 66"/>
          <p:cNvGrpSpPr/>
          <p:nvPr/>
        </p:nvGrpSpPr>
        <p:grpSpPr>
          <a:xfrm>
            <a:off x="36443" y="4379553"/>
            <a:ext cx="5866062" cy="369332"/>
            <a:chOff x="36443" y="4379553"/>
            <a:chExt cx="5866062" cy="369332"/>
          </a:xfrm>
        </p:grpSpPr>
        <p:sp>
          <p:nvSpPr>
            <p:cNvPr id="41" name="Ορθογώνιο 40"/>
            <p:cNvSpPr/>
            <p:nvPr/>
          </p:nvSpPr>
          <p:spPr>
            <a:xfrm>
              <a:off x="36443" y="4379553"/>
              <a:ext cx="239520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Συνολική μετατόπιση: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2437647" y="4425719"/>
                  <a:ext cx="346485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−,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d>
                          <m:d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  <m:d>
                          <m:d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37647" y="4425719"/>
                  <a:ext cx="3464858" cy="276999"/>
                </a:xfrm>
                <a:prstGeom prst="rect">
                  <a:avLst/>
                </a:prstGeom>
                <a:blipFill>
                  <a:blip r:embed="rId18"/>
                  <a:stretch>
                    <a:fillRect l="-1232" b="-1777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8" name="Ομάδα 67"/>
          <p:cNvGrpSpPr/>
          <p:nvPr/>
        </p:nvGrpSpPr>
        <p:grpSpPr>
          <a:xfrm>
            <a:off x="7053357" y="3720268"/>
            <a:ext cx="4801399" cy="400110"/>
            <a:chOff x="7053357" y="3720268"/>
            <a:chExt cx="4801399" cy="400110"/>
          </a:xfrm>
        </p:grpSpPr>
        <p:sp>
          <p:nvSpPr>
            <p:cNvPr id="43" name="Ορθογώνιο 42"/>
            <p:cNvSpPr/>
            <p:nvPr/>
          </p:nvSpPr>
          <p:spPr>
            <a:xfrm>
              <a:off x="7053357" y="3720268"/>
              <a:ext cx="4069847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Στη θέση </a:t>
              </a:r>
              <a:r>
                <a:rPr lang="en-US" sz="2000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0+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υπάρχει μόνο το κύμα: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11041264" y="3766434"/>
                  <a:ext cx="81349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  <m:d>
                          <m:d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041264" y="3766434"/>
                  <a:ext cx="813492" cy="276999"/>
                </a:xfrm>
                <a:prstGeom prst="rect">
                  <a:avLst/>
                </a:prstGeom>
                <a:blipFill>
                  <a:blip r:embed="rId19"/>
                  <a:stretch>
                    <a:fillRect l="-5970" b="-1555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9" name="Ομάδα 68"/>
          <p:cNvGrpSpPr/>
          <p:nvPr/>
        </p:nvGrpSpPr>
        <p:grpSpPr>
          <a:xfrm>
            <a:off x="7053357" y="4333386"/>
            <a:ext cx="4813724" cy="369332"/>
            <a:chOff x="7053357" y="4333386"/>
            <a:chExt cx="4813724" cy="369332"/>
          </a:xfrm>
        </p:grpSpPr>
        <p:sp>
          <p:nvSpPr>
            <p:cNvPr id="45" name="Ορθογώνιο 44"/>
            <p:cNvSpPr/>
            <p:nvPr/>
          </p:nvSpPr>
          <p:spPr>
            <a:xfrm>
              <a:off x="7053357" y="4333386"/>
              <a:ext cx="239520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Συνολική μετατόπιση: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/>
                <p:cNvSpPr txBox="1"/>
                <p:nvPr/>
              </p:nvSpPr>
              <p:spPr>
                <a:xfrm>
                  <a:off x="9454561" y="4379552"/>
                  <a:ext cx="2412520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+,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  <m:d>
                          <m:d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46" name="TextBox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54561" y="4379552"/>
                  <a:ext cx="2412520" cy="276999"/>
                </a:xfrm>
                <a:prstGeom prst="rect">
                  <a:avLst/>
                </a:prstGeom>
                <a:blipFill>
                  <a:blip r:embed="rId20"/>
                  <a:stretch>
                    <a:fillRect l="-2020" b="-1304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1" name="Ομάδα 70"/>
          <p:cNvGrpSpPr/>
          <p:nvPr/>
        </p:nvGrpSpPr>
        <p:grpSpPr>
          <a:xfrm>
            <a:off x="43369" y="4906029"/>
            <a:ext cx="7265130" cy="461665"/>
            <a:chOff x="43369" y="4906029"/>
            <a:chExt cx="7265130" cy="461665"/>
          </a:xfrm>
        </p:grpSpPr>
        <p:sp>
          <p:nvSpPr>
            <p:cNvPr id="47" name="Ορθογώνιο 46"/>
            <p:cNvSpPr/>
            <p:nvPr/>
          </p:nvSpPr>
          <p:spPr>
            <a:xfrm>
              <a:off x="43369" y="4906029"/>
              <a:ext cx="726513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</a:t>
              </a:r>
              <a:r>
                <a:rPr lang="el-GR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κυματοσυνάρτηση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πρέπει να είναι συνεχής στη θέση </a:t>
              </a:r>
              <a:r>
                <a:rPr lang="en-US" sz="2400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4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0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Box 47"/>
                <p:cNvSpPr txBox="1"/>
                <p:nvPr/>
              </p:nvSpPr>
              <p:spPr>
                <a:xfrm>
                  <a:off x="2262313" y="5039926"/>
                  <a:ext cx="733406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48" name="TextBox 4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2313" y="5039926"/>
                  <a:ext cx="733406" cy="276999"/>
                </a:xfrm>
                <a:prstGeom prst="rect">
                  <a:avLst/>
                </a:prstGeom>
                <a:blipFill>
                  <a:blip r:embed="rId21"/>
                  <a:stretch>
                    <a:fillRect l="-6667" b="-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2587293" y="5616083"/>
                <a:ext cx="299280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−,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+,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7293" y="5616083"/>
                <a:ext cx="2992807" cy="276999"/>
              </a:xfrm>
              <a:prstGeom prst="rect">
                <a:avLst/>
              </a:prstGeom>
              <a:blipFill>
                <a:blip r:embed="rId22"/>
                <a:stretch>
                  <a:fillRect l="-407" b="-65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2555965" y="6141699"/>
                <a:ext cx="3571619" cy="6538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𝑫</m:t>
                                  </m:r>
                                  <m:d>
                                    <m:d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𝑫</m:t>
                                  </m:r>
                                  <m:d>
                                    <m:d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965" y="6141699"/>
                <a:ext cx="3571619" cy="653897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0" name="Ομάδα 69"/>
          <p:cNvGrpSpPr/>
          <p:nvPr/>
        </p:nvGrpSpPr>
        <p:grpSpPr>
          <a:xfrm>
            <a:off x="9053" y="5647256"/>
            <a:ext cx="2536520" cy="1116000"/>
            <a:chOff x="9053" y="5647256"/>
            <a:chExt cx="2536520" cy="1116000"/>
          </a:xfrm>
        </p:grpSpPr>
        <p:sp>
          <p:nvSpPr>
            <p:cNvPr id="49" name="Ορθογώνιο 48"/>
            <p:cNvSpPr/>
            <p:nvPr/>
          </p:nvSpPr>
          <p:spPr>
            <a:xfrm>
              <a:off x="9053" y="6021344"/>
              <a:ext cx="22477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Συνθήκες Συνέχειας:</a:t>
              </a:r>
              <a:endParaRPr lang="el-GR" dirty="0"/>
            </a:p>
          </p:txBody>
        </p:sp>
        <p:sp>
          <p:nvSpPr>
            <p:cNvPr id="52" name="Αριστερό άγκιστρο 51"/>
            <p:cNvSpPr/>
            <p:nvPr/>
          </p:nvSpPr>
          <p:spPr>
            <a:xfrm>
              <a:off x="2222984" y="5647256"/>
              <a:ext cx="322589" cy="1116000"/>
            </a:xfrm>
            <a:prstGeom prst="leftBrace">
              <a:avLst>
                <a:gd name="adj1" fmla="val 24438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57" name="Ομάδα 56"/>
          <p:cNvGrpSpPr/>
          <p:nvPr/>
        </p:nvGrpSpPr>
        <p:grpSpPr>
          <a:xfrm>
            <a:off x="3241964" y="4319994"/>
            <a:ext cx="2755176" cy="1296089"/>
            <a:chOff x="3241964" y="4319994"/>
            <a:chExt cx="2755176" cy="1296089"/>
          </a:xfrm>
        </p:grpSpPr>
        <p:sp>
          <p:nvSpPr>
            <p:cNvPr id="53" name="Οβάλ 52"/>
            <p:cNvSpPr/>
            <p:nvPr/>
          </p:nvSpPr>
          <p:spPr>
            <a:xfrm>
              <a:off x="4031673" y="4319994"/>
              <a:ext cx="1965467" cy="498699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56" name="Ευθύγραμμο βέλος σύνδεσης 55"/>
            <p:cNvCxnSpPr>
              <a:stCxn id="53" idx="4"/>
            </p:cNvCxnSpPr>
            <p:nvPr/>
          </p:nvCxnSpPr>
          <p:spPr>
            <a:xfrm flipH="1">
              <a:off x="3241964" y="4818693"/>
              <a:ext cx="1772443" cy="797390"/>
            </a:xfrm>
            <a:prstGeom prst="straightConnector1">
              <a:avLst/>
            </a:prstGeom>
            <a:ln w="22225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Ομάδα 60"/>
          <p:cNvGrpSpPr/>
          <p:nvPr/>
        </p:nvGrpSpPr>
        <p:grpSpPr>
          <a:xfrm>
            <a:off x="4852198" y="4268701"/>
            <a:ext cx="6990837" cy="1368164"/>
            <a:chOff x="4852198" y="4268701"/>
            <a:chExt cx="6990837" cy="1368164"/>
          </a:xfrm>
        </p:grpSpPr>
        <p:sp>
          <p:nvSpPr>
            <p:cNvPr id="54" name="Οβάλ 53"/>
            <p:cNvSpPr/>
            <p:nvPr/>
          </p:nvSpPr>
          <p:spPr>
            <a:xfrm>
              <a:off x="10999700" y="4268701"/>
              <a:ext cx="843335" cy="498699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58" name="Ευθύγραμμο βέλος σύνδεσης 57"/>
            <p:cNvCxnSpPr>
              <a:stCxn id="54" idx="3"/>
            </p:cNvCxnSpPr>
            <p:nvPr/>
          </p:nvCxnSpPr>
          <p:spPr>
            <a:xfrm flipH="1">
              <a:off x="4852198" y="4694367"/>
              <a:ext cx="6271006" cy="942498"/>
            </a:xfrm>
            <a:prstGeom prst="straightConnector1">
              <a:avLst/>
            </a:prstGeom>
            <a:ln w="22225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5676136" y="5634245"/>
                <a:ext cx="414607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⇒     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6136" y="5634245"/>
                <a:ext cx="4146071" cy="276999"/>
              </a:xfrm>
              <a:prstGeom prst="rect">
                <a:avLst/>
              </a:prstGeom>
              <a:blipFill>
                <a:blip r:embed="rId24"/>
                <a:stretch>
                  <a:fillRect l="-588" r="-588" b="-1521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9874962" y="5626474"/>
                <a:ext cx="1556388" cy="307777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4962" y="5626474"/>
                <a:ext cx="1556388" cy="307777"/>
              </a:xfrm>
              <a:prstGeom prst="rect">
                <a:avLst/>
              </a:prstGeom>
              <a:blipFill>
                <a:blip r:embed="rId25"/>
                <a:stretch>
                  <a:fillRect l="-3101" r="-775" b="-13208"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6206804" y="6138379"/>
                <a:ext cx="5252784" cy="6538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</m:num>
                                <m:den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𝑫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  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𝑫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𝒓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e>
                              </m:d>
                            </m:e>
                          </m:d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sSub>
                                    <m:sSubPr>
                                      <m:ctrlPr>
                                        <a:rPr lang="el-GR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𝑫</m:t>
                                      </m:r>
                                    </m:e>
                                    <m:sub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𝒕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6804" y="6138379"/>
                <a:ext cx="5252784" cy="653897"/>
              </a:xfrm>
              <a:prstGeom prst="rect">
                <a:avLst/>
              </a:prstGeom>
              <a:blipFill>
                <a:blip r:embed="rId26"/>
                <a:stretch>
                  <a:fillRect b="-93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8031040" y="986332"/>
                <a:ext cx="1556388" cy="307777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1040" y="986332"/>
                <a:ext cx="1556388" cy="307777"/>
              </a:xfrm>
              <a:prstGeom prst="rect">
                <a:avLst/>
              </a:prstGeom>
              <a:blipFill>
                <a:blip r:embed="rId27"/>
                <a:stretch>
                  <a:fillRect l="-2703" r="-386" b="-13208"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0800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/>
      <p:bldP spid="33" grpId="0"/>
      <p:bldP spid="38" grpId="0"/>
      <p:bldP spid="39" grpId="0"/>
      <p:bldP spid="50" grpId="0"/>
      <p:bldP spid="51" grpId="0"/>
      <p:bldP spid="62" grpId="0"/>
      <p:bldP spid="63" grpId="0" animBg="1"/>
      <p:bldP spid="64" grpId="0"/>
      <p:bldP spid="6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26"/>
          <p:cNvSpPr txBox="1">
            <a:spLocks noChangeArrowheads="1"/>
          </p:cNvSpPr>
          <p:nvPr/>
        </p:nvSpPr>
        <p:spPr bwMode="auto">
          <a:xfrm>
            <a:off x="2459183" y="0"/>
            <a:ext cx="68500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l-GR" altLang="el-GR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ΣΥΝΘΗΚΕΣ ΚΥΜΑΤΟΣ ΣΕ ΑΣΥΝΕΧΕΙΑ ΤΟΥ ΜΕΣΟΥ ΔΙΑΔΟΣΗΣ</a:t>
            </a:r>
          </a:p>
        </p:txBody>
      </p:sp>
      <p:grpSp>
        <p:nvGrpSpPr>
          <p:cNvPr id="5" name="Ομάδα 4"/>
          <p:cNvGrpSpPr/>
          <p:nvPr/>
        </p:nvGrpSpPr>
        <p:grpSpPr>
          <a:xfrm>
            <a:off x="2266344" y="1588813"/>
            <a:ext cx="8009593" cy="2131455"/>
            <a:chOff x="2266344" y="1588813"/>
            <a:chExt cx="8009593" cy="2131455"/>
          </a:xfrm>
        </p:grpSpPr>
        <p:grpSp>
          <p:nvGrpSpPr>
            <p:cNvPr id="6" name="Ομάδα 5"/>
            <p:cNvGrpSpPr/>
            <p:nvPr/>
          </p:nvGrpSpPr>
          <p:grpSpPr>
            <a:xfrm>
              <a:off x="2266344" y="1588813"/>
              <a:ext cx="7910880" cy="2131455"/>
              <a:chOff x="2266344" y="1588813"/>
              <a:chExt cx="7910880" cy="2131455"/>
            </a:xfrm>
          </p:grpSpPr>
          <p:grpSp>
            <p:nvGrpSpPr>
              <p:cNvPr id="19" name="Ομάδα 18"/>
              <p:cNvGrpSpPr/>
              <p:nvPr/>
            </p:nvGrpSpPr>
            <p:grpSpPr>
              <a:xfrm>
                <a:off x="2266344" y="1725421"/>
                <a:ext cx="7910880" cy="1443466"/>
                <a:chOff x="2266344" y="1725421"/>
                <a:chExt cx="7910880" cy="1443466"/>
              </a:xfrm>
            </p:grpSpPr>
            <p:sp>
              <p:nvSpPr>
                <p:cNvPr id="22" name="Ορθογώνιο 21"/>
                <p:cNvSpPr/>
                <p:nvPr/>
              </p:nvSpPr>
              <p:spPr>
                <a:xfrm>
                  <a:off x="2266344" y="1728887"/>
                  <a:ext cx="3960000" cy="1440000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" name="Ορθογώνιο 22"/>
                <p:cNvSpPr/>
                <p:nvPr/>
              </p:nvSpPr>
              <p:spPr>
                <a:xfrm>
                  <a:off x="6217224" y="1725421"/>
                  <a:ext cx="3960000" cy="14400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cxnSp>
            <p:nvCxnSpPr>
              <p:cNvPr id="20" name="Ευθεία γραμμή σύνδεσης 19"/>
              <p:cNvCxnSpPr/>
              <p:nvPr/>
            </p:nvCxnSpPr>
            <p:spPr>
              <a:xfrm>
                <a:off x="6213230" y="1588813"/>
                <a:ext cx="0" cy="1752264"/>
              </a:xfrm>
              <a:prstGeom prst="line">
                <a:avLst/>
              </a:prstGeom>
              <a:ln w="381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Ορθογώνιο 20"/>
              <p:cNvSpPr/>
              <p:nvPr/>
            </p:nvSpPr>
            <p:spPr>
              <a:xfrm>
                <a:off x="5834379" y="3258603"/>
                <a:ext cx="89800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</a:t>
                </a:r>
                <a:r>
                  <a:rPr lang="el-GR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l-GR" sz="24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7" name="Ομάδα 6"/>
            <p:cNvGrpSpPr/>
            <p:nvPr/>
          </p:nvGrpSpPr>
          <p:grpSpPr>
            <a:xfrm>
              <a:off x="2306581" y="1667052"/>
              <a:ext cx="4157429" cy="734989"/>
              <a:chOff x="2306581" y="1526376"/>
              <a:chExt cx="4157429" cy="734989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6" name="Γράφημα 15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2032623522"/>
                      </p:ext>
                    </p:extLst>
                  </p:nvPr>
                </p:nvGraphicFramePr>
                <p:xfrm>
                  <a:off x="2306581" y="1685365"/>
                  <a:ext cx="4157429" cy="576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2"/>
                  </a:graphicData>
                </a:graphic>
              </p:graphicFrame>
            </mc:Choice>
            <mc:Fallback xmlns="">
              <p:graphicFrame>
                <p:nvGraphicFramePr>
                  <p:cNvPr id="16" name="Γράφημα 15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2032623522"/>
                      </p:ext>
                    </p:extLst>
                  </p:nvPr>
                </p:nvGraphicFramePr>
                <p:xfrm>
                  <a:off x="2306581" y="1685365"/>
                  <a:ext cx="4157429" cy="576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3"/>
                  </a:graphicData>
                </a:graphic>
              </p:graphicFrame>
            </mc:Fallback>
          </mc:AlternateContent>
          <p:cxnSp>
            <p:nvCxnSpPr>
              <p:cNvPr id="17" name="Ευθύγραμμο βέλος σύνδεσης 16"/>
              <p:cNvCxnSpPr/>
              <p:nvPr/>
            </p:nvCxnSpPr>
            <p:spPr>
              <a:xfrm flipV="1">
                <a:off x="4128047" y="1682607"/>
                <a:ext cx="809757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" name="TextBox 17"/>
                  <p:cNvSpPr txBox="1"/>
                  <p:nvPr/>
                </p:nvSpPr>
                <p:spPr>
                  <a:xfrm>
                    <a:off x="3801612" y="1526376"/>
                    <a:ext cx="392672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sz="24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8" name="TextBox 1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801612" y="1526376"/>
                    <a:ext cx="392672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l="-10938" r="-9375" b="-14754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Ομάδα 7"/>
            <p:cNvGrpSpPr/>
            <p:nvPr/>
          </p:nvGrpSpPr>
          <p:grpSpPr>
            <a:xfrm>
              <a:off x="2306581" y="2501708"/>
              <a:ext cx="4157429" cy="626680"/>
              <a:chOff x="2306581" y="2361032"/>
              <a:chExt cx="4157429" cy="626680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3" name="Γράφημα 12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459304786"/>
                      </p:ext>
                    </p:extLst>
                  </p:nvPr>
                </p:nvGraphicFramePr>
                <p:xfrm>
                  <a:off x="2306581" y="2361032"/>
                  <a:ext cx="4157429" cy="432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5"/>
                  </a:graphicData>
                </a:graphic>
              </p:graphicFrame>
            </mc:Choice>
            <mc:Fallback xmlns="">
              <p:graphicFrame>
                <p:nvGraphicFramePr>
                  <p:cNvPr id="13" name="Γράφημα 12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459304786"/>
                      </p:ext>
                    </p:extLst>
                  </p:nvPr>
                </p:nvGraphicFramePr>
                <p:xfrm>
                  <a:off x="2306581" y="2361032"/>
                  <a:ext cx="4157429" cy="432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6"/>
                  </a:graphicData>
                </a:graphic>
              </p:graphicFrame>
            </mc:Fallback>
          </mc:AlternateContent>
          <p:cxnSp>
            <p:nvCxnSpPr>
              <p:cNvPr id="14" name="Ευθύγραμμο βέλος σύνδεσης 13"/>
              <p:cNvCxnSpPr/>
              <p:nvPr/>
            </p:nvCxnSpPr>
            <p:spPr>
              <a:xfrm flipH="1" flipV="1">
                <a:off x="3636980" y="2773470"/>
                <a:ext cx="809757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" name="TextBox 14"/>
                  <p:cNvSpPr txBox="1"/>
                  <p:nvPr/>
                </p:nvSpPr>
                <p:spPr>
                  <a:xfrm>
                    <a:off x="4459525" y="2618380"/>
                    <a:ext cx="392672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sz="24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" name="TextBox 1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459525" y="2618380"/>
                    <a:ext cx="392672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l="-10938" r="-9375" b="-1666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9" name="Ομάδα 8"/>
            <p:cNvGrpSpPr/>
            <p:nvPr/>
          </p:nvGrpSpPr>
          <p:grpSpPr>
            <a:xfrm>
              <a:off x="6118508" y="2179536"/>
              <a:ext cx="4157429" cy="826532"/>
              <a:chOff x="6118508" y="2038860"/>
              <a:chExt cx="4157429" cy="826532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0" name="Γράφημα 9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807862749"/>
                      </p:ext>
                    </p:extLst>
                  </p:nvPr>
                </p:nvGraphicFramePr>
                <p:xfrm>
                  <a:off x="6118508" y="2038860"/>
                  <a:ext cx="4157429" cy="648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8"/>
                  </a:graphicData>
                </a:graphic>
              </p:graphicFrame>
            </mc:Choice>
            <mc:Fallback xmlns="">
              <p:graphicFrame>
                <p:nvGraphicFramePr>
                  <p:cNvPr id="10" name="Γράφημα 9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807862749"/>
                      </p:ext>
                    </p:extLst>
                  </p:nvPr>
                </p:nvGraphicFramePr>
                <p:xfrm>
                  <a:off x="6118508" y="2038860"/>
                  <a:ext cx="4157429" cy="648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9"/>
                  </a:graphicData>
                </a:graphic>
              </p:graphicFrame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" name="TextBox 10"/>
                  <p:cNvSpPr txBox="1"/>
                  <p:nvPr/>
                </p:nvSpPr>
                <p:spPr>
                  <a:xfrm>
                    <a:off x="7834704" y="2496060"/>
                    <a:ext cx="392672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sz="24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" name="TextBox 1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34704" y="2496060"/>
                    <a:ext cx="392672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l="-10769" r="-7692" b="-1666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2" name="Ευθύγραμμο βέλος σύνδεσης 11"/>
              <p:cNvCxnSpPr/>
              <p:nvPr/>
            </p:nvCxnSpPr>
            <p:spPr>
              <a:xfrm flipV="1">
                <a:off x="8197223" y="2698656"/>
                <a:ext cx="576000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6443" y="1913635"/>
                <a:ext cx="227132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43" y="1913635"/>
                <a:ext cx="2271326" cy="276999"/>
              </a:xfrm>
              <a:prstGeom prst="rect">
                <a:avLst/>
              </a:prstGeom>
              <a:blipFill>
                <a:blip r:embed="rId11"/>
                <a:stretch>
                  <a:fillRect l="-1609" t="-2222" b="-3555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0" y="2555053"/>
                <a:ext cx="232583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555053"/>
                <a:ext cx="2325830" cy="276999"/>
              </a:xfrm>
              <a:prstGeom prst="rect">
                <a:avLst/>
              </a:prstGeom>
              <a:blipFill>
                <a:blip r:embed="rId12"/>
                <a:stretch>
                  <a:fillRect l="-1309" t="-2174" b="-3260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4643" y="2187168"/>
                <a:ext cx="225369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4643" y="2187168"/>
                <a:ext cx="2253694" cy="276999"/>
              </a:xfrm>
              <a:prstGeom prst="rect">
                <a:avLst/>
              </a:prstGeom>
              <a:blipFill>
                <a:blip r:embed="rId13"/>
                <a:stretch>
                  <a:fillRect l="-2439" t="-2222" b="-3555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655861" y="874820"/>
                <a:ext cx="2632965" cy="620811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861" y="874820"/>
                <a:ext cx="2632965" cy="62081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384958" y="2890413"/>
                <a:ext cx="84959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4958" y="2890413"/>
                <a:ext cx="849592" cy="276999"/>
              </a:xfrm>
              <a:prstGeom prst="rect">
                <a:avLst/>
              </a:prstGeom>
              <a:blipFill>
                <a:blip r:embed="rId15"/>
                <a:stretch>
                  <a:fillRect l="-3571" r="-714" b="-65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6274655" y="2888133"/>
                <a:ext cx="84959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4655" y="2888133"/>
                <a:ext cx="849592" cy="276999"/>
              </a:xfrm>
              <a:prstGeom prst="rect">
                <a:avLst/>
              </a:prstGeom>
              <a:blipFill>
                <a:blip r:embed="rId16"/>
                <a:stretch>
                  <a:fillRect l="-3571" r="-5000" b="-6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251481" y="3969610"/>
                <a:ext cx="5252784" cy="6538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</m:num>
                                <m:den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𝑫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  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𝑫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𝒓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e>
                              </m:d>
                            </m:e>
                          </m:d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sSub>
                                    <m:sSubPr>
                                      <m:ctrlPr>
                                        <a:rPr lang="el-GR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𝑫</m:t>
                                      </m:r>
                                    </m:e>
                                    <m:sub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𝒕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81" y="3969610"/>
                <a:ext cx="5252784" cy="653897"/>
              </a:xfrm>
              <a:prstGeom prst="rect">
                <a:avLst/>
              </a:prstGeom>
              <a:blipFill>
                <a:blip r:embed="rId17"/>
                <a:stretch>
                  <a:fillRect b="-93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8031040" y="986332"/>
                <a:ext cx="1556388" cy="307777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1040" y="986332"/>
                <a:ext cx="1556388" cy="307777"/>
              </a:xfrm>
              <a:prstGeom prst="rect">
                <a:avLst/>
              </a:prstGeom>
              <a:blipFill>
                <a:blip r:embed="rId18"/>
                <a:stretch>
                  <a:fillRect l="-2703" r="-386" b="-13208"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5535450" y="3966485"/>
                <a:ext cx="5511124" cy="6538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𝑫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𝑫</m:t>
                                      </m:r>
                                    </m:e>
                                    <m:sub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𝒓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𝒓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sSub>
                                    <m:sSubPr>
                                      <m:ctrlPr>
                                        <a:rPr lang="el-GR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𝑫</m:t>
                                      </m:r>
                                    </m:e>
                                    <m:sub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𝒕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𝒓</m:t>
                                      </m:r>
                                      <m: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𝒓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5450" y="3966485"/>
                <a:ext cx="5511124" cy="653897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Ορθογώνιο 55"/>
              <p:cNvSpPr/>
              <p:nvPr/>
            </p:nvSpPr>
            <p:spPr>
              <a:xfrm>
                <a:off x="5722585" y="4973081"/>
                <a:ext cx="5136855" cy="6751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6" name="Ορθογώνιο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2585" y="4973081"/>
                <a:ext cx="5136855" cy="675185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Ορθογώνιο 57"/>
              <p:cNvSpPr/>
              <p:nvPr/>
            </p:nvSpPr>
            <p:spPr>
              <a:xfrm>
                <a:off x="37833" y="6030694"/>
                <a:ext cx="4244111" cy="6751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8" name="Ορθογώνιο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33" y="6030694"/>
                <a:ext cx="4244111" cy="675185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Ορθογώνιο 58"/>
              <p:cNvSpPr/>
              <p:nvPr/>
            </p:nvSpPr>
            <p:spPr>
              <a:xfrm>
                <a:off x="4163216" y="6007248"/>
                <a:ext cx="4716000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</m:num>
                        <m:den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</m:num>
                        <m:den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den>
                          </m:f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9" name="Ορθογώνιο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3216" y="6007248"/>
                <a:ext cx="4716000" cy="714683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Ορθογώνιο 59"/>
              <p:cNvSpPr/>
              <p:nvPr/>
            </p:nvSpPr>
            <p:spPr>
              <a:xfrm>
                <a:off x="8835939" y="6058750"/>
                <a:ext cx="3312000" cy="616002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0" name="Ορθογώνιο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5939" y="6058750"/>
                <a:ext cx="3312000" cy="61600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Ορθογώνιο 60"/>
              <p:cNvSpPr/>
              <p:nvPr/>
            </p:nvSpPr>
            <p:spPr>
              <a:xfrm>
                <a:off x="9857536" y="814808"/>
                <a:ext cx="1865959" cy="616002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1" name="Ορθογώνιο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536" y="814808"/>
                <a:ext cx="1865959" cy="61600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1" name="Ομάδα 70"/>
          <p:cNvGrpSpPr/>
          <p:nvPr/>
        </p:nvGrpSpPr>
        <p:grpSpPr>
          <a:xfrm>
            <a:off x="5972344" y="1495631"/>
            <a:ext cx="3700022" cy="2512637"/>
            <a:chOff x="5972344" y="1495631"/>
            <a:chExt cx="3700022" cy="2512637"/>
          </a:xfrm>
        </p:grpSpPr>
        <p:cxnSp>
          <p:nvCxnSpPr>
            <p:cNvPr id="63" name="Ευθεία γραμμή σύνδεσης 62"/>
            <p:cNvCxnSpPr>
              <a:stCxn id="27" idx="2"/>
            </p:cNvCxnSpPr>
            <p:nvPr/>
          </p:nvCxnSpPr>
          <p:spPr>
            <a:xfrm>
              <a:off x="5972344" y="1495631"/>
              <a:ext cx="1862360" cy="220119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Ευθεία γραμμή σύνδεσης 64"/>
            <p:cNvCxnSpPr/>
            <p:nvPr/>
          </p:nvCxnSpPr>
          <p:spPr>
            <a:xfrm>
              <a:off x="6072366" y="3720268"/>
              <a:ext cx="360000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Ευθύγραμμο βέλος σύνδεσης 66"/>
            <p:cNvCxnSpPr/>
            <p:nvPr/>
          </p:nvCxnSpPr>
          <p:spPr>
            <a:xfrm>
              <a:off x="6072366" y="3708545"/>
              <a:ext cx="0" cy="288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Ευθύγραμμο βέλος σύνδεσης 67"/>
            <p:cNvCxnSpPr/>
            <p:nvPr/>
          </p:nvCxnSpPr>
          <p:spPr>
            <a:xfrm>
              <a:off x="7834704" y="3720268"/>
              <a:ext cx="0" cy="288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Ευθύγραμμο βέλος σύνδεσης 68"/>
            <p:cNvCxnSpPr/>
            <p:nvPr/>
          </p:nvCxnSpPr>
          <p:spPr>
            <a:xfrm>
              <a:off x="9659815" y="3720268"/>
              <a:ext cx="0" cy="288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15307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6" grpId="0"/>
      <p:bldP spid="58" grpId="0"/>
      <p:bldP spid="59" grpId="0"/>
      <p:bldP spid="60" grpId="0" animBg="1"/>
      <p:bldP spid="6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26"/>
          <p:cNvSpPr txBox="1">
            <a:spLocks noChangeArrowheads="1"/>
          </p:cNvSpPr>
          <p:nvPr/>
        </p:nvSpPr>
        <p:spPr bwMode="auto">
          <a:xfrm>
            <a:off x="2459183" y="0"/>
            <a:ext cx="68500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l-GR" altLang="el-GR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ΣΥΝΘΗΚΕΣ ΚΥΜΑΤΟΣ ΣΕ ΑΣΥΝΕΧΕΙΑ ΤΟΥ ΜΕΣΟΥ ΔΙΑΔΟΣΗΣ</a:t>
            </a:r>
          </a:p>
        </p:txBody>
      </p:sp>
      <p:grpSp>
        <p:nvGrpSpPr>
          <p:cNvPr id="47" name="Ομάδα 46"/>
          <p:cNvGrpSpPr/>
          <p:nvPr/>
        </p:nvGrpSpPr>
        <p:grpSpPr>
          <a:xfrm>
            <a:off x="317045" y="3001812"/>
            <a:ext cx="1865959" cy="1130710"/>
            <a:chOff x="317045" y="3001812"/>
            <a:chExt cx="1865959" cy="11307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17045" y="3001812"/>
                  <a:ext cx="1556388" cy="307777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045" y="3001812"/>
                  <a:ext cx="1556388" cy="307777"/>
                </a:xfrm>
                <a:prstGeom prst="rect">
                  <a:avLst/>
                </a:prstGeom>
                <a:blipFill>
                  <a:blip r:embed="rId2"/>
                  <a:stretch>
                    <a:fillRect l="-3137" r="-1569" b="-15686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Ορθογώνιο 5"/>
                <p:cNvSpPr/>
                <p:nvPr/>
              </p:nvSpPr>
              <p:spPr>
                <a:xfrm>
                  <a:off x="317045" y="3516520"/>
                  <a:ext cx="1865959" cy="616002"/>
                </a:xfrm>
                <a:prstGeom prst="rect">
                  <a:avLst/>
                </a:prstGeom>
                <a:ln w="1905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l-GR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l-GR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6" name="Ορθογώνιο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045" y="3516520"/>
                  <a:ext cx="1865959" cy="61600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7" name="Ορθογώνιο 6"/>
          <p:cNvSpPr/>
          <p:nvPr/>
        </p:nvSpPr>
        <p:spPr>
          <a:xfrm>
            <a:off x="202698" y="1170222"/>
            <a:ext cx="1176763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Κατά τη διάδοση ενός κύματος από ένα μέσο σε ένα άλλο μέσο, αυτό που είναι γνωστό είναι η μετατόπιση </a:t>
            </a:r>
            <a:r>
              <a:rPr lang="en-US" sz="2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του κύματος που προσπίπτει στη διαχωριστική επιφάνεια των δυο μέσων διάδοσης</a:t>
            </a:r>
            <a:endParaRPr lang="el-GR" dirty="0"/>
          </a:p>
        </p:txBody>
      </p:sp>
      <p:grpSp>
        <p:nvGrpSpPr>
          <p:cNvPr id="45" name="Ομάδα 44"/>
          <p:cNvGrpSpPr/>
          <p:nvPr/>
        </p:nvGrpSpPr>
        <p:grpSpPr>
          <a:xfrm>
            <a:off x="4002360" y="1985500"/>
            <a:ext cx="6219139" cy="369332"/>
            <a:chOff x="4002360" y="1985500"/>
            <a:chExt cx="6219139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4002360" y="1996659"/>
                  <a:ext cx="361702" cy="307777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02360" y="1996659"/>
                  <a:ext cx="361702" cy="307777"/>
                </a:xfrm>
                <a:prstGeom prst="rect">
                  <a:avLst/>
                </a:prstGeom>
                <a:blipFill>
                  <a:blip r:embed="rId4"/>
                  <a:stretch>
                    <a:fillRect l="-16949" r="-5085" b="-12000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Ορθογώνιο 9"/>
            <p:cNvSpPr/>
            <p:nvPr/>
          </p:nvSpPr>
          <p:spPr>
            <a:xfrm>
              <a:off x="4364062" y="1985500"/>
              <a:ext cx="585743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 κύματος που ανακλάται στη διαχωριστική επιφάνεια</a:t>
              </a:r>
              <a:endParaRPr lang="el-GR" dirty="0"/>
            </a:p>
          </p:txBody>
        </p:sp>
      </p:grpSp>
      <p:grpSp>
        <p:nvGrpSpPr>
          <p:cNvPr id="46" name="Ομάδα 45"/>
          <p:cNvGrpSpPr/>
          <p:nvPr/>
        </p:nvGrpSpPr>
        <p:grpSpPr>
          <a:xfrm>
            <a:off x="4019677" y="2408066"/>
            <a:ext cx="6034793" cy="369332"/>
            <a:chOff x="4019677" y="2408066"/>
            <a:chExt cx="6034793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4019677" y="2419225"/>
                  <a:ext cx="339260" cy="307777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19677" y="2419225"/>
                  <a:ext cx="339260" cy="307777"/>
                </a:xfrm>
                <a:prstGeom prst="rect">
                  <a:avLst/>
                </a:prstGeom>
                <a:blipFill>
                  <a:blip r:embed="rId5"/>
                  <a:stretch>
                    <a:fillRect l="-16071" r="-7143" b="-16000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Ορθογώνιο 11"/>
            <p:cNvSpPr/>
            <p:nvPr/>
          </p:nvSpPr>
          <p:spPr>
            <a:xfrm>
              <a:off x="4381379" y="2408066"/>
              <a:ext cx="567309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 κύματος που διέρχεται τη διαχωριστική επιφάνεια</a:t>
              </a:r>
              <a:endParaRPr lang="el-GR" dirty="0"/>
            </a:p>
          </p:txBody>
        </p:sp>
      </p:grpSp>
      <p:grpSp>
        <p:nvGrpSpPr>
          <p:cNvPr id="44" name="Ομάδα 43"/>
          <p:cNvGrpSpPr/>
          <p:nvPr/>
        </p:nvGrpSpPr>
        <p:grpSpPr>
          <a:xfrm>
            <a:off x="202698" y="2039700"/>
            <a:ext cx="3859960" cy="684000"/>
            <a:chOff x="202698" y="2039700"/>
            <a:chExt cx="3859960" cy="684000"/>
          </a:xfrm>
        </p:grpSpPr>
        <p:sp>
          <p:nvSpPr>
            <p:cNvPr id="8" name="Ορθογώνιο 7"/>
            <p:cNvSpPr/>
            <p:nvPr/>
          </p:nvSpPr>
          <p:spPr>
            <a:xfrm>
              <a:off x="202698" y="2173702"/>
              <a:ext cx="371730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Τα ζητούμενα είναι οι μετατοπίσεις:</a:t>
              </a:r>
              <a:endParaRPr lang="el-GR" dirty="0"/>
            </a:p>
          </p:txBody>
        </p:sp>
        <p:sp>
          <p:nvSpPr>
            <p:cNvPr id="13" name="Αριστερό άγκιστρο 12"/>
            <p:cNvSpPr/>
            <p:nvPr/>
          </p:nvSpPr>
          <p:spPr>
            <a:xfrm>
              <a:off x="3810658" y="2039700"/>
              <a:ext cx="252000" cy="684000"/>
            </a:xfrm>
            <a:prstGeom prst="leftBrace">
              <a:avLst>
                <a:gd name="adj1" fmla="val 24438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48" name="Ομάδα 47"/>
          <p:cNvGrpSpPr/>
          <p:nvPr/>
        </p:nvGrpSpPr>
        <p:grpSpPr>
          <a:xfrm>
            <a:off x="2136594" y="2968025"/>
            <a:ext cx="2269113" cy="1164497"/>
            <a:chOff x="2136594" y="2968025"/>
            <a:chExt cx="2269113" cy="1164497"/>
          </a:xfrm>
        </p:grpSpPr>
        <p:sp>
          <p:nvSpPr>
            <p:cNvPr id="14" name="Αριστερό άγκιστρο 13"/>
            <p:cNvSpPr/>
            <p:nvPr/>
          </p:nvSpPr>
          <p:spPr>
            <a:xfrm flipH="1">
              <a:off x="2136594" y="3016522"/>
              <a:ext cx="322589" cy="1116000"/>
            </a:xfrm>
            <a:prstGeom prst="leftBrace">
              <a:avLst>
                <a:gd name="adj1" fmla="val 24438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2562254" y="2968025"/>
                  <a:ext cx="1843453" cy="77816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groupChr>
                          <m:groupChrPr>
                            <m:chr m:val="⇒"/>
                            <m:vertJc m:val="bot"/>
                            <m:ctrlPr>
                              <a:rPr lang="el-GR" sz="2400" b="1" i="1" smtClean="0">
                                <a:latin typeface="Cambria Math" panose="02040503050406030204" pitchFamily="18" charset="0"/>
                              </a:rPr>
                            </m:ctrlPr>
                          </m:groupChrPr>
                          <m:e>
                            <m:eqArr>
                              <m:eqArrPr>
                                <m:ctrlPr>
                                  <a:rPr lang="el-GR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m:rPr>
                                    <m:brk m:alnAt="2"/>
                                  </m:rPr>
                                  <a:rPr lang="el-GR" sz="2400" b="1" i="0" smtClean="0">
                                    <a:latin typeface="Cambria Math" panose="02040503050406030204" pitchFamily="18" charset="0"/>
                                  </a:rPr>
                                  <m:t>𝛑</m:t>
                                </m:r>
                                <m:r>
                                  <a:rPr lang="el-GR" sz="2400" b="1" i="0" smtClean="0">
                                    <a:latin typeface="Cambria Math" panose="02040503050406030204" pitchFamily="18" charset="0"/>
                                  </a:rPr>
                                  <m:t>𝛒𝛐𝛔𝛉𝛆𝛕𝛐𝛖𝛍𝛆</m:t>
                                </m:r>
                                <m:r>
                                  <a:rPr lang="el-GR" sz="2400" b="1" i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400" b="1" i="0" smtClean="0">
                                    <a:latin typeface="Cambria Math" panose="02040503050406030204" pitchFamily="18" charset="0"/>
                                  </a:rPr>
                                  <m:t>𝛕𝛊𝛓</m:t>
                                </m:r>
                              </m:e>
                              <m:e>
                                <m:r>
                                  <a:rPr lang="el-GR" sz="2400" b="1" i="0" smtClean="0">
                                    <a:latin typeface="Cambria Math" panose="02040503050406030204" pitchFamily="18" charset="0"/>
                                  </a:rPr>
                                  <m:t>𝛅𝛖𝛐</m:t>
                                </m:r>
                                <m:r>
                                  <a:rPr lang="el-GR" sz="2400" b="1" i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400" b="1" i="0" smtClean="0">
                                    <a:latin typeface="Cambria Math" panose="02040503050406030204" pitchFamily="18" charset="0"/>
                                  </a:rPr>
                                  <m:t>𝛆𝛏𝛊𝛔𝛚𝛔𝛆𝛊𝛓</m:t>
                                </m:r>
                              </m:e>
                            </m:eqArr>
                          </m:e>
                        </m:groupCh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62254" y="2968025"/>
                  <a:ext cx="1843453" cy="77816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Ορθογώνιο 15"/>
              <p:cNvSpPr/>
              <p:nvPr/>
            </p:nvSpPr>
            <p:spPr>
              <a:xfrm>
                <a:off x="4286282" y="3266521"/>
                <a:ext cx="4440255" cy="6160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sub>
                          </m:sSub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sub>
                          </m:sSub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6" name="Ορθογώνιο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6282" y="3266521"/>
                <a:ext cx="4440255" cy="61600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726537" y="3236518"/>
                <a:ext cx="2470356" cy="6223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6537" y="3236518"/>
                <a:ext cx="2470356" cy="62235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633356" y="4088780"/>
                <a:ext cx="2171813" cy="5657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3356" y="4088780"/>
                <a:ext cx="2171813" cy="5657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9" name="Ομάδα 48"/>
          <p:cNvGrpSpPr/>
          <p:nvPr/>
        </p:nvGrpSpPr>
        <p:grpSpPr>
          <a:xfrm>
            <a:off x="4802707" y="4101245"/>
            <a:ext cx="3929944" cy="565155"/>
            <a:chOff x="4802707" y="4101245"/>
            <a:chExt cx="3929944" cy="565155"/>
          </a:xfrm>
        </p:grpSpPr>
        <p:sp>
          <p:nvSpPr>
            <p:cNvPr id="19" name="Ορθογώνιο 18"/>
            <p:cNvSpPr/>
            <p:nvPr/>
          </p:nvSpPr>
          <p:spPr>
            <a:xfrm>
              <a:off x="4802707" y="4181019"/>
              <a:ext cx="27126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Διαπερατότητα Κύματος: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7559316" y="4101245"/>
                  <a:ext cx="1173335" cy="56515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𝑫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𝑫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sub>
                            </m:sSub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9316" y="4101245"/>
                  <a:ext cx="1173335" cy="565155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Ορθογώνιο 23"/>
          <p:cNvSpPr/>
          <p:nvPr/>
        </p:nvSpPr>
        <p:spPr>
          <a:xfrm>
            <a:off x="277944" y="6016726"/>
            <a:ext cx="58339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Αυτό σημαίνει ότι το προσπίπτον κύμα και το διερχόμενο κύμα είναι συμφασικά</a:t>
            </a:r>
            <a:endParaRPr lang="el-GR" dirty="0"/>
          </a:p>
        </p:txBody>
      </p:sp>
      <p:grpSp>
        <p:nvGrpSpPr>
          <p:cNvPr id="26" name="Ομάδα 25"/>
          <p:cNvGrpSpPr/>
          <p:nvPr/>
        </p:nvGrpSpPr>
        <p:grpSpPr>
          <a:xfrm>
            <a:off x="6554268" y="5140661"/>
            <a:ext cx="5502137" cy="1752264"/>
            <a:chOff x="2356574" y="1588813"/>
            <a:chExt cx="7910880" cy="1752264"/>
          </a:xfrm>
        </p:grpSpPr>
        <p:grpSp>
          <p:nvGrpSpPr>
            <p:cNvPr id="39" name="Ομάδα 38"/>
            <p:cNvGrpSpPr/>
            <p:nvPr/>
          </p:nvGrpSpPr>
          <p:grpSpPr>
            <a:xfrm>
              <a:off x="2356574" y="1725421"/>
              <a:ext cx="7910880" cy="1443466"/>
              <a:chOff x="2356574" y="1725421"/>
              <a:chExt cx="7910880" cy="1443466"/>
            </a:xfrm>
          </p:grpSpPr>
          <p:sp>
            <p:nvSpPr>
              <p:cNvPr id="42" name="Ορθογώνιο 41"/>
              <p:cNvSpPr/>
              <p:nvPr/>
            </p:nvSpPr>
            <p:spPr>
              <a:xfrm>
                <a:off x="2356574" y="1728887"/>
                <a:ext cx="3960000" cy="1440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" name="Ορθογώνιο 42"/>
              <p:cNvSpPr/>
              <p:nvPr/>
            </p:nvSpPr>
            <p:spPr>
              <a:xfrm>
                <a:off x="6307454" y="1725421"/>
                <a:ext cx="3960000" cy="1440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40" name="Ευθεία γραμμή σύνδεσης 39"/>
            <p:cNvCxnSpPr/>
            <p:nvPr/>
          </p:nvCxnSpPr>
          <p:spPr>
            <a:xfrm>
              <a:off x="6303460" y="1588813"/>
              <a:ext cx="0" cy="1752264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Ομάδα 26"/>
          <p:cNvGrpSpPr/>
          <p:nvPr/>
        </p:nvGrpSpPr>
        <p:grpSpPr>
          <a:xfrm>
            <a:off x="6602606" y="5499457"/>
            <a:ext cx="2891555" cy="805336"/>
            <a:chOff x="2426071" y="1806933"/>
            <a:chExt cx="4157429" cy="805336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36" name="Γράφημα 35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2085623924"/>
                    </p:ext>
                  </p:extLst>
                </p:nvPr>
              </p:nvGraphicFramePr>
              <p:xfrm>
                <a:off x="2426071" y="2036269"/>
                <a:ext cx="4157429" cy="576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1"/>
                </a:graphicData>
              </a:graphic>
            </p:graphicFrame>
          </mc:Choice>
          <mc:Fallback xmlns="">
            <p:graphicFrame>
              <p:nvGraphicFramePr>
                <p:cNvPr id="36" name="Γράφημα 35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2085623924"/>
                    </p:ext>
                  </p:extLst>
                </p:nvPr>
              </p:nvGraphicFramePr>
              <p:xfrm>
                <a:off x="2426071" y="2036269"/>
                <a:ext cx="4157429" cy="576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3"/>
                </a:graphicData>
              </a:graphic>
            </p:graphicFrame>
          </mc:Fallback>
        </mc:AlternateContent>
        <p:cxnSp>
          <p:nvCxnSpPr>
            <p:cNvPr id="37" name="Ευθύγραμμο βέλος σύνδεσης 36"/>
            <p:cNvCxnSpPr/>
            <p:nvPr/>
          </p:nvCxnSpPr>
          <p:spPr>
            <a:xfrm flipV="1">
              <a:off x="4128047" y="1963164"/>
              <a:ext cx="809757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3801612" y="1806933"/>
                  <a:ext cx="39267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1612" y="1806933"/>
                  <a:ext cx="392672" cy="369332"/>
                </a:xfrm>
                <a:prstGeom prst="rect">
                  <a:avLst/>
                </a:prstGeom>
                <a:blipFill>
                  <a:blip r:embed="rId14"/>
                  <a:stretch>
                    <a:fillRect l="-28889" r="-42222" b="-1475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9" name="Ομάδα 28"/>
          <p:cNvGrpSpPr/>
          <p:nvPr/>
        </p:nvGrpSpPr>
        <p:grpSpPr>
          <a:xfrm>
            <a:off x="9170751" y="5731384"/>
            <a:ext cx="2891555" cy="826532"/>
            <a:chOff x="6118508" y="2038860"/>
            <a:chExt cx="4157429" cy="826532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30" name="Γράφημα 29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830163690"/>
                    </p:ext>
                  </p:extLst>
                </p:nvPr>
              </p:nvGraphicFramePr>
              <p:xfrm>
                <a:off x="6118508" y="2038860"/>
                <a:ext cx="4157429" cy="648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5"/>
                </a:graphicData>
              </a:graphic>
            </p:graphicFrame>
          </mc:Choice>
          <mc:Fallback xmlns="">
            <p:graphicFrame>
              <p:nvGraphicFramePr>
                <p:cNvPr id="21" name="Γράφημα 20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4149950057"/>
                    </p:ext>
                  </p:extLst>
                </p:nvPr>
              </p:nvGraphicFramePr>
              <p:xfrm>
                <a:off x="6118508" y="2038860"/>
                <a:ext cx="4157429" cy="648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6"/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7834704" y="2496060"/>
                  <a:ext cx="39267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34704" y="2496060"/>
                  <a:ext cx="392672" cy="369332"/>
                </a:xfrm>
                <a:prstGeom prst="rect">
                  <a:avLst/>
                </a:prstGeom>
                <a:blipFill>
                  <a:blip r:embed="rId17"/>
                  <a:stretch>
                    <a:fillRect l="-10769" r="-7692" b="-1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2" name="Ευθύγραμμο βέλος σύνδεσης 31"/>
            <p:cNvCxnSpPr/>
            <p:nvPr/>
          </p:nvCxnSpPr>
          <p:spPr>
            <a:xfrm flipV="1">
              <a:off x="8197223" y="2698656"/>
              <a:ext cx="576000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8844332" y="4091864"/>
                <a:ext cx="1343766" cy="628505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sSub>
                            <m:sSubPr>
                              <m:ctrlP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4332" y="4091864"/>
                <a:ext cx="1343766" cy="62850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Ομάδα 1"/>
          <p:cNvGrpSpPr/>
          <p:nvPr/>
        </p:nvGrpSpPr>
        <p:grpSpPr>
          <a:xfrm>
            <a:off x="277944" y="5445725"/>
            <a:ext cx="5489909" cy="420448"/>
            <a:chOff x="277944" y="5445725"/>
            <a:chExt cx="5489909" cy="420448"/>
          </a:xfrm>
        </p:grpSpPr>
        <p:grpSp>
          <p:nvGrpSpPr>
            <p:cNvPr id="50" name="Ομάδα 49"/>
            <p:cNvGrpSpPr/>
            <p:nvPr/>
          </p:nvGrpSpPr>
          <p:grpSpPr>
            <a:xfrm>
              <a:off x="277944" y="5496841"/>
              <a:ext cx="2550879" cy="369332"/>
              <a:chOff x="277944" y="5744275"/>
              <a:chExt cx="2550879" cy="369332"/>
            </a:xfrm>
          </p:grpSpPr>
          <p:sp>
            <p:nvSpPr>
              <p:cNvPr id="21" name="Ορθογώνιο 20"/>
              <p:cNvSpPr/>
              <p:nvPr/>
            </p:nvSpPr>
            <p:spPr>
              <a:xfrm>
                <a:off x="277944" y="5744275"/>
                <a:ext cx="152477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Ισχύει πάντα:</a:t>
                </a:r>
                <a:endParaRPr lang="el-GR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1873433" y="5765702"/>
                    <a:ext cx="955390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 ⇒</m:t>
                          </m:r>
                        </m:oMath>
                      </m:oMathPara>
                    </a14:m>
                    <a:endParaRPr lang="el-GR" b="1" dirty="0">
                      <a:solidFill>
                        <a:srgbClr val="0000CC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2" name="TextBox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873433" y="5765702"/>
                    <a:ext cx="955390" cy="276999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 l="-4459" r="-3822" b="-652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2967916" y="5487490"/>
                  <a:ext cx="1135374" cy="307777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𝛋𝛂𝛊</m:t>
                        </m:r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67916" y="5487490"/>
                  <a:ext cx="1135374" cy="307777"/>
                </a:xfrm>
                <a:prstGeom prst="rect">
                  <a:avLst/>
                </a:prstGeom>
                <a:blipFill>
                  <a:blip r:embed="rId20"/>
                  <a:stretch>
                    <a:fillRect l="-4839" r="-2151" b="-15686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2" name="Ορθογώνιο 51"/>
            <p:cNvSpPr/>
            <p:nvPr/>
          </p:nvSpPr>
          <p:spPr>
            <a:xfrm>
              <a:off x="4118042" y="5445725"/>
              <a:ext cx="16498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 </a:t>
              </a:r>
              <a:r>
                <a:rPr lang="el-GR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ομόσημα</a:t>
              </a:r>
              <a:endParaRPr lang="el-GR" dirty="0"/>
            </a:p>
          </p:txBody>
        </p:sp>
      </p:grpSp>
    </p:spTree>
    <p:extLst>
      <p:ext uri="{BB962C8B-B14F-4D97-AF65-F5344CB8AC3E}">
        <p14:creationId xmlns:p14="http://schemas.microsoft.com/office/powerpoint/2010/main" val="983908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6" grpId="0"/>
      <p:bldP spid="17" grpId="0"/>
      <p:bldP spid="18" grpId="0"/>
      <p:bldP spid="24" grpId="0"/>
      <p:bldP spid="5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Ομάδα 5"/>
          <p:cNvGrpSpPr/>
          <p:nvPr/>
        </p:nvGrpSpPr>
        <p:grpSpPr>
          <a:xfrm>
            <a:off x="6691265" y="5105736"/>
            <a:ext cx="5404561" cy="1752264"/>
            <a:chOff x="2266344" y="1588813"/>
            <a:chExt cx="7910880" cy="1752264"/>
          </a:xfrm>
        </p:grpSpPr>
        <p:grpSp>
          <p:nvGrpSpPr>
            <p:cNvPr id="19" name="Ομάδα 18"/>
            <p:cNvGrpSpPr/>
            <p:nvPr/>
          </p:nvGrpSpPr>
          <p:grpSpPr>
            <a:xfrm>
              <a:off x="2266344" y="1725421"/>
              <a:ext cx="7910880" cy="1443466"/>
              <a:chOff x="2266344" y="1725421"/>
              <a:chExt cx="7910880" cy="1443466"/>
            </a:xfrm>
          </p:grpSpPr>
          <p:sp>
            <p:nvSpPr>
              <p:cNvPr id="22" name="Ορθογώνιο 21"/>
              <p:cNvSpPr/>
              <p:nvPr/>
            </p:nvSpPr>
            <p:spPr>
              <a:xfrm>
                <a:off x="2266344" y="1728887"/>
                <a:ext cx="3960000" cy="1440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3" name="Ορθογώνιο 22"/>
              <p:cNvSpPr/>
              <p:nvPr/>
            </p:nvSpPr>
            <p:spPr>
              <a:xfrm>
                <a:off x="6217224" y="1725421"/>
                <a:ext cx="3960000" cy="1440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20" name="Ευθεία γραμμή σύνδεσης 19"/>
            <p:cNvCxnSpPr/>
            <p:nvPr/>
          </p:nvCxnSpPr>
          <p:spPr>
            <a:xfrm>
              <a:off x="6213230" y="1588813"/>
              <a:ext cx="0" cy="1752264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Ομάδα 8"/>
          <p:cNvGrpSpPr/>
          <p:nvPr/>
        </p:nvGrpSpPr>
        <p:grpSpPr>
          <a:xfrm>
            <a:off x="9322989" y="5696459"/>
            <a:ext cx="2840276" cy="826532"/>
            <a:chOff x="6118508" y="2038860"/>
            <a:chExt cx="4157429" cy="826532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0" name="Γράφημα 9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3638724384"/>
                    </p:ext>
                  </p:extLst>
                </p:nvPr>
              </p:nvGraphicFramePr>
              <p:xfrm>
                <a:off x="6118508" y="2038860"/>
                <a:ext cx="4157429" cy="648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2"/>
                </a:graphicData>
              </a:graphic>
            </p:graphicFrame>
          </mc:Choice>
          <mc:Fallback xmlns="">
            <p:graphicFrame>
              <p:nvGraphicFramePr>
                <p:cNvPr id="10" name="Γράφημα 9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807862749"/>
                    </p:ext>
                  </p:extLst>
                </p:nvPr>
              </p:nvGraphicFramePr>
              <p:xfrm>
                <a:off x="6118508" y="2038860"/>
                <a:ext cx="4157429" cy="648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6"/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834704" y="2496060"/>
                  <a:ext cx="39267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34704" y="2496060"/>
                  <a:ext cx="392672" cy="369332"/>
                </a:xfrm>
                <a:prstGeom prst="rect">
                  <a:avLst/>
                </a:prstGeom>
                <a:blipFill>
                  <a:blip r:embed="rId7"/>
                  <a:stretch>
                    <a:fillRect l="-10769" r="-7692" b="-1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" name="Ευθύγραμμο βέλος σύνδεσης 11"/>
            <p:cNvCxnSpPr/>
            <p:nvPr/>
          </p:nvCxnSpPr>
          <p:spPr>
            <a:xfrm flipV="1">
              <a:off x="8307451" y="2698656"/>
              <a:ext cx="576000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Ομάδα 23"/>
          <p:cNvGrpSpPr/>
          <p:nvPr/>
        </p:nvGrpSpPr>
        <p:grpSpPr>
          <a:xfrm>
            <a:off x="6738970" y="6004588"/>
            <a:ext cx="2799842" cy="640723"/>
            <a:chOff x="2336172" y="2487665"/>
            <a:chExt cx="4098245" cy="640723"/>
          </a:xfrm>
        </p:grpSpPr>
        <p:grpSp>
          <p:nvGrpSpPr>
            <p:cNvPr id="8" name="Ομάδα 7"/>
            <p:cNvGrpSpPr/>
            <p:nvPr/>
          </p:nvGrpSpPr>
          <p:grpSpPr>
            <a:xfrm>
              <a:off x="3636980" y="2759056"/>
              <a:ext cx="1293952" cy="369332"/>
              <a:chOff x="3636980" y="2618380"/>
              <a:chExt cx="1293952" cy="369332"/>
            </a:xfrm>
          </p:grpSpPr>
          <p:cxnSp>
            <p:nvCxnSpPr>
              <p:cNvPr id="14" name="Ευθύγραμμο βέλος σύνδεσης 13"/>
              <p:cNvCxnSpPr/>
              <p:nvPr/>
            </p:nvCxnSpPr>
            <p:spPr>
              <a:xfrm flipH="1" flipV="1">
                <a:off x="3636980" y="2773470"/>
                <a:ext cx="809757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" name="TextBox 14"/>
                  <p:cNvSpPr txBox="1"/>
                  <p:nvPr/>
                </p:nvSpPr>
                <p:spPr>
                  <a:xfrm>
                    <a:off x="4538260" y="2618380"/>
                    <a:ext cx="392672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sz="24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" name="TextBox 1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538260" y="2618380"/>
                    <a:ext cx="392672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l="-29545" r="-45455" b="-1666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4" name="Γράφημα 3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843078308"/>
                    </p:ext>
                  </p:extLst>
                </p:nvPr>
              </p:nvGraphicFramePr>
              <p:xfrm>
                <a:off x="2336172" y="2487665"/>
                <a:ext cx="4098245" cy="328835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9"/>
                </a:graphicData>
              </a:graphic>
            </p:graphicFrame>
          </mc:Choice>
          <mc:Fallback xmlns="">
            <p:graphicFrame>
              <p:nvGraphicFramePr>
                <p:cNvPr id="4" name="Γράφημα 3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843078308"/>
                    </p:ext>
                  </p:extLst>
                </p:nvPr>
              </p:nvGraphicFramePr>
              <p:xfrm>
                <a:off x="2336172" y="2487665"/>
                <a:ext cx="4098245" cy="328835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0"/>
                </a:graphicData>
              </a:graphic>
            </p:graphicFrame>
          </mc:Fallback>
        </mc:AlternateContent>
      </p:grpSp>
      <p:sp>
        <p:nvSpPr>
          <p:cNvPr id="25" name="Text Box 1026"/>
          <p:cNvSpPr txBox="1">
            <a:spLocks noChangeArrowheads="1"/>
          </p:cNvSpPr>
          <p:nvPr/>
        </p:nvSpPr>
        <p:spPr bwMode="auto">
          <a:xfrm>
            <a:off x="2459183" y="0"/>
            <a:ext cx="68500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l-GR" altLang="el-GR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ΣΥΝΘΗΚΕΣ ΚΥΜΑΤΟΣ ΣΕ ΑΣΥΝΕΧΕΙΑ ΤΟΥ ΜΕΣΟΥ ΔΙΑΔΟΣΗΣ</a:t>
            </a:r>
          </a:p>
        </p:txBody>
      </p:sp>
      <p:grpSp>
        <p:nvGrpSpPr>
          <p:cNvPr id="87" name="Ομάδα 86"/>
          <p:cNvGrpSpPr/>
          <p:nvPr/>
        </p:nvGrpSpPr>
        <p:grpSpPr>
          <a:xfrm>
            <a:off x="3359712" y="1160855"/>
            <a:ext cx="3137863" cy="1116000"/>
            <a:chOff x="3359712" y="1160855"/>
            <a:chExt cx="3137863" cy="1116000"/>
          </a:xfrm>
        </p:grpSpPr>
        <p:sp>
          <p:nvSpPr>
            <p:cNvPr id="29" name="Αριστερό άγκιστρο 28"/>
            <p:cNvSpPr/>
            <p:nvPr/>
          </p:nvSpPr>
          <p:spPr>
            <a:xfrm flipH="1">
              <a:off x="3359712" y="1160855"/>
              <a:ext cx="322589" cy="1116000"/>
            </a:xfrm>
            <a:prstGeom prst="leftBrace">
              <a:avLst>
                <a:gd name="adj1" fmla="val 24438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3836910" y="1414104"/>
                  <a:ext cx="2660665" cy="5657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l-GR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  <m:r>
                          <a:rPr lang="el-GR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6910" y="1414104"/>
                  <a:ext cx="2660665" cy="5657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497575" y="1393353"/>
                <a:ext cx="2558073" cy="5657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7575" y="1393353"/>
                <a:ext cx="2558073" cy="5657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9064797" y="1378972"/>
                <a:ext cx="2664255" cy="6223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den>
                          </m:f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4797" y="1378972"/>
                <a:ext cx="2664255" cy="62235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25470" y="2603562"/>
                <a:ext cx="3149131" cy="6223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𝝊</m:t>
                                      </m:r>
                                    </m:e>
                                    <m:sub>
                                      <m:r>
                                        <a:rPr lang="el-GR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l-GR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𝝊</m:t>
                                      </m:r>
                                    </m:e>
                                    <m:sub>
                                      <m:r>
                                        <a:rPr lang="el-GR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470" y="2603562"/>
                <a:ext cx="3149131" cy="62235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374601" y="2603562"/>
                <a:ext cx="2037160" cy="5236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4601" y="2603562"/>
                <a:ext cx="2037160" cy="52367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8" name="Ομάδα 87"/>
          <p:cNvGrpSpPr/>
          <p:nvPr/>
        </p:nvGrpSpPr>
        <p:grpSpPr>
          <a:xfrm>
            <a:off x="5540227" y="2506265"/>
            <a:ext cx="3161682" cy="565155"/>
            <a:chOff x="5540227" y="2506265"/>
            <a:chExt cx="3161682" cy="565155"/>
          </a:xfrm>
        </p:grpSpPr>
        <p:sp>
          <p:nvSpPr>
            <p:cNvPr id="35" name="Ορθογώνιο 34"/>
            <p:cNvSpPr/>
            <p:nvPr/>
          </p:nvSpPr>
          <p:spPr>
            <a:xfrm>
              <a:off x="5540227" y="2603562"/>
              <a:ext cx="202356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Ανακλαστικότητα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7584680" y="2506265"/>
                  <a:ext cx="1117229" cy="56515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𝑫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𝑫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sub>
                            </m:sSub>
                          </m:den>
                        </m:f>
                        <m:r>
                          <a:rPr lang="el-GR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  <m:r>
                          <a:rPr lang="el-GR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84680" y="2506265"/>
                  <a:ext cx="1117229" cy="565155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8837181" y="2532606"/>
                <a:ext cx="1430327" cy="581826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7181" y="2532606"/>
                <a:ext cx="1430327" cy="581826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Ομάδα 2"/>
          <p:cNvGrpSpPr/>
          <p:nvPr/>
        </p:nvGrpSpPr>
        <p:grpSpPr>
          <a:xfrm>
            <a:off x="6718754" y="5183975"/>
            <a:ext cx="2840276" cy="734989"/>
            <a:chOff x="6460562" y="5183975"/>
            <a:chExt cx="2840276" cy="734989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6" name="Γράφημα 15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4237144987"/>
                    </p:ext>
                  </p:extLst>
                </p:nvPr>
              </p:nvGraphicFramePr>
              <p:xfrm>
                <a:off x="6460562" y="5342964"/>
                <a:ext cx="2840276" cy="576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8"/>
                </a:graphicData>
              </a:graphic>
            </p:graphicFrame>
          </mc:Choice>
          <mc:Fallback xmlns="">
            <p:graphicFrame>
              <p:nvGraphicFramePr>
                <p:cNvPr id="16" name="Γράφημα 15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4237144987"/>
                    </p:ext>
                  </p:extLst>
                </p:nvPr>
              </p:nvGraphicFramePr>
              <p:xfrm>
                <a:off x="6460562" y="5342964"/>
                <a:ext cx="2840276" cy="576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9"/>
                </a:graphicData>
              </a:graphic>
            </p:graphicFrame>
          </mc:Fallback>
        </mc:AlternateContent>
        <p:cxnSp>
          <p:nvCxnSpPr>
            <p:cNvPr id="38" name="Ευθύγραμμο βέλος σύνδεσης 37"/>
            <p:cNvCxnSpPr/>
            <p:nvPr/>
          </p:nvCxnSpPr>
          <p:spPr>
            <a:xfrm flipV="1">
              <a:off x="7704953" y="5340206"/>
              <a:ext cx="553210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7481939" y="5183975"/>
                  <a:ext cx="268266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81939" y="5183975"/>
                  <a:ext cx="268266" cy="369332"/>
                </a:xfrm>
                <a:prstGeom prst="rect">
                  <a:avLst/>
                </a:prstGeom>
                <a:blipFill>
                  <a:blip r:embed="rId20"/>
                  <a:stretch>
                    <a:fillRect l="-29545" r="-45455" b="-1475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8" name="Ομάδα 47"/>
          <p:cNvGrpSpPr/>
          <p:nvPr/>
        </p:nvGrpSpPr>
        <p:grpSpPr>
          <a:xfrm>
            <a:off x="6691265" y="3308334"/>
            <a:ext cx="5400990" cy="1752264"/>
            <a:chOff x="2266344" y="1588813"/>
            <a:chExt cx="7910880" cy="1752264"/>
          </a:xfrm>
        </p:grpSpPr>
        <p:grpSp>
          <p:nvGrpSpPr>
            <p:cNvPr id="61" name="Ομάδα 60"/>
            <p:cNvGrpSpPr/>
            <p:nvPr/>
          </p:nvGrpSpPr>
          <p:grpSpPr>
            <a:xfrm>
              <a:off x="2266344" y="1725421"/>
              <a:ext cx="7910880" cy="1443466"/>
              <a:chOff x="2266344" y="1725421"/>
              <a:chExt cx="7910880" cy="1443466"/>
            </a:xfrm>
          </p:grpSpPr>
          <p:sp>
            <p:nvSpPr>
              <p:cNvPr id="64" name="Ορθογώνιο 63"/>
              <p:cNvSpPr/>
              <p:nvPr/>
            </p:nvSpPr>
            <p:spPr>
              <a:xfrm>
                <a:off x="2266344" y="1728887"/>
                <a:ext cx="3960000" cy="1440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5" name="Ορθογώνιο 64"/>
              <p:cNvSpPr/>
              <p:nvPr/>
            </p:nvSpPr>
            <p:spPr>
              <a:xfrm>
                <a:off x="6217224" y="1725421"/>
                <a:ext cx="3960000" cy="1440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62" name="Ευθεία γραμμή σύνδεσης 61"/>
            <p:cNvCxnSpPr/>
            <p:nvPr/>
          </p:nvCxnSpPr>
          <p:spPr>
            <a:xfrm>
              <a:off x="6213230" y="1588813"/>
              <a:ext cx="0" cy="1752264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Ομάδα 48"/>
          <p:cNvGrpSpPr/>
          <p:nvPr/>
        </p:nvGrpSpPr>
        <p:grpSpPr>
          <a:xfrm>
            <a:off x="6718736" y="3386573"/>
            <a:ext cx="2838399" cy="734989"/>
            <a:chOff x="2306581" y="1526376"/>
            <a:chExt cx="4157429" cy="734989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58" name="Γράφημα 57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2794127074"/>
                    </p:ext>
                  </p:extLst>
                </p:nvPr>
              </p:nvGraphicFramePr>
              <p:xfrm>
                <a:off x="2306581" y="1685365"/>
                <a:ext cx="4157429" cy="576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21"/>
                </a:graphicData>
              </a:graphic>
            </p:graphicFrame>
          </mc:Choice>
          <mc:Fallback xmlns="">
            <p:graphicFrame>
              <p:nvGraphicFramePr>
                <p:cNvPr id="16" name="Γράφημα 15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2032623522"/>
                    </p:ext>
                  </p:extLst>
                </p:nvPr>
              </p:nvGraphicFramePr>
              <p:xfrm>
                <a:off x="2306581" y="1685365"/>
                <a:ext cx="4157429" cy="576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3"/>
                </a:graphicData>
              </a:graphic>
            </p:graphicFrame>
          </mc:Fallback>
        </mc:AlternateContent>
        <p:cxnSp>
          <p:nvCxnSpPr>
            <p:cNvPr id="59" name="Ευθύγραμμο βέλος σύνδεσης 58"/>
            <p:cNvCxnSpPr/>
            <p:nvPr/>
          </p:nvCxnSpPr>
          <p:spPr>
            <a:xfrm flipV="1">
              <a:off x="4128047" y="1682607"/>
              <a:ext cx="809757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TextBox 59"/>
                <p:cNvSpPr txBox="1"/>
                <p:nvPr/>
              </p:nvSpPr>
              <p:spPr>
                <a:xfrm>
                  <a:off x="3801612" y="1526376"/>
                  <a:ext cx="39267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1612" y="1526376"/>
                  <a:ext cx="392672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10938" r="-9375" b="-1475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0" name="Ομάδα 49"/>
          <p:cNvGrpSpPr/>
          <p:nvPr/>
        </p:nvGrpSpPr>
        <p:grpSpPr>
          <a:xfrm>
            <a:off x="6718736" y="4221229"/>
            <a:ext cx="2838399" cy="626680"/>
            <a:chOff x="2306581" y="2361032"/>
            <a:chExt cx="4157429" cy="626680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55" name="Γράφημα 54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797211093"/>
                    </p:ext>
                  </p:extLst>
                </p:nvPr>
              </p:nvGraphicFramePr>
              <p:xfrm>
                <a:off x="2306581" y="2361032"/>
                <a:ext cx="4157429" cy="432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22"/>
                </a:graphicData>
              </a:graphic>
            </p:graphicFrame>
          </mc:Choice>
          <mc:Fallback xmlns="">
            <p:graphicFrame>
              <p:nvGraphicFramePr>
                <p:cNvPr id="13" name="Γράφημα 12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459304786"/>
                    </p:ext>
                  </p:extLst>
                </p:nvPr>
              </p:nvGraphicFramePr>
              <p:xfrm>
                <a:off x="2306581" y="2361032"/>
                <a:ext cx="4157429" cy="432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23"/>
                </a:graphicData>
              </a:graphic>
            </p:graphicFrame>
          </mc:Fallback>
        </mc:AlternateContent>
        <p:cxnSp>
          <p:nvCxnSpPr>
            <p:cNvPr id="56" name="Ευθύγραμμο βέλος σύνδεσης 55"/>
            <p:cNvCxnSpPr/>
            <p:nvPr/>
          </p:nvCxnSpPr>
          <p:spPr>
            <a:xfrm flipH="1" flipV="1">
              <a:off x="3636980" y="2773470"/>
              <a:ext cx="809757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TextBox 56"/>
                <p:cNvSpPr txBox="1"/>
                <p:nvPr/>
              </p:nvSpPr>
              <p:spPr>
                <a:xfrm>
                  <a:off x="4538311" y="2618380"/>
                  <a:ext cx="39267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7" name="TextBox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38311" y="2618380"/>
                  <a:ext cx="392672" cy="369332"/>
                </a:xfrm>
                <a:prstGeom prst="rect">
                  <a:avLst/>
                </a:prstGeom>
                <a:blipFill>
                  <a:blip r:embed="rId24"/>
                  <a:stretch>
                    <a:fillRect l="-29545" r="-45455" b="-1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1" name="Ομάδα 50"/>
          <p:cNvGrpSpPr/>
          <p:nvPr/>
        </p:nvGrpSpPr>
        <p:grpSpPr>
          <a:xfrm>
            <a:off x="9321250" y="3899057"/>
            <a:ext cx="2838399" cy="826532"/>
            <a:chOff x="6118508" y="2038860"/>
            <a:chExt cx="4157429" cy="826532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52" name="Γράφημα 51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2111668348"/>
                    </p:ext>
                  </p:extLst>
                </p:nvPr>
              </p:nvGraphicFramePr>
              <p:xfrm>
                <a:off x="6118508" y="2038860"/>
                <a:ext cx="4157429" cy="648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25"/>
                </a:graphicData>
              </a:graphic>
            </p:graphicFrame>
          </mc:Choice>
          <mc:Fallback xmlns="">
            <p:graphicFrame>
              <p:nvGraphicFramePr>
                <p:cNvPr id="10" name="Γράφημα 9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807862749"/>
                    </p:ext>
                  </p:extLst>
                </p:nvPr>
              </p:nvGraphicFramePr>
              <p:xfrm>
                <a:off x="6118508" y="2038860"/>
                <a:ext cx="4157429" cy="648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26"/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>
                  <a:off x="7834704" y="2496060"/>
                  <a:ext cx="39267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34704" y="2496060"/>
                  <a:ext cx="392672" cy="369332"/>
                </a:xfrm>
                <a:prstGeom prst="rect">
                  <a:avLst/>
                </a:prstGeom>
                <a:blipFill>
                  <a:blip r:embed="rId27"/>
                  <a:stretch>
                    <a:fillRect l="-10769" r="-7692" b="-1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4" name="Ευθύγραμμο βέλος σύνδεσης 53"/>
            <p:cNvCxnSpPr/>
            <p:nvPr/>
          </p:nvCxnSpPr>
          <p:spPr>
            <a:xfrm flipV="1">
              <a:off x="8291767" y="2698656"/>
              <a:ext cx="576000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Ορθογώνιο 69"/>
          <p:cNvSpPr/>
          <p:nvPr/>
        </p:nvSpPr>
        <p:spPr>
          <a:xfrm>
            <a:off x="137529" y="4114063"/>
            <a:ext cx="58339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Αυτό σημαίνει ότι το προσπίπτον κύμα και το </a:t>
            </a:r>
            <a:r>
              <a:rPr lang="el-G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ανακλόμενο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κύμα είναι συμφασικά</a:t>
            </a:r>
            <a:endParaRPr lang="el-GR" dirty="0"/>
          </a:p>
        </p:txBody>
      </p:sp>
      <p:grpSp>
        <p:nvGrpSpPr>
          <p:cNvPr id="77" name="Ομάδα 76"/>
          <p:cNvGrpSpPr/>
          <p:nvPr/>
        </p:nvGrpSpPr>
        <p:grpSpPr>
          <a:xfrm>
            <a:off x="225470" y="3680088"/>
            <a:ext cx="5206283" cy="391203"/>
            <a:chOff x="225470" y="3680088"/>
            <a:chExt cx="5206283" cy="391203"/>
          </a:xfrm>
        </p:grpSpPr>
        <p:grpSp>
          <p:nvGrpSpPr>
            <p:cNvPr id="69" name="Ομάδα 68"/>
            <p:cNvGrpSpPr/>
            <p:nvPr/>
          </p:nvGrpSpPr>
          <p:grpSpPr>
            <a:xfrm>
              <a:off x="225470" y="3680088"/>
              <a:ext cx="5206283" cy="391203"/>
              <a:chOff x="225470" y="3680088"/>
              <a:chExt cx="5206283" cy="39120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" name="TextBox 4"/>
                  <p:cNvSpPr txBox="1"/>
                  <p:nvPr/>
                </p:nvSpPr>
                <p:spPr>
                  <a:xfrm>
                    <a:off x="225470" y="3750958"/>
                    <a:ext cx="1205330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&gt;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⇒</m:t>
                          </m:r>
                        </m:oMath>
                      </m:oMathPara>
                    </a14:m>
                    <a:endParaRPr lang="el-GR" b="1" dirty="0">
                      <a:solidFill>
                        <a:srgbClr val="0000CC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" name="TextBox 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5470" y="3750958"/>
                    <a:ext cx="1205330" cy="276999"/>
                  </a:xfrm>
                  <a:prstGeom prst="rect">
                    <a:avLst/>
                  </a:prstGeom>
                  <a:blipFill>
                    <a:blip r:embed="rId28"/>
                    <a:stretch>
                      <a:fillRect l="-2525" r="-3030" b="-1521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7" name="Ορθογώνιο 66"/>
                  <p:cNvSpPr/>
                  <p:nvPr/>
                </p:nvSpPr>
                <p:spPr>
                  <a:xfrm>
                    <a:off x="1454256" y="3701959"/>
                    <a:ext cx="121860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  ⇒</m:t>
                          </m:r>
                        </m:oMath>
                      </m:oMathPara>
                    </a14:m>
                    <a:endParaRPr lang="el-GR" b="1" dirty="0">
                      <a:solidFill>
                        <a:srgbClr val="0000CC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7" name="Ορθογώνιο 6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54256" y="3701959"/>
                    <a:ext cx="1218603" cy="369332"/>
                  </a:xfrm>
                  <a:prstGeom prst="rect">
                    <a:avLst/>
                  </a:prstGeom>
                  <a:blipFill>
                    <a:blip r:embed="rId2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8" name="Ορθογώνιο 67"/>
              <p:cNvSpPr/>
              <p:nvPr/>
            </p:nvSpPr>
            <p:spPr>
              <a:xfrm>
                <a:off x="3836444" y="3680088"/>
                <a:ext cx="15953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είναι </a:t>
                </a:r>
                <a:r>
                  <a:rPr lang="el-GR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ομόσημα</a:t>
                </a:r>
                <a:endParaRPr lang="el-GR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TextBox 75"/>
                <p:cNvSpPr txBox="1"/>
                <p:nvPr/>
              </p:nvSpPr>
              <p:spPr>
                <a:xfrm>
                  <a:off x="2732452" y="3712717"/>
                  <a:ext cx="1157816" cy="307777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𝛋𝛂𝛊</m:t>
                        </m:r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76" name="TextBox 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32452" y="3712717"/>
                  <a:ext cx="1157816" cy="307777"/>
                </a:xfrm>
                <a:prstGeom prst="rect">
                  <a:avLst/>
                </a:prstGeom>
                <a:blipFill>
                  <a:blip r:embed="rId30"/>
                  <a:stretch>
                    <a:fillRect l="-4211" r="-1053" b="-15686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78" name="Ορθογώνιο 77"/>
          <p:cNvSpPr/>
          <p:nvPr/>
        </p:nvSpPr>
        <p:spPr>
          <a:xfrm>
            <a:off x="160754" y="5833618"/>
            <a:ext cx="5833923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Αυτό σημαίνει ότι το προσπίπτον κύμα και το διερχόμενο κύμα έχουν διαφορά φάσης  </a:t>
            </a:r>
            <a:r>
              <a:rPr lang="el-GR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rad</a:t>
            </a:r>
            <a:endParaRPr lang="el-GR" dirty="0"/>
          </a:p>
        </p:txBody>
      </p:sp>
      <p:grpSp>
        <p:nvGrpSpPr>
          <p:cNvPr id="79" name="Ομάδα 78"/>
          <p:cNvGrpSpPr/>
          <p:nvPr/>
        </p:nvGrpSpPr>
        <p:grpSpPr>
          <a:xfrm>
            <a:off x="248695" y="5399643"/>
            <a:ext cx="5387422" cy="391203"/>
            <a:chOff x="225470" y="3680088"/>
            <a:chExt cx="5387422" cy="391203"/>
          </a:xfrm>
        </p:grpSpPr>
        <p:grpSp>
          <p:nvGrpSpPr>
            <p:cNvPr id="80" name="Ομάδα 79"/>
            <p:cNvGrpSpPr/>
            <p:nvPr/>
          </p:nvGrpSpPr>
          <p:grpSpPr>
            <a:xfrm>
              <a:off x="225470" y="3680088"/>
              <a:ext cx="5387422" cy="391203"/>
              <a:chOff x="225470" y="3680088"/>
              <a:chExt cx="5387422" cy="39120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2" name="TextBox 81"/>
                  <p:cNvSpPr txBox="1"/>
                  <p:nvPr/>
                </p:nvSpPr>
                <p:spPr>
                  <a:xfrm>
                    <a:off x="225470" y="3750958"/>
                    <a:ext cx="1205330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&lt;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⇒</m:t>
                          </m:r>
                        </m:oMath>
                      </m:oMathPara>
                    </a14:m>
                    <a:endParaRPr lang="el-GR" b="1" dirty="0">
                      <a:solidFill>
                        <a:srgbClr val="0000CC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2" name="TextBox 8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5470" y="3750958"/>
                    <a:ext cx="1205330" cy="276999"/>
                  </a:xfrm>
                  <a:prstGeom prst="rect">
                    <a:avLst/>
                  </a:prstGeom>
                  <a:blipFill>
                    <a:blip r:embed="rId31"/>
                    <a:stretch>
                      <a:fillRect l="-2525" r="-3030" b="-1521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3" name="Ορθογώνιο 82"/>
                  <p:cNvSpPr/>
                  <p:nvPr/>
                </p:nvSpPr>
                <p:spPr>
                  <a:xfrm>
                    <a:off x="1454256" y="3701959"/>
                    <a:ext cx="121860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  ⇒</m:t>
                          </m:r>
                        </m:oMath>
                      </m:oMathPara>
                    </a14:m>
                    <a:endParaRPr lang="el-GR" b="1" dirty="0">
                      <a:solidFill>
                        <a:srgbClr val="0000CC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3" name="Ορθογώνιο 8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54256" y="3701959"/>
                    <a:ext cx="1218603" cy="369332"/>
                  </a:xfrm>
                  <a:prstGeom prst="rect">
                    <a:avLst/>
                  </a:prstGeom>
                  <a:blipFill>
                    <a:blip r:embed="rId3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4" name="Ορθογώνιο 83"/>
              <p:cNvSpPr/>
              <p:nvPr/>
            </p:nvSpPr>
            <p:spPr>
              <a:xfrm>
                <a:off x="3836444" y="3680088"/>
                <a:ext cx="177644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είναι </a:t>
                </a:r>
                <a:r>
                  <a:rPr lang="el-GR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ετερόσημα</a:t>
                </a:r>
                <a:endParaRPr lang="el-GR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TextBox 80"/>
                <p:cNvSpPr txBox="1"/>
                <p:nvPr/>
              </p:nvSpPr>
              <p:spPr>
                <a:xfrm>
                  <a:off x="2732452" y="3712717"/>
                  <a:ext cx="1157816" cy="307777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𝛋𝛂𝛊</m:t>
                        </m:r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81" name="TextBox 8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32452" y="3712717"/>
                  <a:ext cx="1157816" cy="307777"/>
                </a:xfrm>
                <a:prstGeom prst="rect">
                  <a:avLst/>
                </a:prstGeom>
                <a:blipFill>
                  <a:blip r:embed="rId33"/>
                  <a:stretch>
                    <a:fillRect l="-4211" r="-1053" b="-15686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6" name="Ομάδα 85"/>
          <p:cNvGrpSpPr/>
          <p:nvPr/>
        </p:nvGrpSpPr>
        <p:grpSpPr>
          <a:xfrm>
            <a:off x="95064" y="1076639"/>
            <a:ext cx="3302027" cy="1200216"/>
            <a:chOff x="95064" y="1076639"/>
            <a:chExt cx="3302027" cy="120021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1643662" y="1076639"/>
                  <a:ext cx="1753429" cy="5657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l-GR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43662" y="1076639"/>
                  <a:ext cx="1753429" cy="565732"/>
                </a:xfrm>
                <a:prstGeom prst="rect">
                  <a:avLst/>
                </a:prstGeom>
                <a:blipFill>
                  <a:blip r:embed="rId3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7" name="Ορθογώνιο 26"/>
            <p:cNvSpPr/>
            <p:nvPr/>
          </p:nvSpPr>
          <p:spPr>
            <a:xfrm>
              <a:off x="95064" y="1529840"/>
              <a:ext cx="141384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1767053" y="1969078"/>
                  <a:ext cx="1556388" cy="307777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67053" y="1969078"/>
                  <a:ext cx="1556388" cy="307777"/>
                </a:xfrm>
                <a:prstGeom prst="rect">
                  <a:avLst/>
                </a:prstGeom>
                <a:blipFill>
                  <a:blip r:embed="rId35"/>
                  <a:stretch>
                    <a:fillRect l="-3529" r="-1569" b="-18000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5" name="Αριστερό άγκιστρο 84"/>
            <p:cNvSpPr/>
            <p:nvPr/>
          </p:nvSpPr>
          <p:spPr>
            <a:xfrm>
              <a:off x="1434449" y="1205366"/>
              <a:ext cx="322589" cy="1044000"/>
            </a:xfrm>
            <a:prstGeom prst="leftBrace">
              <a:avLst>
                <a:gd name="adj1" fmla="val 24438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1760718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1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  <p:bldP spid="37" grpId="0" animBg="1"/>
      <p:bldP spid="70" grpId="0"/>
      <p:bldP spid="78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684</Words>
  <Application>Microsoft Office PowerPoint</Application>
  <PresentationFormat>Ευρεία οθόνη</PresentationFormat>
  <Paragraphs>140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Θέμα του Office</vt:lpstr>
      <vt:lpstr>Παρουσίαση του PowerPoint</vt:lpstr>
      <vt:lpstr>ΚΥΜΑΤΙΚΑ ΦΑΙΝΟΜΕΝΑ  ΣΕ ΑΣΥΝΕΧΕΙΕΣ ΤΟΥ ΜΕΣΟΥ ΔΙΑΔΟΣΗΣ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Διονύσης Μάργαρης</cp:lastModifiedBy>
  <cp:revision>56</cp:revision>
  <dcterms:created xsi:type="dcterms:W3CDTF">2021-03-30T14:11:10Z</dcterms:created>
  <dcterms:modified xsi:type="dcterms:W3CDTF">2025-06-23T07:27:39Z</dcterms:modified>
</cp:coreProperties>
</file>