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0" r:id="rId6"/>
    <p:sldId id="261" r:id="rId7"/>
    <p:sldId id="262" r:id="rId8"/>
    <p:sldId id="263" r:id="rId9"/>
    <p:sldId id="264" r:id="rId10"/>
    <p:sldId id="265" r:id="rId11"/>
    <p:sldId id="266" r:id="rId12"/>
    <p:sldId id="267" r:id="rId13"/>
    <p:sldId id="268" r:id="rId14"/>
    <p:sldId id="273" r:id="rId15"/>
    <p:sldId id="269" r:id="rId16"/>
    <p:sldId id="270" r:id="rId17"/>
    <p:sldId id="274" r:id="rId18"/>
    <p:sldId id="275" r:id="rId19"/>
    <p:sldId id="271" r:id="rId20"/>
    <p:sldId id="272"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271AA36A-2999-4975-9D49-1EA6A4C470D4}" type="datetimeFigureOut">
              <a:rPr lang="el-GR" smtClean="0"/>
              <a:pPr/>
              <a:t>27/3/2020</a:t>
            </a:fld>
            <a:endParaRPr lang="el-GR"/>
          </a:p>
        </p:txBody>
      </p:sp>
      <p:sp>
        <p:nvSpPr>
          <p:cNvPr id="16" name="15 - Θέση αριθμού διαφάνειας"/>
          <p:cNvSpPr>
            <a:spLocks noGrp="1"/>
          </p:cNvSpPr>
          <p:nvPr>
            <p:ph type="sldNum" sz="quarter" idx="11"/>
          </p:nvPr>
        </p:nvSpPr>
        <p:spPr/>
        <p:txBody>
          <a:bodyPr/>
          <a:lstStyle/>
          <a:p>
            <a:fld id="{F61774F7-0713-4B3B-9E70-9C2DFADEDE7A}"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71AA36A-2999-4975-9D49-1EA6A4C470D4}" type="datetimeFigureOut">
              <a:rPr lang="el-GR" smtClean="0"/>
              <a:pPr/>
              <a:t>27/3/2020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61774F7-0713-4B3B-9E70-9C2DFADEDE7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71AA36A-2999-4975-9D49-1EA6A4C470D4}" type="datetimeFigureOut">
              <a:rPr lang="el-GR" smtClean="0"/>
              <a:pPr/>
              <a:t>27/3/2020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61774F7-0713-4B3B-9E70-9C2DFADEDE7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271AA36A-2999-4975-9D49-1EA6A4C470D4}" type="datetimeFigureOut">
              <a:rPr lang="el-GR" smtClean="0"/>
              <a:pPr/>
              <a:t>27/3/2020</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F61774F7-0713-4B3B-9E70-9C2DFADEDE7A}"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271AA36A-2999-4975-9D49-1EA6A4C470D4}" type="datetimeFigureOut">
              <a:rPr lang="el-GR" smtClean="0"/>
              <a:pPr/>
              <a:t>27/3/2020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61774F7-0713-4B3B-9E70-9C2DFADEDE7A}"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271AA36A-2999-4975-9D49-1EA6A4C470D4}" type="datetimeFigureOut">
              <a:rPr lang="el-GR" smtClean="0"/>
              <a:pPr/>
              <a:t>27/3/2020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61774F7-0713-4B3B-9E70-9C2DFADEDE7A}"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F61774F7-0713-4B3B-9E70-9C2DFADEDE7A}"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271AA36A-2999-4975-9D49-1EA6A4C470D4}" type="datetimeFigureOut">
              <a:rPr lang="el-GR" smtClean="0"/>
              <a:pPr/>
              <a:t>27/3/2020</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271AA36A-2999-4975-9D49-1EA6A4C470D4}" type="datetimeFigureOut">
              <a:rPr lang="el-GR" smtClean="0"/>
              <a:pPr/>
              <a:t>27/3/2020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61774F7-0713-4B3B-9E70-9C2DFADEDE7A}"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71AA36A-2999-4975-9D49-1EA6A4C470D4}" type="datetimeFigureOut">
              <a:rPr lang="el-GR" smtClean="0"/>
              <a:pPr/>
              <a:t>27/3/2020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61774F7-0713-4B3B-9E70-9C2DFADEDE7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271AA36A-2999-4975-9D49-1EA6A4C470D4}" type="datetimeFigureOut">
              <a:rPr lang="el-GR" smtClean="0"/>
              <a:pPr/>
              <a:t>27/3/2020</a:t>
            </a:fld>
            <a:endParaRPr lang="el-GR"/>
          </a:p>
        </p:txBody>
      </p:sp>
      <p:sp>
        <p:nvSpPr>
          <p:cNvPr id="9" name="8 - Θέση αριθμού διαφάνειας"/>
          <p:cNvSpPr>
            <a:spLocks noGrp="1"/>
          </p:cNvSpPr>
          <p:nvPr>
            <p:ph type="sldNum" sz="quarter" idx="15"/>
          </p:nvPr>
        </p:nvSpPr>
        <p:spPr/>
        <p:txBody>
          <a:bodyPr/>
          <a:lstStyle/>
          <a:p>
            <a:fld id="{F61774F7-0713-4B3B-9E70-9C2DFADEDE7A}"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271AA36A-2999-4975-9D49-1EA6A4C470D4}" type="datetimeFigureOut">
              <a:rPr lang="el-GR" smtClean="0"/>
              <a:pPr/>
              <a:t>27/3/2020</a:t>
            </a:fld>
            <a:endParaRPr lang="el-GR"/>
          </a:p>
        </p:txBody>
      </p:sp>
      <p:sp>
        <p:nvSpPr>
          <p:cNvPr id="9" name="8 - Θέση αριθμού διαφάνειας"/>
          <p:cNvSpPr>
            <a:spLocks noGrp="1"/>
          </p:cNvSpPr>
          <p:nvPr>
            <p:ph type="sldNum" sz="quarter" idx="11"/>
          </p:nvPr>
        </p:nvSpPr>
        <p:spPr/>
        <p:txBody>
          <a:bodyPr/>
          <a:lstStyle/>
          <a:p>
            <a:fld id="{F61774F7-0713-4B3B-9E70-9C2DFADEDE7A}"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71AA36A-2999-4975-9D49-1EA6A4C470D4}" type="datetimeFigureOut">
              <a:rPr lang="el-GR" smtClean="0"/>
              <a:pPr/>
              <a:t>27/3/2020</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61774F7-0713-4B3B-9E70-9C2DFADEDE7A}"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457200" y="3699804"/>
            <a:ext cx="8305800" cy="1457388"/>
          </a:xfrm>
        </p:spPr>
        <p:txBody>
          <a:bodyPr/>
          <a:lstStyle/>
          <a:p>
            <a:r>
              <a:rPr lang="el-GR" dirty="0" smtClean="0">
                <a:solidFill>
                  <a:srgbClr val="92D050"/>
                </a:solidFill>
              </a:rPr>
              <a:t>ΙΣΤΟΡΙΚΗ ΑΝΑΔΡΟΜΗ ΣΤΗ</a:t>
            </a:r>
          </a:p>
          <a:p>
            <a:r>
              <a:rPr lang="el-GR" dirty="0" smtClean="0">
                <a:solidFill>
                  <a:srgbClr val="92D050"/>
                </a:solidFill>
              </a:rPr>
              <a:t> ΔΙΑΤΡΟΦΗ ΤΟΥ ΑΝΘΡΩΠΟΥ</a:t>
            </a:r>
            <a:endParaRPr lang="el-GR" dirty="0">
              <a:solidFill>
                <a:srgbClr val="92D050"/>
              </a:solidFill>
            </a:endParaRPr>
          </a:p>
        </p:txBody>
      </p:sp>
      <p:sp>
        <p:nvSpPr>
          <p:cNvPr id="2" name="1 - Τίτλος"/>
          <p:cNvSpPr>
            <a:spLocks noGrp="1"/>
          </p:cNvSpPr>
          <p:nvPr>
            <p:ph type="ctrTitle"/>
          </p:nvPr>
        </p:nvSpPr>
        <p:spPr>
          <a:xfrm>
            <a:off x="457200" y="1196752"/>
            <a:ext cx="8305800" cy="2218180"/>
          </a:xfrm>
        </p:spPr>
        <p:txBody>
          <a:bodyPr/>
          <a:lstStyle/>
          <a:p>
            <a:r>
              <a:rPr lang="el-GR" dirty="0" smtClean="0">
                <a:solidFill>
                  <a:srgbClr val="C00000"/>
                </a:solidFill>
              </a:rPr>
              <a:t>ΕΙΣΑΓΩΓΗ ΣΤΗΝ ΤΕΧΝΟΛΟΓΙΑ ΤΡΟΦΙΜΩΝ</a:t>
            </a:r>
            <a:endParaRPr lang="el-GR"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Υπότιτλος"/>
          <p:cNvSpPr>
            <a:spLocks noGrp="1"/>
          </p:cNvSpPr>
          <p:nvPr>
            <p:ph type="subTitle" idx="1"/>
          </p:nvPr>
        </p:nvSpPr>
        <p:spPr/>
        <p:txBody>
          <a:bodyPr/>
          <a:lstStyle/>
          <a:p>
            <a:r>
              <a:rPr lang="el-GR" dirty="0" smtClean="0">
                <a:solidFill>
                  <a:srgbClr val="FFFF00"/>
                </a:solidFill>
              </a:rPr>
              <a:t>Κεφάλαιο 2</a:t>
            </a:r>
            <a:endParaRPr lang="el-GR" dirty="0">
              <a:solidFill>
                <a:srgbClr val="FFFF00"/>
              </a:solidFill>
            </a:endParaRPr>
          </a:p>
        </p:txBody>
      </p:sp>
      <p:sp>
        <p:nvSpPr>
          <p:cNvPr id="3" name="2 - Τίτλος"/>
          <p:cNvSpPr>
            <a:spLocks noGrp="1"/>
          </p:cNvSpPr>
          <p:nvPr>
            <p:ph type="ctrTitle"/>
          </p:nvPr>
        </p:nvSpPr>
        <p:spPr/>
        <p:txBody>
          <a:bodyPr/>
          <a:lstStyle/>
          <a:p>
            <a:r>
              <a:rPr lang="el-GR" dirty="0" smtClean="0">
                <a:solidFill>
                  <a:srgbClr val="C00000"/>
                </a:solidFill>
              </a:rPr>
              <a:t>Σύσταση και κατηγορίες τροφίμων</a:t>
            </a:r>
            <a:endParaRPr lang="el-GR"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2276872"/>
            <a:ext cx="8229600" cy="3819128"/>
          </a:xfrm>
        </p:spPr>
        <p:txBody>
          <a:bodyPr/>
          <a:lstStyle/>
          <a:p>
            <a:r>
              <a:rPr lang="el-GR" sz="3200" dirty="0" smtClean="0">
                <a:solidFill>
                  <a:srgbClr val="002060"/>
                </a:solidFill>
              </a:rPr>
              <a:t>Φυτικά –ζωικά</a:t>
            </a:r>
          </a:p>
          <a:p>
            <a:endParaRPr lang="el-GR" dirty="0" smtClean="0"/>
          </a:p>
          <a:p>
            <a:r>
              <a:rPr lang="el-GR" sz="3200" dirty="0" smtClean="0">
                <a:solidFill>
                  <a:srgbClr val="002060"/>
                </a:solidFill>
              </a:rPr>
              <a:t>Τρόφιμα </a:t>
            </a:r>
            <a:r>
              <a:rPr lang="el-GR" sz="3200" dirty="0" err="1" smtClean="0">
                <a:solidFill>
                  <a:srgbClr val="002060"/>
                </a:solidFill>
              </a:rPr>
              <a:t>ζυμούμενα</a:t>
            </a:r>
            <a:r>
              <a:rPr lang="el-GR" sz="3200" dirty="0" smtClean="0">
                <a:solidFill>
                  <a:srgbClr val="002060"/>
                </a:solidFill>
              </a:rPr>
              <a:t> – τρόφιμα μη </a:t>
            </a:r>
            <a:r>
              <a:rPr lang="el-GR" sz="3200" dirty="0" err="1" smtClean="0">
                <a:solidFill>
                  <a:srgbClr val="002060"/>
                </a:solidFill>
              </a:rPr>
              <a:t>ζυμούμενα</a:t>
            </a:r>
            <a:endParaRPr lang="el-GR" sz="3200" dirty="0">
              <a:solidFill>
                <a:srgbClr val="002060"/>
              </a:solidFill>
            </a:endParaRPr>
          </a:p>
        </p:txBody>
      </p:sp>
      <p:sp>
        <p:nvSpPr>
          <p:cNvPr id="3" name="2 - Τίτλος"/>
          <p:cNvSpPr>
            <a:spLocks noGrp="1"/>
          </p:cNvSpPr>
          <p:nvPr>
            <p:ph type="title"/>
          </p:nvPr>
        </p:nvSpPr>
        <p:spPr/>
        <p:txBody>
          <a:bodyPr/>
          <a:lstStyle/>
          <a:p>
            <a:r>
              <a:rPr lang="el-GR" dirty="0" smtClean="0">
                <a:solidFill>
                  <a:srgbClr val="C00000"/>
                </a:solidFill>
              </a:rPr>
              <a:t>Διάκριση τροφίμων</a:t>
            </a:r>
            <a:endParaRPr lang="el-GR" dirty="0">
              <a:solidFill>
                <a:srgbClr val="C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988840"/>
            <a:ext cx="8229600" cy="4107160"/>
          </a:xfrm>
        </p:spPr>
        <p:txBody>
          <a:bodyPr>
            <a:normAutofit/>
          </a:bodyPr>
          <a:lstStyle/>
          <a:p>
            <a:r>
              <a:rPr lang="el-GR" sz="3200" dirty="0" smtClean="0">
                <a:solidFill>
                  <a:srgbClr val="002060"/>
                </a:solidFill>
              </a:rPr>
              <a:t>Πρωτεΐνες</a:t>
            </a:r>
          </a:p>
          <a:p>
            <a:r>
              <a:rPr lang="el-GR" sz="3200" dirty="0" smtClean="0">
                <a:solidFill>
                  <a:srgbClr val="002060"/>
                </a:solidFill>
              </a:rPr>
              <a:t>Λιπαρές ουσίες</a:t>
            </a:r>
          </a:p>
          <a:p>
            <a:r>
              <a:rPr lang="el-GR" sz="3200" dirty="0" smtClean="0">
                <a:solidFill>
                  <a:srgbClr val="002060"/>
                </a:solidFill>
              </a:rPr>
              <a:t>Υδατάνθρακες</a:t>
            </a:r>
          </a:p>
          <a:p>
            <a:r>
              <a:rPr lang="el-GR" sz="3200" dirty="0" smtClean="0">
                <a:solidFill>
                  <a:srgbClr val="002060"/>
                </a:solidFill>
              </a:rPr>
              <a:t>Ανόργανα άλατα και ιχνοστοιχεία</a:t>
            </a:r>
          </a:p>
          <a:p>
            <a:r>
              <a:rPr lang="el-GR" sz="3200" dirty="0" smtClean="0">
                <a:solidFill>
                  <a:srgbClr val="002060"/>
                </a:solidFill>
              </a:rPr>
              <a:t>Νερό</a:t>
            </a:r>
          </a:p>
          <a:p>
            <a:r>
              <a:rPr lang="el-GR" sz="3200" dirty="0" smtClean="0">
                <a:solidFill>
                  <a:srgbClr val="002060"/>
                </a:solidFill>
              </a:rPr>
              <a:t>βιταμίνες</a:t>
            </a:r>
            <a:endParaRPr lang="el-GR" sz="3200" dirty="0">
              <a:solidFill>
                <a:srgbClr val="002060"/>
              </a:solidFill>
            </a:endParaRPr>
          </a:p>
        </p:txBody>
      </p:sp>
      <p:sp>
        <p:nvSpPr>
          <p:cNvPr id="3" name="2 - Τίτλος"/>
          <p:cNvSpPr>
            <a:spLocks noGrp="1"/>
          </p:cNvSpPr>
          <p:nvPr>
            <p:ph type="title"/>
          </p:nvPr>
        </p:nvSpPr>
        <p:spPr/>
        <p:txBody>
          <a:bodyPr/>
          <a:lstStyle/>
          <a:p>
            <a:r>
              <a:rPr lang="el-GR" dirty="0" smtClean="0">
                <a:solidFill>
                  <a:srgbClr val="FF0000"/>
                </a:solidFill>
              </a:rPr>
              <a:t>Συστατικά των τροφίμων</a:t>
            </a:r>
            <a:endParaRPr lang="el-GR"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196752"/>
            <a:ext cx="8229600" cy="4899248"/>
          </a:xfrm>
        </p:spPr>
        <p:txBody>
          <a:bodyPr>
            <a:normAutofit lnSpcReduction="10000"/>
          </a:bodyPr>
          <a:lstStyle/>
          <a:p>
            <a:r>
              <a:rPr lang="el-GR" sz="2800" dirty="0" smtClean="0">
                <a:solidFill>
                  <a:srgbClr val="002060"/>
                </a:solidFill>
              </a:rPr>
              <a:t>Οι πρωτεΐνες είναι το βασικό συστατικό των τροφίμων ζωικής προέλευσης</a:t>
            </a:r>
          </a:p>
          <a:p>
            <a:pPr>
              <a:buNone/>
            </a:pPr>
            <a:r>
              <a:rPr lang="el-GR" sz="2800" dirty="0" smtClean="0">
                <a:solidFill>
                  <a:srgbClr val="002060"/>
                </a:solidFill>
              </a:rPr>
              <a:t>(κρέας, ψάρια, αυγά, τυροκομικά)</a:t>
            </a:r>
          </a:p>
          <a:p>
            <a:pPr>
              <a:buNone/>
            </a:pPr>
            <a:r>
              <a:rPr lang="el-GR" sz="2800" dirty="0" smtClean="0">
                <a:solidFill>
                  <a:srgbClr val="002060"/>
                </a:solidFill>
              </a:rPr>
              <a:t>Το μόριο των πρωτεϊνών αποτελείται από 20 διαφορετικά αμινοξέα</a:t>
            </a:r>
          </a:p>
          <a:p>
            <a:pPr>
              <a:buNone/>
            </a:pPr>
            <a:endParaRPr lang="el-GR" sz="2800" dirty="0" smtClean="0">
              <a:solidFill>
                <a:srgbClr val="002060"/>
              </a:solidFill>
            </a:endParaRPr>
          </a:p>
          <a:p>
            <a:pPr>
              <a:buNone/>
            </a:pPr>
            <a:r>
              <a:rPr lang="el-GR" sz="2800" dirty="0" smtClean="0">
                <a:solidFill>
                  <a:srgbClr val="002060"/>
                </a:solidFill>
              </a:rPr>
              <a:t>        έλαια         Λιπαρές ουσίες             λίπη</a:t>
            </a:r>
          </a:p>
          <a:p>
            <a:pPr>
              <a:buNone/>
            </a:pPr>
            <a:r>
              <a:rPr lang="el-GR" sz="2800" dirty="0" smtClean="0">
                <a:solidFill>
                  <a:srgbClr val="002060"/>
                </a:solidFill>
              </a:rPr>
              <a:t>Οι λιπαρές ουσίες είναι ενώσεις γλυκερίνης με διάφορα λιπαρά οξέα. Είναι ευαίσθητες στις αλλοιώσεις όπως στην ανάπτυξη οξύτητας και στο </a:t>
            </a:r>
            <a:r>
              <a:rPr lang="el-GR" sz="2800" dirty="0" err="1" smtClean="0">
                <a:solidFill>
                  <a:srgbClr val="002060"/>
                </a:solidFill>
              </a:rPr>
              <a:t>τάγγισμα</a:t>
            </a:r>
            <a:r>
              <a:rPr lang="el-GR" sz="2800" dirty="0" smtClean="0">
                <a:solidFill>
                  <a:srgbClr val="002060"/>
                </a:solidFill>
              </a:rPr>
              <a:t> κατά τη διάρκεια της συντήρησης. </a:t>
            </a:r>
            <a:endParaRPr lang="el-GR" sz="2800" dirty="0">
              <a:solidFill>
                <a:srgbClr val="002060"/>
              </a:solidFill>
            </a:endParaRPr>
          </a:p>
        </p:txBody>
      </p:sp>
      <p:sp>
        <p:nvSpPr>
          <p:cNvPr id="3" name="2 - Τίτλος"/>
          <p:cNvSpPr>
            <a:spLocks noGrp="1"/>
          </p:cNvSpPr>
          <p:nvPr>
            <p:ph type="title"/>
          </p:nvPr>
        </p:nvSpPr>
        <p:spPr>
          <a:xfrm>
            <a:off x="457200" y="152400"/>
            <a:ext cx="8229600" cy="1044352"/>
          </a:xfrm>
        </p:spPr>
        <p:txBody>
          <a:bodyPr/>
          <a:lstStyle/>
          <a:p>
            <a:r>
              <a:rPr lang="el-GR" dirty="0" smtClean="0">
                <a:solidFill>
                  <a:srgbClr val="C00000"/>
                </a:solidFill>
              </a:rPr>
              <a:t>Πρωτεΐνες &amp; λιπαρές ουσίες</a:t>
            </a:r>
            <a:endParaRPr lang="el-GR" dirty="0">
              <a:solidFill>
                <a:srgbClr val="C00000"/>
              </a:solidFill>
            </a:endParaRPr>
          </a:p>
        </p:txBody>
      </p:sp>
      <p:sp>
        <p:nvSpPr>
          <p:cNvPr id="4" name="3 - Δεξιό βέλος"/>
          <p:cNvSpPr/>
          <p:nvPr/>
        </p:nvSpPr>
        <p:spPr>
          <a:xfrm>
            <a:off x="5220072" y="4005064"/>
            <a:ext cx="936104"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Αριστερό βέλος"/>
          <p:cNvSpPr/>
          <p:nvPr/>
        </p:nvSpPr>
        <p:spPr>
          <a:xfrm>
            <a:off x="2051720" y="4005064"/>
            <a:ext cx="720080" cy="7200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ÎÏÎ¿ÏÎ­Î»ÎµÏÎ¼Î± ÎµÎ¹ÎºÏÎ½Î±Ï Î³Î¹Î± Î¶ÏÎ¹ÎºÏ Î²Î¿ÏÏÏÏÎ¿"/>
          <p:cNvPicPr>
            <a:picLocks noGrp="1"/>
          </p:cNvPicPr>
          <p:nvPr>
            <p:ph idx="1"/>
          </p:nvPr>
        </p:nvPicPr>
        <p:blipFill>
          <a:blip r:embed="rId2" cstate="print"/>
          <a:srcRect/>
          <a:stretch>
            <a:fillRect/>
          </a:stretch>
        </p:blipFill>
        <p:spPr bwMode="auto">
          <a:xfrm>
            <a:off x="251520" y="620688"/>
            <a:ext cx="4248472" cy="352839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5" name="4 - Εικόνα" descr="ÎÏÎ¿ÏÎ­Î»ÎµÏÎ¼Î± ÎµÎ¹ÎºÏÎ½Î±Ï Î³Î¹Î± Î¶ÏÎ¹ÎºÏ Î²Î¿ÏÏÏÏÎ¿"/>
          <p:cNvPicPr/>
          <p:nvPr/>
        </p:nvPicPr>
        <p:blipFill>
          <a:blip r:embed="rId3" cstate="print"/>
          <a:srcRect/>
          <a:stretch>
            <a:fillRect/>
          </a:stretch>
        </p:blipFill>
        <p:spPr bwMode="auto">
          <a:xfrm>
            <a:off x="4139952" y="1484784"/>
            <a:ext cx="4824536" cy="47525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404664"/>
            <a:ext cx="8229600" cy="6048672"/>
          </a:xfrm>
        </p:spPr>
        <p:txBody>
          <a:bodyPr/>
          <a:lstStyle/>
          <a:p>
            <a:r>
              <a:rPr lang="el-GR" sz="2800" dirty="0" smtClean="0">
                <a:solidFill>
                  <a:srgbClr val="C00000"/>
                </a:solidFill>
              </a:rPr>
              <a:t>Υδατάνθρακες</a:t>
            </a:r>
            <a:r>
              <a:rPr lang="el-GR" dirty="0" smtClean="0">
                <a:solidFill>
                  <a:srgbClr val="002060"/>
                </a:solidFill>
              </a:rPr>
              <a:t>: βασικό συστατικό των φρούτων και των λαχανικών</a:t>
            </a:r>
          </a:p>
          <a:p>
            <a:endParaRPr lang="el-GR" dirty="0" smtClean="0"/>
          </a:p>
          <a:p>
            <a:pPr>
              <a:buNone/>
            </a:pPr>
            <a:r>
              <a:rPr lang="el-GR" dirty="0" smtClean="0">
                <a:solidFill>
                  <a:srgbClr val="002060"/>
                </a:solidFill>
              </a:rPr>
              <a:t>  Απλά σάκχαρα                                      πολυσακχαρίτες </a:t>
            </a:r>
          </a:p>
          <a:p>
            <a:pPr>
              <a:buNone/>
            </a:pPr>
            <a:r>
              <a:rPr lang="el-GR" dirty="0" smtClean="0">
                <a:solidFill>
                  <a:srgbClr val="002060"/>
                </a:solidFill>
              </a:rPr>
              <a:t>(κρυσταλλικά στερ. Σώματα)        (άμυλο &amp;κυτταρίνη)</a:t>
            </a:r>
          </a:p>
          <a:p>
            <a:pPr>
              <a:buNone/>
            </a:pPr>
            <a:endParaRPr lang="el-GR" dirty="0" smtClean="0">
              <a:solidFill>
                <a:srgbClr val="002060"/>
              </a:solidFill>
            </a:endParaRPr>
          </a:p>
          <a:p>
            <a:pPr>
              <a:buNone/>
            </a:pPr>
            <a:r>
              <a:rPr lang="el-GR" sz="2800" dirty="0" smtClean="0">
                <a:solidFill>
                  <a:srgbClr val="C00000"/>
                </a:solidFill>
              </a:rPr>
              <a:t>Τα ανόργανα άλατα </a:t>
            </a:r>
            <a:r>
              <a:rPr lang="el-GR" dirty="0" smtClean="0">
                <a:solidFill>
                  <a:srgbClr val="002060"/>
                </a:solidFill>
              </a:rPr>
              <a:t>και ιχνοστοιχεία αποτελούν το ανόργανο μέρος της τροφής. Το κάλιο, το νάτριο, ο σίδηρος, ο φώσφορος, το ιώδιο κ.α. έχουν ιδιαίτερη σημασία για τη διατροφή.</a:t>
            </a:r>
          </a:p>
          <a:p>
            <a:pPr>
              <a:buNone/>
            </a:pPr>
            <a:r>
              <a:rPr lang="el-GR" dirty="0" smtClean="0">
                <a:solidFill>
                  <a:srgbClr val="002060"/>
                </a:solidFill>
              </a:rPr>
              <a:t>Τα χρειάζεται ο οργανισμός για να λειτουργήσει σωστά και να αναπτυχθεί. </a:t>
            </a:r>
            <a:endParaRPr lang="el-GR" dirty="0">
              <a:solidFill>
                <a:srgbClr val="002060"/>
              </a:solidFill>
            </a:endParaRPr>
          </a:p>
        </p:txBody>
      </p:sp>
      <p:cxnSp>
        <p:nvCxnSpPr>
          <p:cNvPr id="5" name="4 - Γωνιακή σύνδεση"/>
          <p:cNvCxnSpPr/>
          <p:nvPr/>
        </p:nvCxnSpPr>
        <p:spPr>
          <a:xfrm>
            <a:off x="4139952" y="1196752"/>
            <a:ext cx="1728192" cy="792088"/>
          </a:xfrm>
          <a:prstGeom prst="bentConnector3">
            <a:avLst>
              <a:gd name="adj1" fmla="val 4593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 Γωνιακή σύνδεση"/>
          <p:cNvCxnSpPr/>
          <p:nvPr/>
        </p:nvCxnSpPr>
        <p:spPr>
          <a:xfrm rot="10800000" flipV="1">
            <a:off x="2987824" y="1124744"/>
            <a:ext cx="1152128" cy="86409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332656"/>
            <a:ext cx="8229600" cy="6048672"/>
          </a:xfrm>
        </p:spPr>
        <p:txBody>
          <a:bodyPr>
            <a:normAutofit/>
          </a:bodyPr>
          <a:lstStyle/>
          <a:p>
            <a:r>
              <a:rPr lang="el-GR" sz="2800" dirty="0" smtClean="0">
                <a:solidFill>
                  <a:srgbClr val="C00000"/>
                </a:solidFill>
              </a:rPr>
              <a:t>Το νερό </a:t>
            </a:r>
            <a:r>
              <a:rPr lang="el-GR" dirty="0" smtClean="0">
                <a:solidFill>
                  <a:srgbClr val="002060"/>
                </a:solidFill>
              </a:rPr>
              <a:t>είναι το βασικό συστατικό των ζωικών ιστών. Η περιεκτικότητα σε νερό στα διάφορα είδη τροφίμων εξαρτάται από το είδος και την επεξεργασία </a:t>
            </a:r>
            <a:r>
              <a:rPr lang="el-GR" dirty="0" smtClean="0">
                <a:solidFill>
                  <a:srgbClr val="002060"/>
                </a:solidFill>
              </a:rPr>
              <a:t>του</a:t>
            </a:r>
            <a:r>
              <a:rPr lang="el-GR" dirty="0" smtClean="0"/>
              <a:t>.</a:t>
            </a:r>
          </a:p>
          <a:p>
            <a:r>
              <a:rPr lang="el-GR" dirty="0" smtClean="0"/>
              <a:t>Όλοι οι ζωντανοί οργανισμοί</a:t>
            </a:r>
            <a:r>
              <a:rPr lang="el-GR" dirty="0" smtClean="0"/>
              <a:t> </a:t>
            </a:r>
            <a:r>
              <a:rPr lang="el-GR" dirty="0" smtClean="0"/>
              <a:t>για να επιτελέσουν τις βασικές τους λειτουργίες έχουν ανάγκη από νερό. Αυτό σημαίνει πως και οι μικροοργανισμοί χωρίς νερό δε μπορούν να αναπτυχθούν και να επιτελέσουν την καταστροφική τους δράση. Πάνω σ’ αυτή την αρχή βασίζεται η συντήρηση των τροφίμων με ξήρανση. </a:t>
            </a:r>
          </a:p>
          <a:p>
            <a:r>
              <a:rPr lang="el-GR" dirty="0" smtClean="0">
                <a:solidFill>
                  <a:srgbClr val="002060"/>
                </a:solidFill>
              </a:rPr>
              <a:t>Στην ιδιότητα του νερού να εξαερώνεται στηρίζεται η συμπύκνωση υγρών τροφίμων όπως ο </a:t>
            </a:r>
            <a:r>
              <a:rPr lang="el-GR" dirty="0" err="1" smtClean="0">
                <a:solidFill>
                  <a:srgbClr val="002060"/>
                </a:solidFill>
              </a:rPr>
              <a:t>τοματοχυμός</a:t>
            </a:r>
            <a:r>
              <a:rPr lang="el-GR" dirty="0" smtClean="0">
                <a:solidFill>
                  <a:srgbClr val="002060"/>
                </a:solidFill>
              </a:rPr>
              <a:t>, οι χυμοί φρούτων, το γάλα κ.α.</a:t>
            </a:r>
            <a:endParaRPr lang="el-GR" dirty="0" smtClean="0">
              <a:solidFill>
                <a:srgbClr val="002060"/>
              </a:solidFill>
            </a:endParaRP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23528" y="764704"/>
            <a:ext cx="8568952" cy="5760640"/>
          </a:xfrm>
        </p:spPr>
        <p:txBody>
          <a:bodyPr>
            <a:normAutofit lnSpcReduction="10000"/>
          </a:bodyPr>
          <a:lstStyle/>
          <a:p>
            <a:r>
              <a:rPr lang="el-GR" sz="2400" dirty="0" err="1" smtClean="0">
                <a:solidFill>
                  <a:srgbClr val="FFC000"/>
                </a:solidFill>
              </a:rPr>
              <a:t>Υδατοδιαλυτές</a:t>
            </a:r>
            <a:r>
              <a:rPr lang="el-GR" sz="2400" dirty="0" smtClean="0">
                <a:solidFill>
                  <a:srgbClr val="FFC000"/>
                </a:solidFill>
              </a:rPr>
              <a:t>          Β Και </a:t>
            </a:r>
            <a:r>
              <a:rPr lang="en-US" sz="2400" dirty="0" smtClean="0">
                <a:solidFill>
                  <a:srgbClr val="FFC000"/>
                </a:solidFill>
              </a:rPr>
              <a:t>C</a:t>
            </a:r>
            <a:r>
              <a:rPr lang="el-GR" sz="2400" dirty="0" smtClean="0">
                <a:solidFill>
                  <a:srgbClr val="FFC000"/>
                </a:solidFill>
              </a:rPr>
              <a:t> </a:t>
            </a:r>
          </a:p>
          <a:p>
            <a:pPr>
              <a:buNone/>
            </a:pPr>
            <a:r>
              <a:rPr lang="el-GR" sz="2400" dirty="0" smtClean="0">
                <a:solidFill>
                  <a:srgbClr val="002060"/>
                </a:solidFill>
              </a:rPr>
              <a:t>Β( Β1, Β2, Β6, Β12, </a:t>
            </a:r>
            <a:r>
              <a:rPr lang="el-GR" sz="2400" dirty="0" err="1" smtClean="0">
                <a:solidFill>
                  <a:srgbClr val="002060"/>
                </a:solidFill>
              </a:rPr>
              <a:t>Βιοτίνη</a:t>
            </a:r>
            <a:r>
              <a:rPr lang="el-GR" sz="2400" dirty="0" smtClean="0">
                <a:solidFill>
                  <a:srgbClr val="002060"/>
                </a:solidFill>
              </a:rPr>
              <a:t>). Η Β12 απαντά στους ζωικούς οργανισμούς. Όλες είναι ανθεκτικές στις υψηλές θερμοκρασίες αλλά ευαίσθητες στο φως.</a:t>
            </a:r>
          </a:p>
          <a:p>
            <a:pPr>
              <a:buNone/>
            </a:pPr>
            <a:r>
              <a:rPr lang="en-US" sz="2400" dirty="0" smtClean="0">
                <a:solidFill>
                  <a:srgbClr val="002060"/>
                </a:solidFill>
              </a:rPr>
              <a:t>C </a:t>
            </a:r>
            <a:r>
              <a:rPr lang="el-GR" sz="2400" dirty="0" smtClean="0">
                <a:solidFill>
                  <a:srgbClr val="002060"/>
                </a:solidFill>
              </a:rPr>
              <a:t>Από τις πιο σημαντικές </a:t>
            </a:r>
            <a:r>
              <a:rPr lang="el-GR" sz="2400" dirty="0" err="1" smtClean="0">
                <a:solidFill>
                  <a:srgbClr val="002060"/>
                </a:solidFill>
              </a:rPr>
              <a:t>υδατοδιαλυτές</a:t>
            </a:r>
            <a:r>
              <a:rPr lang="el-GR" sz="2400" dirty="0" smtClean="0">
                <a:solidFill>
                  <a:srgbClr val="002060"/>
                </a:solidFill>
              </a:rPr>
              <a:t> βιταμίνες. Βρίσκεται στα φρούτα (φράουλες, πορτοκάλια, ακτινίδια), και στα λαχανικά (τομάτα, πιπεριά). Είναι ευαίσθητη στη θερμοκρασία και οξειδώνεται εύκολα παρουσία οξυγόνου.</a:t>
            </a:r>
          </a:p>
          <a:p>
            <a:pPr>
              <a:buNone/>
            </a:pPr>
            <a:r>
              <a:rPr lang="el-GR" sz="2400" dirty="0" smtClean="0">
                <a:solidFill>
                  <a:srgbClr val="FFC000"/>
                </a:solidFill>
              </a:rPr>
              <a:t>Λιποδιαλυτές         Α,</a:t>
            </a:r>
            <a:r>
              <a:rPr lang="en-US" sz="2400" dirty="0" smtClean="0">
                <a:solidFill>
                  <a:srgbClr val="FFC000"/>
                </a:solidFill>
              </a:rPr>
              <a:t>D, E, K</a:t>
            </a:r>
            <a:r>
              <a:rPr lang="el-GR" sz="2400" dirty="0" smtClean="0">
                <a:solidFill>
                  <a:srgbClr val="002060"/>
                </a:solidFill>
              </a:rPr>
              <a:t>.</a:t>
            </a:r>
          </a:p>
          <a:p>
            <a:pPr>
              <a:buNone/>
            </a:pPr>
            <a:r>
              <a:rPr lang="el-GR" sz="2400" dirty="0" smtClean="0">
                <a:solidFill>
                  <a:srgbClr val="002060"/>
                </a:solidFill>
              </a:rPr>
              <a:t>Α καροτίνη(φρούτα &amp;λαχανικά). Στο λεπτό έντερο του ανθρώπου μετατρέπεται σε </a:t>
            </a:r>
            <a:r>
              <a:rPr lang="el-GR" sz="2400" dirty="0" err="1" smtClean="0">
                <a:solidFill>
                  <a:srgbClr val="002060"/>
                </a:solidFill>
              </a:rPr>
              <a:t>βιτ</a:t>
            </a:r>
            <a:r>
              <a:rPr lang="el-GR" sz="2400" dirty="0" smtClean="0">
                <a:solidFill>
                  <a:srgbClr val="002060"/>
                </a:solidFill>
              </a:rPr>
              <a:t> Α και αποθηκεύεται στο συκώτι. Ευαίσθητη στο φως και στην οξείδωση με Ο.</a:t>
            </a:r>
          </a:p>
          <a:p>
            <a:pPr>
              <a:buNone/>
            </a:pPr>
            <a:r>
              <a:rPr lang="en-US" sz="2400" dirty="0" smtClean="0">
                <a:solidFill>
                  <a:srgbClr val="002060"/>
                </a:solidFill>
              </a:rPr>
              <a:t>D. </a:t>
            </a:r>
            <a:r>
              <a:rPr lang="el-GR" sz="2400" dirty="0" smtClean="0">
                <a:solidFill>
                  <a:srgbClr val="002060"/>
                </a:solidFill>
              </a:rPr>
              <a:t>Παράγεται με την επίδραση της ηλιακής ακτινοβολίας στο δέρμα, από ουσίες που λέγονται </a:t>
            </a:r>
            <a:r>
              <a:rPr lang="el-GR" sz="2400" dirty="0" err="1" smtClean="0">
                <a:solidFill>
                  <a:srgbClr val="002060"/>
                </a:solidFill>
              </a:rPr>
              <a:t>εργοστερίνες</a:t>
            </a:r>
            <a:r>
              <a:rPr lang="el-GR" sz="2400" dirty="0" smtClean="0">
                <a:solidFill>
                  <a:srgbClr val="002060"/>
                </a:solidFill>
              </a:rPr>
              <a:t> και περιέχονται στα λίπη και έλαια.</a:t>
            </a:r>
            <a:endParaRPr lang="en-US" sz="2400" dirty="0" smtClean="0">
              <a:solidFill>
                <a:srgbClr val="002060"/>
              </a:solidFill>
            </a:endParaRPr>
          </a:p>
        </p:txBody>
      </p:sp>
      <p:sp>
        <p:nvSpPr>
          <p:cNvPr id="3" name="2 - Τίτλος"/>
          <p:cNvSpPr>
            <a:spLocks noGrp="1"/>
          </p:cNvSpPr>
          <p:nvPr>
            <p:ph type="title"/>
          </p:nvPr>
        </p:nvSpPr>
        <p:spPr>
          <a:xfrm>
            <a:off x="457200" y="188640"/>
            <a:ext cx="8229600" cy="648072"/>
          </a:xfrm>
        </p:spPr>
        <p:txBody>
          <a:bodyPr>
            <a:normAutofit fontScale="90000"/>
          </a:bodyPr>
          <a:lstStyle/>
          <a:p>
            <a:r>
              <a:rPr lang="el-GR" dirty="0" smtClean="0">
                <a:solidFill>
                  <a:srgbClr val="FF0000"/>
                </a:solidFill>
              </a:rPr>
              <a:t>ΒΙΤΑΜΙΝΕΣ</a:t>
            </a:r>
            <a:endParaRPr lang="el-GR" dirty="0">
              <a:solidFill>
                <a:srgbClr val="FF0000"/>
              </a:solidFill>
            </a:endParaRPr>
          </a:p>
        </p:txBody>
      </p:sp>
      <p:sp>
        <p:nvSpPr>
          <p:cNvPr id="4" name="3 - Δεξιό βέλος"/>
          <p:cNvSpPr/>
          <p:nvPr/>
        </p:nvSpPr>
        <p:spPr>
          <a:xfrm>
            <a:off x="2627784" y="908720"/>
            <a:ext cx="64807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2267744" y="4077072"/>
            <a:ext cx="57606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332656"/>
            <a:ext cx="8229600" cy="6120680"/>
          </a:xfrm>
        </p:spPr>
        <p:txBody>
          <a:bodyPr>
            <a:normAutofit fontScale="92500" lnSpcReduction="20000"/>
          </a:bodyPr>
          <a:lstStyle/>
          <a:p>
            <a:r>
              <a:rPr lang="el-GR" dirty="0" smtClean="0">
                <a:solidFill>
                  <a:srgbClr val="002060"/>
                </a:solidFill>
              </a:rPr>
              <a:t>Ε. Οι βιταμίνες της σειράς Ε ή τοκοφερόλες έχουν ισχυρή αντιοξειδωτική δράση, είναι πολύ ανθεκτικές στη θέρμανση αλλά ευαίσθητες στην οξείδωση</a:t>
            </a:r>
            <a:r>
              <a:rPr lang="el-GR" dirty="0" smtClean="0"/>
              <a:t>.</a:t>
            </a:r>
          </a:p>
          <a:p>
            <a:r>
              <a:rPr lang="el-GR" dirty="0" smtClean="0">
                <a:solidFill>
                  <a:srgbClr val="C00000"/>
                </a:solidFill>
              </a:rPr>
              <a:t>Για τη διατήρηση βιταμινών που είναι ευαίσθητες στη θέρμανση θα πρέπει να επιλέγονται ήπιες θερμικές επεξεργασίες, ενώ κατά τη διάρκεια της συντήρησης θα πρέπει να αποκλείονται παράγοντες όπως είναι το οξυγόνο, το φως κ.α. </a:t>
            </a:r>
          </a:p>
          <a:p>
            <a:r>
              <a:rPr lang="el-GR" dirty="0" smtClean="0">
                <a:solidFill>
                  <a:srgbClr val="002060"/>
                </a:solidFill>
              </a:rPr>
              <a:t>Ανάλογα με την προέλευση και την επεξεργασία τα τρόφιμα διακρίνονται</a:t>
            </a:r>
            <a:r>
              <a:rPr lang="el-GR" dirty="0" smtClean="0"/>
              <a:t>:</a:t>
            </a:r>
          </a:p>
          <a:p>
            <a:endParaRPr lang="el-GR" dirty="0" smtClean="0"/>
          </a:p>
          <a:p>
            <a:r>
              <a:rPr lang="el-GR" dirty="0" smtClean="0">
                <a:solidFill>
                  <a:srgbClr val="002060"/>
                </a:solidFill>
              </a:rPr>
              <a:t>           </a:t>
            </a:r>
            <a:r>
              <a:rPr lang="el-GR" dirty="0" smtClean="0">
                <a:solidFill>
                  <a:srgbClr val="C00000"/>
                </a:solidFill>
              </a:rPr>
              <a:t>Νωπά φυτικά τρόφιμα</a:t>
            </a:r>
            <a:r>
              <a:rPr lang="el-GR" dirty="0" smtClean="0">
                <a:solidFill>
                  <a:srgbClr val="002060"/>
                </a:solidFill>
              </a:rPr>
              <a:t>: φρούτα και λαχανικά</a:t>
            </a:r>
          </a:p>
          <a:p>
            <a:r>
              <a:rPr lang="el-GR" dirty="0" smtClean="0">
                <a:solidFill>
                  <a:srgbClr val="002060"/>
                </a:solidFill>
              </a:rPr>
              <a:t>        </a:t>
            </a:r>
            <a:r>
              <a:rPr lang="el-GR" dirty="0" smtClean="0">
                <a:solidFill>
                  <a:srgbClr val="C00000"/>
                </a:solidFill>
              </a:rPr>
              <a:t>νωπά ζωικά</a:t>
            </a:r>
            <a:r>
              <a:rPr lang="el-GR" dirty="0" smtClean="0">
                <a:solidFill>
                  <a:srgbClr val="002060"/>
                </a:solidFill>
              </a:rPr>
              <a:t>: κρέας, ψάρια, γάλα, αυγά</a:t>
            </a:r>
          </a:p>
          <a:p>
            <a:r>
              <a:rPr lang="el-GR" dirty="0" smtClean="0">
                <a:solidFill>
                  <a:srgbClr val="C00000"/>
                </a:solidFill>
              </a:rPr>
              <a:t>    Επεξεργασμένα φυτικής προέλευσης</a:t>
            </a:r>
            <a:r>
              <a:rPr lang="el-GR" dirty="0" smtClean="0">
                <a:solidFill>
                  <a:srgbClr val="002060"/>
                </a:solidFill>
              </a:rPr>
              <a:t>: λάδι, ελιές,  τουρσιά, κονσερβοποιημένα φρούτα &amp;λαχανικά.</a:t>
            </a:r>
          </a:p>
          <a:p>
            <a:r>
              <a:rPr lang="el-GR" dirty="0" smtClean="0">
                <a:solidFill>
                  <a:srgbClr val="C00000"/>
                </a:solidFill>
              </a:rPr>
              <a:t>Επεξεργασμένα ζωικής προέλευσης</a:t>
            </a:r>
            <a:r>
              <a:rPr lang="el-GR" dirty="0" smtClean="0">
                <a:solidFill>
                  <a:srgbClr val="002060"/>
                </a:solidFill>
              </a:rPr>
              <a:t>: τυροκομικά, </a:t>
            </a:r>
            <a:r>
              <a:rPr lang="el-GR" dirty="0" err="1" smtClean="0">
                <a:solidFill>
                  <a:srgbClr val="002060"/>
                </a:solidFill>
              </a:rPr>
              <a:t>κρεατοπαρασκευάσματα</a:t>
            </a:r>
            <a:endParaRPr lang="el-GR" dirty="0">
              <a:solidFill>
                <a:srgbClr val="C00000"/>
              </a:solidFill>
            </a:endParaRPr>
          </a:p>
        </p:txBody>
      </p:sp>
      <p:sp>
        <p:nvSpPr>
          <p:cNvPr id="4" name="3 - Βέλος προς τα κάτω"/>
          <p:cNvSpPr/>
          <p:nvPr/>
        </p:nvSpPr>
        <p:spPr>
          <a:xfrm>
            <a:off x="1475656" y="3501008"/>
            <a:ext cx="21602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187624" y="3501008"/>
            <a:ext cx="144016"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971600" y="3501008"/>
            <a:ext cx="144016"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683568" y="3573016"/>
            <a:ext cx="144016" cy="19442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340768"/>
            <a:ext cx="8229600" cy="4755232"/>
          </a:xfrm>
        </p:spPr>
        <p:txBody>
          <a:bodyPr/>
          <a:lstStyle/>
          <a:p>
            <a:r>
              <a:rPr lang="el-GR" dirty="0" smtClean="0">
                <a:solidFill>
                  <a:srgbClr val="002060"/>
                </a:solidFill>
              </a:rPr>
              <a:t>Μπορεί να οριστεί ως ο βαθμός χρησιμότητά τους για τον ανθρώπινο οργανισμό.</a:t>
            </a:r>
          </a:p>
          <a:p>
            <a:endParaRPr lang="el-GR" dirty="0" smtClean="0">
              <a:solidFill>
                <a:srgbClr val="002060"/>
              </a:solidFill>
            </a:endParaRPr>
          </a:p>
          <a:p>
            <a:r>
              <a:rPr lang="el-GR" dirty="0" smtClean="0">
                <a:solidFill>
                  <a:srgbClr val="002060"/>
                </a:solidFill>
              </a:rPr>
              <a:t>Θρεπτική αξία μιας πρωτεΐνης  είναι το ποσοστό επί % των αμινοξέων που απορροφήθηκαν από τον οργανισμό σε σχέση με τα εισαχθέντα αμινοξέα. Τα αμινοξέα που ο ανθρώπινος οργανισμός δε μπορεί να συνθέσει λέγονται απαραίτητα.</a:t>
            </a:r>
          </a:p>
          <a:p>
            <a:r>
              <a:rPr lang="el-GR" dirty="0" smtClean="0">
                <a:solidFill>
                  <a:srgbClr val="002060"/>
                </a:solidFill>
              </a:rPr>
              <a:t>Για αυτό το λόγο υπάρχουν πρωτεΐνες πλήρεις και πρωτεΐνες ατελείς η μη πλήρεις. </a:t>
            </a:r>
            <a:endParaRPr lang="el-GR" dirty="0">
              <a:solidFill>
                <a:srgbClr val="002060"/>
              </a:solidFill>
            </a:endParaRPr>
          </a:p>
        </p:txBody>
      </p:sp>
      <p:sp>
        <p:nvSpPr>
          <p:cNvPr id="3" name="2 - Τίτλος"/>
          <p:cNvSpPr>
            <a:spLocks noGrp="1"/>
          </p:cNvSpPr>
          <p:nvPr>
            <p:ph type="title"/>
          </p:nvPr>
        </p:nvSpPr>
        <p:spPr>
          <a:xfrm>
            <a:off x="457200" y="152400"/>
            <a:ext cx="8229600" cy="972344"/>
          </a:xfrm>
        </p:spPr>
        <p:txBody>
          <a:bodyPr/>
          <a:lstStyle/>
          <a:p>
            <a:r>
              <a:rPr lang="el-GR" dirty="0" smtClean="0">
                <a:solidFill>
                  <a:srgbClr val="C00000"/>
                </a:solidFill>
              </a:rPr>
              <a:t>Θρεπτική αξία τροφίμων</a:t>
            </a:r>
            <a:endParaRPr lang="el-GR"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4000" dirty="0" smtClean="0">
                <a:solidFill>
                  <a:srgbClr val="C00000"/>
                </a:solidFill>
              </a:rPr>
              <a:t>ΠΑΛΑΙΟΛΙΘΙΚΗ ΕΠΟΧΗ </a:t>
            </a:r>
            <a:br>
              <a:rPr lang="el-GR" sz="4000" dirty="0" smtClean="0">
                <a:solidFill>
                  <a:srgbClr val="C00000"/>
                </a:solidFill>
              </a:rPr>
            </a:br>
            <a:r>
              <a:rPr lang="el-GR" sz="4000" dirty="0" smtClean="0">
                <a:solidFill>
                  <a:srgbClr val="C00000"/>
                </a:solidFill>
              </a:rPr>
              <a:t> </a:t>
            </a:r>
            <a:r>
              <a:rPr lang="el-GR" sz="3600" dirty="0" smtClean="0">
                <a:solidFill>
                  <a:srgbClr val="C00000"/>
                </a:solidFill>
              </a:rPr>
              <a:t>(πριν 10.000πχ)</a:t>
            </a:r>
            <a:endParaRPr lang="el-GR" sz="3600" dirty="0">
              <a:solidFill>
                <a:srgbClr val="C00000"/>
              </a:solidFill>
            </a:endParaRPr>
          </a:p>
        </p:txBody>
      </p:sp>
      <p:sp>
        <p:nvSpPr>
          <p:cNvPr id="3" name="2 - Θέση περιεχομένου"/>
          <p:cNvSpPr>
            <a:spLocks noGrp="1"/>
          </p:cNvSpPr>
          <p:nvPr>
            <p:ph sz="half" idx="1"/>
          </p:nvPr>
        </p:nvSpPr>
        <p:spPr>
          <a:xfrm>
            <a:off x="457200" y="1340768"/>
            <a:ext cx="4059936" cy="5040560"/>
          </a:xfrm>
        </p:spPr>
        <p:txBody>
          <a:bodyPr/>
          <a:lstStyle/>
          <a:p>
            <a:r>
              <a:rPr lang="el-GR" dirty="0" smtClean="0"/>
              <a:t>Ο πρωτόγονος άνθρωπος ήταν </a:t>
            </a:r>
            <a:r>
              <a:rPr lang="el-GR" dirty="0" err="1" smtClean="0">
                <a:solidFill>
                  <a:srgbClr val="C00000"/>
                </a:solidFill>
              </a:rPr>
              <a:t>τροφοσυλλέκτης</a:t>
            </a:r>
            <a:endParaRPr lang="el-GR" dirty="0" smtClean="0">
              <a:solidFill>
                <a:srgbClr val="C00000"/>
              </a:solidFill>
            </a:endParaRPr>
          </a:p>
          <a:p>
            <a:pPr>
              <a:buNone/>
            </a:pPr>
            <a:r>
              <a:rPr lang="el-GR" dirty="0" smtClean="0">
                <a:solidFill>
                  <a:srgbClr val="92D050"/>
                </a:solidFill>
              </a:rPr>
              <a:t>Ζούσε συλλέγοντας </a:t>
            </a:r>
          </a:p>
          <a:p>
            <a:pPr>
              <a:buNone/>
            </a:pPr>
            <a:r>
              <a:rPr lang="el-GR" dirty="0" smtClean="0">
                <a:solidFill>
                  <a:srgbClr val="92D050"/>
                </a:solidFill>
              </a:rPr>
              <a:t>Καρπούς </a:t>
            </a:r>
          </a:p>
          <a:p>
            <a:pPr>
              <a:buNone/>
            </a:pPr>
            <a:r>
              <a:rPr lang="el-GR" dirty="0" smtClean="0">
                <a:solidFill>
                  <a:srgbClr val="92D050"/>
                </a:solidFill>
              </a:rPr>
              <a:t>Ρίζες </a:t>
            </a:r>
          </a:p>
          <a:p>
            <a:pPr>
              <a:buNone/>
            </a:pPr>
            <a:r>
              <a:rPr lang="el-GR" dirty="0" smtClean="0">
                <a:solidFill>
                  <a:srgbClr val="92D050"/>
                </a:solidFill>
              </a:rPr>
              <a:t>Βλαστούς</a:t>
            </a:r>
          </a:p>
          <a:p>
            <a:pPr>
              <a:buNone/>
            </a:pPr>
            <a:r>
              <a:rPr lang="el-GR" dirty="0" smtClean="0">
                <a:solidFill>
                  <a:srgbClr val="92D050"/>
                </a:solidFill>
              </a:rPr>
              <a:t>Είδη χόρτων</a:t>
            </a:r>
          </a:p>
          <a:p>
            <a:pPr>
              <a:buNone/>
            </a:pPr>
            <a:r>
              <a:rPr lang="el-GR" dirty="0" smtClean="0">
                <a:solidFill>
                  <a:srgbClr val="92D050"/>
                </a:solidFill>
              </a:rPr>
              <a:t>Κυνηγούσε πουλιά, άγρια ζώα, ψάρια</a:t>
            </a:r>
            <a:endParaRPr lang="el-GR" dirty="0">
              <a:solidFill>
                <a:srgbClr val="92D050"/>
              </a:solidFill>
            </a:endParaRPr>
          </a:p>
        </p:txBody>
      </p:sp>
      <p:sp>
        <p:nvSpPr>
          <p:cNvPr id="4" name="3 - Θέση περιεχομένου"/>
          <p:cNvSpPr>
            <a:spLocks noGrp="1"/>
          </p:cNvSpPr>
          <p:nvPr>
            <p:ph sz="half" idx="2"/>
          </p:nvPr>
        </p:nvSpPr>
        <p:spPr>
          <a:xfrm>
            <a:off x="4648200" y="1340768"/>
            <a:ext cx="4059936" cy="5112568"/>
          </a:xfrm>
        </p:spPr>
        <p:txBody>
          <a:bodyPr/>
          <a:lstStyle/>
          <a:p>
            <a:r>
              <a:rPr lang="el-GR" dirty="0" smtClean="0"/>
              <a:t>8.000 πχ. Ο άνθρωπος μετατρέπεται από </a:t>
            </a:r>
            <a:r>
              <a:rPr lang="el-GR" dirty="0" err="1" smtClean="0"/>
              <a:t>τροφοσυλλέκτης</a:t>
            </a:r>
            <a:r>
              <a:rPr lang="el-GR" dirty="0" smtClean="0"/>
              <a:t> σε καλλιεργητής.</a:t>
            </a:r>
          </a:p>
          <a:p>
            <a:pPr>
              <a:buNone/>
            </a:pPr>
            <a:endParaRPr lang="el-GR" dirty="0" smtClean="0"/>
          </a:p>
          <a:p>
            <a:pPr>
              <a:buNone/>
            </a:pPr>
            <a:r>
              <a:rPr lang="el-GR" dirty="0" smtClean="0"/>
              <a:t>(αξιοποίηση γνώσεων, καλλιεργεί τη </a:t>
            </a:r>
            <a:r>
              <a:rPr lang="el-GR" dirty="0" err="1" smtClean="0"/>
              <a:t>γή</a:t>
            </a:r>
            <a:r>
              <a:rPr lang="el-GR" dirty="0" smtClean="0"/>
              <a:t>, παράγει)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404664"/>
            <a:ext cx="8229600" cy="5904656"/>
          </a:xfrm>
        </p:spPr>
        <p:txBody>
          <a:bodyPr/>
          <a:lstStyle/>
          <a:p>
            <a:r>
              <a:rPr lang="el-GR" sz="2800" dirty="0" smtClean="0">
                <a:solidFill>
                  <a:srgbClr val="C00000"/>
                </a:solidFill>
              </a:rPr>
              <a:t>Ουσιώδη</a:t>
            </a:r>
            <a:r>
              <a:rPr lang="el-GR" dirty="0" smtClean="0"/>
              <a:t> </a:t>
            </a:r>
            <a:r>
              <a:rPr lang="el-GR" dirty="0" smtClean="0">
                <a:solidFill>
                  <a:srgbClr val="002060"/>
                </a:solidFill>
              </a:rPr>
              <a:t>ονομάζονται τα λιπαρά οξέα τα οποία δε μπορεί να συνθέσει ο ανθρώπινος οργανισμός. Εκεί εστιάζεται και η θρεπτική αξία των λιπών.</a:t>
            </a:r>
          </a:p>
          <a:p>
            <a:endParaRPr lang="el-GR" dirty="0" smtClean="0">
              <a:solidFill>
                <a:srgbClr val="002060"/>
              </a:solidFill>
            </a:endParaRPr>
          </a:p>
          <a:p>
            <a:r>
              <a:rPr lang="el-GR" sz="2800" dirty="0" smtClean="0">
                <a:solidFill>
                  <a:srgbClr val="C00000"/>
                </a:solidFill>
              </a:rPr>
              <a:t>Τα ανόργανα άλατα </a:t>
            </a:r>
            <a:r>
              <a:rPr lang="el-GR" dirty="0" smtClean="0">
                <a:solidFill>
                  <a:srgbClr val="002060"/>
                </a:solidFill>
              </a:rPr>
              <a:t>είναι βασικά θρεπτικά συστατικά τα οποία έχει ανάγκη ο ανθρώπινος οργανισμός σε πολύ μικρές ποσότητες γι αυτό λέγονται </a:t>
            </a:r>
            <a:r>
              <a:rPr lang="el-GR" sz="2800" dirty="0" smtClean="0">
                <a:solidFill>
                  <a:srgbClr val="C00000"/>
                </a:solidFill>
              </a:rPr>
              <a:t>ιχνοστοιχεία.</a:t>
            </a:r>
          </a:p>
          <a:p>
            <a:endParaRPr lang="el-GR" sz="2800" dirty="0" smtClean="0">
              <a:solidFill>
                <a:srgbClr val="C00000"/>
              </a:solidFill>
            </a:endParaRPr>
          </a:p>
          <a:p>
            <a:r>
              <a:rPr lang="el-GR" sz="2800" dirty="0" smtClean="0">
                <a:solidFill>
                  <a:srgbClr val="C00000"/>
                </a:solidFill>
              </a:rPr>
              <a:t>Οι βιταμίνες </a:t>
            </a:r>
            <a:r>
              <a:rPr lang="el-GR" sz="2800" dirty="0" smtClean="0">
                <a:solidFill>
                  <a:srgbClr val="002060"/>
                </a:solidFill>
              </a:rPr>
              <a:t>είναι ουσίες απαραίτητες για τον ανθρώπινο οργανισμό σε πολύ </a:t>
            </a:r>
            <a:r>
              <a:rPr lang="el-GR" sz="2800" smtClean="0">
                <a:solidFill>
                  <a:srgbClr val="002060"/>
                </a:solidFill>
              </a:rPr>
              <a:t>μικρές ποσότητες.</a:t>
            </a:r>
            <a:endParaRPr lang="el-GR" sz="2800" dirty="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900336"/>
          </a:xfrm>
        </p:spPr>
        <p:txBody>
          <a:bodyPr/>
          <a:lstStyle/>
          <a:p>
            <a:endParaRPr lang="el-GR" dirty="0"/>
          </a:p>
        </p:txBody>
      </p:sp>
      <p:sp>
        <p:nvSpPr>
          <p:cNvPr id="3" name="2 - Θέση περιεχομένου"/>
          <p:cNvSpPr>
            <a:spLocks noGrp="1"/>
          </p:cNvSpPr>
          <p:nvPr>
            <p:ph sz="half" idx="1"/>
          </p:nvPr>
        </p:nvSpPr>
        <p:spPr/>
        <p:txBody>
          <a:bodyPr/>
          <a:lstStyle/>
          <a:p>
            <a:r>
              <a:rPr lang="el-GR" dirty="0" smtClean="0">
                <a:solidFill>
                  <a:srgbClr val="C00000"/>
                </a:solidFill>
              </a:rPr>
              <a:t>Νεολιθική εποχή</a:t>
            </a:r>
          </a:p>
          <a:p>
            <a:pPr>
              <a:buNone/>
            </a:pPr>
            <a:r>
              <a:rPr lang="el-GR" dirty="0" smtClean="0"/>
              <a:t>    </a:t>
            </a:r>
            <a:r>
              <a:rPr lang="el-GR" dirty="0" smtClean="0">
                <a:solidFill>
                  <a:srgbClr val="92D050"/>
                </a:solidFill>
              </a:rPr>
              <a:t>4.000 π.χ. </a:t>
            </a:r>
          </a:p>
          <a:p>
            <a:pPr>
              <a:buNone/>
            </a:pPr>
            <a:r>
              <a:rPr lang="el-GR" dirty="0" smtClean="0">
                <a:solidFill>
                  <a:srgbClr val="92D050"/>
                </a:solidFill>
              </a:rPr>
              <a:t>Έφτιαξε και χρησιμοποίησε τα γεωργικά εργαλεία από ξύλο, κόκκαλο</a:t>
            </a:r>
          </a:p>
          <a:p>
            <a:pPr>
              <a:buNone/>
            </a:pPr>
            <a:r>
              <a:rPr lang="el-GR" dirty="0" smtClean="0">
                <a:solidFill>
                  <a:srgbClr val="92D050"/>
                </a:solidFill>
              </a:rPr>
              <a:t>Τα πρώτα φυτά που καλλιεργήθηκαν ήταν σιτηρά.</a:t>
            </a:r>
          </a:p>
          <a:p>
            <a:pPr>
              <a:buNone/>
            </a:pPr>
            <a:r>
              <a:rPr lang="el-GR" dirty="0" smtClean="0">
                <a:solidFill>
                  <a:srgbClr val="92D050"/>
                </a:solidFill>
              </a:rPr>
              <a:t>Σχηματίστηκαν οι πρώτοι οικισμοί</a:t>
            </a:r>
            <a:endParaRPr lang="el-GR" dirty="0">
              <a:solidFill>
                <a:srgbClr val="92D050"/>
              </a:solidFill>
            </a:endParaRPr>
          </a:p>
        </p:txBody>
      </p:sp>
      <p:sp>
        <p:nvSpPr>
          <p:cNvPr id="4" name="3 - Θέση περιεχομένου"/>
          <p:cNvSpPr>
            <a:spLocks noGrp="1"/>
          </p:cNvSpPr>
          <p:nvPr>
            <p:ph sz="half" idx="2"/>
          </p:nvPr>
        </p:nvSpPr>
        <p:spPr/>
        <p:txBody>
          <a:bodyPr/>
          <a:lstStyle/>
          <a:p>
            <a:r>
              <a:rPr lang="el-GR" dirty="0" smtClean="0"/>
              <a:t>3.000 π.χ.</a:t>
            </a:r>
          </a:p>
          <a:p>
            <a:pPr>
              <a:buNone/>
            </a:pPr>
            <a:r>
              <a:rPr lang="el-GR" dirty="0" smtClean="0"/>
              <a:t>Εξημέρωση ζώων (βοοειδή, αιγοπρόβατα, όνοι </a:t>
            </a:r>
            <a:r>
              <a:rPr lang="el-GR" dirty="0" err="1" smtClean="0"/>
              <a:t>κ.α</a:t>
            </a:r>
            <a:r>
              <a:rPr lang="el-GR" dirty="0" smtClean="0"/>
              <a:t>)</a:t>
            </a:r>
          </a:p>
          <a:p>
            <a:pPr>
              <a:buNone/>
            </a:pPr>
            <a:r>
              <a:rPr lang="el-GR" dirty="0" smtClean="0"/>
              <a:t>Εξασφάλισε παραγωγή κρέατος και άλλων ζωικών προϊόντων, κοπριά, δέρματα, μυϊκή δύναμη</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sz="3600" dirty="0" smtClean="0">
                <a:solidFill>
                  <a:srgbClr val="FFFF00"/>
                </a:solidFill>
              </a:rPr>
              <a:t>Διατήρηση στον πάγο</a:t>
            </a:r>
          </a:p>
          <a:p>
            <a:r>
              <a:rPr lang="el-GR" sz="3600" dirty="0" smtClean="0">
                <a:solidFill>
                  <a:srgbClr val="FFFF00"/>
                </a:solidFill>
              </a:rPr>
              <a:t>Ξήρανση</a:t>
            </a:r>
          </a:p>
          <a:p>
            <a:r>
              <a:rPr lang="el-GR" sz="3600" dirty="0" smtClean="0">
                <a:solidFill>
                  <a:srgbClr val="FFFF00"/>
                </a:solidFill>
              </a:rPr>
              <a:t>Κάπνισμα</a:t>
            </a:r>
          </a:p>
          <a:p>
            <a:r>
              <a:rPr lang="el-GR" sz="3600" dirty="0" smtClean="0">
                <a:solidFill>
                  <a:srgbClr val="FFFF00"/>
                </a:solidFill>
              </a:rPr>
              <a:t>Αλάτισμα</a:t>
            </a:r>
          </a:p>
          <a:p>
            <a:r>
              <a:rPr lang="el-GR" sz="3600" dirty="0" smtClean="0">
                <a:solidFill>
                  <a:srgbClr val="FFFF00"/>
                </a:solidFill>
              </a:rPr>
              <a:t>Ψήσιμο</a:t>
            </a:r>
          </a:p>
          <a:p>
            <a:r>
              <a:rPr lang="el-GR" sz="3600" dirty="0" smtClean="0">
                <a:solidFill>
                  <a:srgbClr val="FFFF00"/>
                </a:solidFill>
              </a:rPr>
              <a:t>βρασμός</a:t>
            </a:r>
          </a:p>
          <a:p>
            <a:endParaRPr lang="el-GR" dirty="0" smtClean="0"/>
          </a:p>
          <a:p>
            <a:pPr>
              <a:buNone/>
            </a:pPr>
            <a:endParaRPr lang="el-GR" dirty="0"/>
          </a:p>
        </p:txBody>
      </p:sp>
      <p:sp>
        <p:nvSpPr>
          <p:cNvPr id="3" name="2 - Τίτλος"/>
          <p:cNvSpPr>
            <a:spLocks noGrp="1"/>
          </p:cNvSpPr>
          <p:nvPr>
            <p:ph type="title"/>
          </p:nvPr>
        </p:nvSpPr>
        <p:spPr/>
        <p:txBody>
          <a:bodyPr/>
          <a:lstStyle/>
          <a:p>
            <a:r>
              <a:rPr lang="el-GR" dirty="0" smtClean="0">
                <a:solidFill>
                  <a:srgbClr val="C00000"/>
                </a:solidFill>
              </a:rPr>
              <a:t>Μέθοδοι συντήρησης προϊόντων </a:t>
            </a:r>
            <a:endParaRPr lang="el-GR" dirty="0">
              <a:solidFill>
                <a:srgbClr val="C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772816"/>
            <a:ext cx="8229600" cy="4323184"/>
          </a:xfrm>
        </p:spPr>
        <p:txBody>
          <a:bodyPr>
            <a:normAutofit/>
          </a:bodyPr>
          <a:lstStyle/>
          <a:p>
            <a:r>
              <a:rPr lang="el-GR" sz="3200" dirty="0" smtClean="0">
                <a:solidFill>
                  <a:srgbClr val="002060"/>
                </a:solidFill>
              </a:rPr>
              <a:t>Στόχος η καλή υγεία η οποία επηρεάζεται από τη διατροφή</a:t>
            </a:r>
          </a:p>
          <a:p>
            <a:r>
              <a:rPr lang="el-GR" sz="3200" dirty="0" smtClean="0">
                <a:solidFill>
                  <a:srgbClr val="002060"/>
                </a:solidFill>
              </a:rPr>
              <a:t>Γι αυτό η επιστήμη της διατροφής και η ιατρική μελετούν τα τρόφιμα και τα θρεπτικά τους συστατικά καθώς και ερευνούν την εξεύρεση καλύτερων τρόπων διατροφής</a:t>
            </a:r>
            <a:r>
              <a:rPr lang="el-GR" sz="3200" dirty="0" smtClean="0"/>
              <a:t>.</a:t>
            </a:r>
            <a:endParaRPr lang="el-GR" sz="3200" dirty="0"/>
          </a:p>
        </p:txBody>
      </p:sp>
      <p:sp>
        <p:nvSpPr>
          <p:cNvPr id="3" name="2 - Τίτλος"/>
          <p:cNvSpPr>
            <a:spLocks noGrp="1"/>
          </p:cNvSpPr>
          <p:nvPr>
            <p:ph type="title"/>
          </p:nvPr>
        </p:nvSpPr>
        <p:spPr>
          <a:xfrm>
            <a:off x="457200" y="152400"/>
            <a:ext cx="8229600" cy="1260376"/>
          </a:xfrm>
        </p:spPr>
        <p:txBody>
          <a:bodyPr/>
          <a:lstStyle/>
          <a:p>
            <a:r>
              <a:rPr lang="el-GR" dirty="0" smtClean="0">
                <a:solidFill>
                  <a:srgbClr val="C00000"/>
                </a:solidFill>
              </a:rPr>
              <a:t>Σύγχρονες τάσεις διατροφής</a:t>
            </a:r>
            <a:endParaRPr lang="el-GR"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solidFill>
                  <a:srgbClr val="002060"/>
                </a:solidFill>
              </a:rPr>
              <a:t>Πολλές ώρες απασχόλησης μακριά από το σπίτι</a:t>
            </a:r>
          </a:p>
          <a:p>
            <a:r>
              <a:rPr lang="el-GR" dirty="0" smtClean="0">
                <a:solidFill>
                  <a:srgbClr val="002060"/>
                </a:solidFill>
              </a:rPr>
              <a:t>Σύντομη διαδικασία παρασκευής τροφίμων στο σπίτι</a:t>
            </a:r>
          </a:p>
          <a:p>
            <a:r>
              <a:rPr lang="el-GR" dirty="0" smtClean="0">
                <a:solidFill>
                  <a:srgbClr val="002060"/>
                </a:solidFill>
              </a:rPr>
              <a:t>Συσκευασμένα, κατεψυγμένα, προπαρασκευασμένα τρόφιμα αντικαθιστούν τα φρέσκα για οικονομία χρόνου παρασκευής.</a:t>
            </a:r>
          </a:p>
          <a:p>
            <a:endParaRPr lang="el-GR" dirty="0"/>
          </a:p>
        </p:txBody>
      </p:sp>
      <p:sp>
        <p:nvSpPr>
          <p:cNvPr id="3" name="2 - Τίτλος"/>
          <p:cNvSpPr>
            <a:spLocks noGrp="1"/>
          </p:cNvSpPr>
          <p:nvPr>
            <p:ph type="title"/>
          </p:nvPr>
        </p:nvSpPr>
        <p:spPr/>
        <p:txBody>
          <a:bodyPr/>
          <a:lstStyle/>
          <a:p>
            <a:r>
              <a:rPr lang="en-US" dirty="0" smtClean="0">
                <a:solidFill>
                  <a:srgbClr val="C00000"/>
                </a:solidFill>
              </a:rPr>
              <a:t>Fast food</a:t>
            </a:r>
            <a:r>
              <a:rPr lang="el-GR" dirty="0" smtClean="0">
                <a:solidFill>
                  <a:srgbClr val="C00000"/>
                </a:solidFill>
              </a:rPr>
              <a:t>- γιατί;</a:t>
            </a:r>
            <a:endParaRPr lang="el-GR" dirty="0">
              <a:solidFill>
                <a:srgbClr val="C00000"/>
              </a:solidFill>
            </a:endParaRPr>
          </a:p>
        </p:txBody>
      </p:sp>
      <p:sp>
        <p:nvSpPr>
          <p:cNvPr id="4" name="3 - Βέλος προς τα κάτω"/>
          <p:cNvSpPr/>
          <p:nvPr/>
        </p:nvSpPr>
        <p:spPr>
          <a:xfrm>
            <a:off x="3347864" y="3501008"/>
            <a:ext cx="1296144"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3563888" y="3861048"/>
            <a:ext cx="1296144" cy="400110"/>
          </a:xfrm>
          <a:prstGeom prst="rect">
            <a:avLst/>
          </a:prstGeom>
          <a:noFill/>
        </p:spPr>
        <p:txBody>
          <a:bodyPr wrap="square" rtlCol="0">
            <a:spAutoFit/>
          </a:bodyPr>
          <a:lstStyle/>
          <a:p>
            <a:r>
              <a:rPr lang="el-GR" sz="2000" dirty="0" smtClean="0">
                <a:solidFill>
                  <a:srgbClr val="FF0000"/>
                </a:solidFill>
              </a:rPr>
              <a:t>συνέπεια</a:t>
            </a:r>
            <a:endParaRPr lang="el-GR" sz="2000" dirty="0">
              <a:solidFill>
                <a:srgbClr val="FF0000"/>
              </a:solidFill>
            </a:endParaRPr>
          </a:p>
        </p:txBody>
      </p:sp>
      <p:sp>
        <p:nvSpPr>
          <p:cNvPr id="6" name="5 - TextBox"/>
          <p:cNvSpPr txBox="1"/>
          <p:nvPr/>
        </p:nvSpPr>
        <p:spPr>
          <a:xfrm>
            <a:off x="827584" y="4653136"/>
            <a:ext cx="7272808" cy="1077218"/>
          </a:xfrm>
          <a:prstGeom prst="rect">
            <a:avLst/>
          </a:prstGeom>
          <a:noFill/>
        </p:spPr>
        <p:txBody>
          <a:bodyPr wrap="square" rtlCol="0">
            <a:spAutoFit/>
          </a:bodyPr>
          <a:lstStyle/>
          <a:p>
            <a:r>
              <a:rPr lang="el-GR" sz="3200" dirty="0" smtClean="0">
                <a:solidFill>
                  <a:srgbClr val="002060"/>
                </a:solidFill>
              </a:rPr>
              <a:t>Αύξηση κατανάλωσης λιπαρών ουσιών, αλατιού, σαλτσών, ζάχαρης</a:t>
            </a:r>
            <a:endParaRPr lang="el-GR" sz="3200"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988840"/>
            <a:ext cx="8229600" cy="4107160"/>
          </a:xfrm>
        </p:spPr>
        <p:txBody>
          <a:bodyPr/>
          <a:lstStyle/>
          <a:p>
            <a:pPr algn="ctr">
              <a:buNone/>
            </a:pPr>
            <a:r>
              <a:rPr lang="el-GR" sz="3200" b="1" dirty="0" smtClean="0">
                <a:solidFill>
                  <a:srgbClr val="FFC000"/>
                </a:solidFill>
              </a:rPr>
              <a:t>Ανάλογα με </a:t>
            </a:r>
          </a:p>
          <a:p>
            <a:r>
              <a:rPr lang="el-GR" sz="3200" dirty="0" smtClean="0">
                <a:solidFill>
                  <a:srgbClr val="002060"/>
                </a:solidFill>
              </a:rPr>
              <a:t>Την ηλικία</a:t>
            </a:r>
          </a:p>
          <a:p>
            <a:r>
              <a:rPr lang="el-GR" sz="3200" dirty="0" smtClean="0">
                <a:solidFill>
                  <a:srgbClr val="002060"/>
                </a:solidFill>
              </a:rPr>
              <a:t>Το επάγγελμα </a:t>
            </a:r>
          </a:p>
          <a:p>
            <a:r>
              <a:rPr lang="el-GR" sz="3200" dirty="0" smtClean="0">
                <a:solidFill>
                  <a:srgbClr val="002060"/>
                </a:solidFill>
              </a:rPr>
              <a:t>Την προσωπικότητα του ατόμου</a:t>
            </a:r>
          </a:p>
          <a:p>
            <a:r>
              <a:rPr lang="el-GR" sz="3200" dirty="0" smtClean="0">
                <a:solidFill>
                  <a:srgbClr val="002060"/>
                </a:solidFill>
              </a:rPr>
              <a:t>Τις προτιμήσεις </a:t>
            </a:r>
            <a:endParaRPr lang="el-GR" sz="3200" dirty="0">
              <a:solidFill>
                <a:srgbClr val="002060"/>
              </a:solidFill>
            </a:endParaRPr>
          </a:p>
        </p:txBody>
      </p:sp>
      <p:sp>
        <p:nvSpPr>
          <p:cNvPr id="3" name="2 - Τίτλος"/>
          <p:cNvSpPr>
            <a:spLocks noGrp="1"/>
          </p:cNvSpPr>
          <p:nvPr>
            <p:ph type="title"/>
          </p:nvPr>
        </p:nvSpPr>
        <p:spPr/>
        <p:txBody>
          <a:bodyPr/>
          <a:lstStyle/>
          <a:p>
            <a:r>
              <a:rPr lang="el-GR" dirty="0" smtClean="0">
                <a:solidFill>
                  <a:srgbClr val="C00000"/>
                </a:solidFill>
              </a:rPr>
              <a:t>Τρόπος διατροφής διαφέρει</a:t>
            </a:r>
            <a:endParaRPr lang="el-GR"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lgn="ctr">
              <a:buNone/>
            </a:pPr>
            <a:r>
              <a:rPr lang="el-GR" sz="3200" dirty="0" smtClean="0">
                <a:solidFill>
                  <a:srgbClr val="FFFF00"/>
                </a:solidFill>
              </a:rPr>
              <a:t>Προς τρόφιμα ιδιαίτερων απαιτήσεων</a:t>
            </a:r>
          </a:p>
          <a:p>
            <a:r>
              <a:rPr lang="el-GR" dirty="0" smtClean="0"/>
              <a:t> </a:t>
            </a:r>
            <a:r>
              <a:rPr lang="el-GR" sz="2800" dirty="0" smtClean="0">
                <a:solidFill>
                  <a:srgbClr val="002060"/>
                </a:solidFill>
              </a:rPr>
              <a:t>με μειωμένες θερμίδες</a:t>
            </a:r>
          </a:p>
          <a:p>
            <a:r>
              <a:rPr lang="el-GR" sz="2800" dirty="0" smtClean="0">
                <a:solidFill>
                  <a:srgbClr val="002060"/>
                </a:solidFill>
              </a:rPr>
              <a:t>Μειωμένες λιπαρές ουσίες</a:t>
            </a:r>
          </a:p>
          <a:p>
            <a:r>
              <a:rPr lang="el-GR" sz="2800" dirty="0" smtClean="0">
                <a:solidFill>
                  <a:srgbClr val="002060"/>
                </a:solidFill>
              </a:rPr>
              <a:t>Χωρίς ζάχαρη</a:t>
            </a:r>
          </a:p>
          <a:p>
            <a:r>
              <a:rPr lang="el-GR" sz="2800" dirty="0" smtClean="0">
                <a:solidFill>
                  <a:srgbClr val="002060"/>
                </a:solidFill>
              </a:rPr>
              <a:t>Βιολογικά προϊόντα</a:t>
            </a:r>
          </a:p>
          <a:p>
            <a:r>
              <a:rPr lang="el-GR" sz="2800" dirty="0" smtClean="0">
                <a:solidFill>
                  <a:srgbClr val="002060"/>
                </a:solidFill>
              </a:rPr>
              <a:t>Εμπλουτισμένες τροφές σε θρεπτικά στοιχεία</a:t>
            </a:r>
          </a:p>
          <a:p>
            <a:endParaRPr lang="el-GR" dirty="0" smtClean="0"/>
          </a:p>
          <a:p>
            <a:endParaRPr lang="el-GR" dirty="0"/>
          </a:p>
        </p:txBody>
      </p:sp>
      <p:sp>
        <p:nvSpPr>
          <p:cNvPr id="3" name="2 - Τίτλος"/>
          <p:cNvSpPr>
            <a:spLocks noGrp="1"/>
          </p:cNvSpPr>
          <p:nvPr>
            <p:ph type="title"/>
          </p:nvPr>
        </p:nvSpPr>
        <p:spPr/>
        <p:txBody>
          <a:bodyPr/>
          <a:lstStyle/>
          <a:p>
            <a:r>
              <a:rPr lang="el-GR" dirty="0" smtClean="0">
                <a:solidFill>
                  <a:srgbClr val="C00000"/>
                </a:solidFill>
              </a:rPr>
              <a:t>Στροφή προς νέα είδη τροφίμων</a:t>
            </a:r>
            <a:endParaRPr lang="el-GR" dirty="0">
              <a:solidFill>
                <a:srgbClr val="C00000"/>
              </a:solidFill>
            </a:endParaRPr>
          </a:p>
        </p:txBody>
      </p:sp>
      <p:sp>
        <p:nvSpPr>
          <p:cNvPr id="4" name="3 - Βέλος προς τα κάτω"/>
          <p:cNvSpPr/>
          <p:nvPr/>
        </p:nvSpPr>
        <p:spPr>
          <a:xfrm>
            <a:off x="3851920" y="4653136"/>
            <a:ext cx="936104"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1331640" y="5445224"/>
            <a:ext cx="6120680" cy="523220"/>
          </a:xfrm>
          <a:prstGeom prst="rect">
            <a:avLst/>
          </a:prstGeom>
          <a:noFill/>
        </p:spPr>
        <p:txBody>
          <a:bodyPr wrap="square" rtlCol="0">
            <a:spAutoFit/>
          </a:bodyPr>
          <a:lstStyle/>
          <a:p>
            <a:r>
              <a:rPr lang="el-GR" sz="2800" dirty="0" smtClean="0">
                <a:solidFill>
                  <a:srgbClr val="C00000"/>
                </a:solidFill>
              </a:rPr>
              <a:t>Στροφή στη μεσογειακή διατροφή</a:t>
            </a:r>
            <a:endParaRPr lang="el-GR" sz="2800"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r>
              <a:rPr lang="el-GR" sz="2800" dirty="0" smtClean="0">
                <a:solidFill>
                  <a:srgbClr val="002060"/>
                </a:solidFill>
              </a:rPr>
              <a:t>Κατανάλωση ελαιολάδου</a:t>
            </a:r>
          </a:p>
          <a:p>
            <a:r>
              <a:rPr lang="el-GR" sz="2800" dirty="0" smtClean="0">
                <a:solidFill>
                  <a:srgbClr val="002060"/>
                </a:solidFill>
              </a:rPr>
              <a:t>Χορταρικών</a:t>
            </a:r>
          </a:p>
          <a:p>
            <a:r>
              <a:rPr lang="el-GR" sz="2800" dirty="0" smtClean="0">
                <a:solidFill>
                  <a:srgbClr val="002060"/>
                </a:solidFill>
              </a:rPr>
              <a:t>Φρούτων</a:t>
            </a:r>
          </a:p>
          <a:p>
            <a:r>
              <a:rPr lang="el-GR" sz="2800" dirty="0" smtClean="0">
                <a:solidFill>
                  <a:srgbClr val="002060"/>
                </a:solidFill>
              </a:rPr>
              <a:t>Λαχανικών</a:t>
            </a:r>
          </a:p>
          <a:p>
            <a:r>
              <a:rPr lang="el-GR" sz="2800" dirty="0" smtClean="0">
                <a:solidFill>
                  <a:srgbClr val="002060"/>
                </a:solidFill>
              </a:rPr>
              <a:t>Ψαριών</a:t>
            </a:r>
          </a:p>
          <a:p>
            <a:r>
              <a:rPr lang="el-GR" sz="2800" dirty="0" smtClean="0">
                <a:solidFill>
                  <a:srgbClr val="002060"/>
                </a:solidFill>
              </a:rPr>
              <a:t>Γαλακτοκομικών προϊόντων</a:t>
            </a:r>
          </a:p>
          <a:p>
            <a:r>
              <a:rPr lang="el-GR" sz="2800" dirty="0" smtClean="0">
                <a:solidFill>
                  <a:srgbClr val="002060"/>
                </a:solidFill>
              </a:rPr>
              <a:t>Και λιγότερου κρέατος</a:t>
            </a:r>
          </a:p>
          <a:p>
            <a:endParaRPr lang="el-GR" dirty="0" smtClean="0"/>
          </a:p>
          <a:p>
            <a:pPr>
              <a:buNone/>
            </a:pPr>
            <a:r>
              <a:rPr lang="el-GR" sz="2800" b="1" dirty="0" smtClean="0">
                <a:solidFill>
                  <a:srgbClr val="FFFF00"/>
                </a:solidFill>
              </a:rPr>
              <a:t>   Είναι το μυστικό της μακροζωίας και της διασφάλισης καλής υγιεινής κατάστασης</a:t>
            </a:r>
            <a:endParaRPr lang="el-GR" sz="2800" b="1" dirty="0">
              <a:solidFill>
                <a:srgbClr val="FFFF00"/>
              </a:solidFill>
            </a:endParaRPr>
          </a:p>
        </p:txBody>
      </p:sp>
      <p:sp>
        <p:nvSpPr>
          <p:cNvPr id="3" name="2 - Τίτλος"/>
          <p:cNvSpPr>
            <a:spLocks noGrp="1"/>
          </p:cNvSpPr>
          <p:nvPr>
            <p:ph type="title"/>
          </p:nvPr>
        </p:nvSpPr>
        <p:spPr/>
        <p:txBody>
          <a:bodyPr/>
          <a:lstStyle/>
          <a:p>
            <a:r>
              <a:rPr lang="el-GR" dirty="0" smtClean="0">
                <a:solidFill>
                  <a:srgbClr val="C00000"/>
                </a:solidFill>
              </a:rPr>
              <a:t>Μεσογειακή διατροφή</a:t>
            </a:r>
            <a:endParaRPr lang="el-GR" dirty="0">
              <a:solidFill>
                <a:srgbClr val="C00000"/>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497</TotalTime>
  <Words>908</Words>
  <Application>Microsoft Office PowerPoint</Application>
  <PresentationFormat>Προβολή στην οθόνη (4:3)</PresentationFormat>
  <Paragraphs>117</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Χαρτί</vt:lpstr>
      <vt:lpstr>ΕΙΣΑΓΩΓΗ ΣΤΗΝ ΤΕΧΝΟΛΟΓΙΑ ΤΡΟΦΙΜΩΝ</vt:lpstr>
      <vt:lpstr>ΠΑΛΑΙΟΛΙΘΙΚΗ ΕΠΟΧΗ   (πριν 10.000πχ)</vt:lpstr>
      <vt:lpstr>Διαφάνεια 3</vt:lpstr>
      <vt:lpstr>Μέθοδοι συντήρησης προϊόντων </vt:lpstr>
      <vt:lpstr>Σύγχρονες τάσεις διατροφής</vt:lpstr>
      <vt:lpstr>Fast food- γιατί;</vt:lpstr>
      <vt:lpstr>Τρόπος διατροφής διαφέρει</vt:lpstr>
      <vt:lpstr>Στροφή προς νέα είδη τροφίμων</vt:lpstr>
      <vt:lpstr>Μεσογειακή διατροφή</vt:lpstr>
      <vt:lpstr>Σύσταση και κατηγορίες τροφίμων</vt:lpstr>
      <vt:lpstr>Διάκριση τροφίμων</vt:lpstr>
      <vt:lpstr>Συστατικά των τροφίμων</vt:lpstr>
      <vt:lpstr>Πρωτεΐνες &amp; λιπαρές ουσίες</vt:lpstr>
      <vt:lpstr>Διαφάνεια 14</vt:lpstr>
      <vt:lpstr>Διαφάνεια 15</vt:lpstr>
      <vt:lpstr>Διαφάνεια 16</vt:lpstr>
      <vt:lpstr>ΒΙΤΑΜΙΝΕΣ</vt:lpstr>
      <vt:lpstr>Διαφάνεια 18</vt:lpstr>
      <vt:lpstr>Θρεπτική αξία τροφίμων</vt:lpstr>
      <vt:lpstr>Διαφάνεια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ΕΙΣΑΓΩΓΗ ΣΤΗΝ ΤΕΧΝΟΛΟΓΙΑ ΤΡΟΦΙΜΩΝ</dc:title>
  <dc:creator>Κωνσταντινα</dc:creator>
  <cp:lastModifiedBy>Κωνσταντινα</cp:lastModifiedBy>
  <cp:revision>46</cp:revision>
  <dcterms:created xsi:type="dcterms:W3CDTF">2018-09-16T16:33:22Z</dcterms:created>
  <dcterms:modified xsi:type="dcterms:W3CDTF">2020-03-27T10:12:59Z</dcterms:modified>
</cp:coreProperties>
</file>