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61" r:id="rId6"/>
    <p:sldId id="259" r:id="rId7"/>
  </p:sldIdLst>
  <p:sldSz cx="6858000" cy="9144000" type="screen4x3"/>
  <p:notesSz cx="6889750" cy="1002188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36" y="224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l-G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036F02E-FEAF-4CCF-AD97-C4FE1627A99B}" type="datetimeFigureOut">
              <a:rPr lang="el-GR" smtClean="0"/>
              <a:t>19/3/2020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354697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036F02E-FEAF-4CCF-AD97-C4FE1627A99B}" type="datetimeFigureOut">
              <a:rPr lang="el-GR" smtClean="0"/>
              <a:t>19/3/2020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410980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036F02E-FEAF-4CCF-AD97-C4FE1627A99B}" type="datetimeFigureOut">
              <a:rPr lang="el-GR" smtClean="0"/>
              <a:t>19/3/2020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32739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036F02E-FEAF-4CCF-AD97-C4FE1627A99B}" type="datetimeFigureOut">
              <a:rPr lang="el-GR" smtClean="0"/>
              <a:t>19/3/2020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198849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36F02E-FEAF-4CCF-AD97-C4FE1627A99B}" type="datetimeFigureOut">
              <a:rPr lang="el-GR" smtClean="0"/>
              <a:t>19/3/2020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191126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036F02E-FEAF-4CCF-AD97-C4FE1627A99B}" type="datetimeFigureOut">
              <a:rPr lang="el-GR" smtClean="0"/>
              <a:t>19/3/2020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60399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036F02E-FEAF-4CCF-AD97-C4FE1627A99B}" type="datetimeFigureOut">
              <a:rPr lang="el-GR" smtClean="0"/>
              <a:t>19/3/2020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98673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036F02E-FEAF-4CCF-AD97-C4FE1627A99B}" type="datetimeFigureOut">
              <a:rPr lang="el-GR" smtClean="0"/>
              <a:t>19/3/2020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18458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6F02E-FEAF-4CCF-AD97-C4FE1627A99B}" type="datetimeFigureOut">
              <a:rPr lang="el-GR" smtClean="0"/>
              <a:t>19/3/2020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273981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6F02E-FEAF-4CCF-AD97-C4FE1627A99B}" type="datetimeFigureOut">
              <a:rPr lang="el-GR" smtClean="0"/>
              <a:t>19/3/2020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345138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6F02E-FEAF-4CCF-AD97-C4FE1627A99B}" type="datetimeFigureOut">
              <a:rPr lang="el-GR" smtClean="0"/>
              <a:t>19/3/2020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59DFA3A-20E1-4231-A0D7-A35F587FDD46}" type="slidenum">
              <a:rPr lang="el-GR" smtClean="0"/>
              <a:t>‹#›</a:t>
            </a:fld>
            <a:endParaRPr lang="el-GR"/>
          </a:p>
        </p:txBody>
      </p:sp>
    </p:spTree>
    <p:extLst>
      <p:ext uri="{BB962C8B-B14F-4D97-AF65-F5344CB8AC3E}">
        <p14:creationId xmlns:p14="http://schemas.microsoft.com/office/powerpoint/2010/main" val="152140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036F02E-FEAF-4CCF-AD97-C4FE1627A99B}" type="datetimeFigureOut">
              <a:rPr lang="el-GR" smtClean="0"/>
              <a:t>19/3/2020</a:t>
            </a:fld>
            <a:endParaRPr lang="el-G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59DFA3A-20E1-4231-A0D7-A35F587FDD46}" type="slidenum">
              <a:rPr lang="el-GR" smtClean="0"/>
              <a:t>‹#›</a:t>
            </a:fld>
            <a:endParaRPr lang="el-GR"/>
          </a:p>
        </p:txBody>
      </p:sp>
    </p:spTree>
    <p:extLst>
      <p:ext uri="{BB962C8B-B14F-4D97-AF65-F5344CB8AC3E}">
        <p14:creationId xmlns:p14="http://schemas.microsoft.com/office/powerpoint/2010/main" val="4262319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7.png"/><Relationship Id="rId5" Type="http://schemas.openxmlformats.org/officeDocument/2006/relationships/image" Target="../media/image11.jpe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8.wdp"/><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7.png"/><Relationship Id="rId10" Type="http://schemas.openxmlformats.org/officeDocument/2006/relationships/image" Target="../media/image20.png"/><Relationship Id="rId4" Type="http://schemas.microsoft.com/office/2007/relationships/hdphoto" Target="../media/hdphoto4.wdp"/><Relationship Id="rId9" Type="http://schemas.openxmlformats.org/officeDocument/2006/relationships/image" Target="../media/image19.pn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9.wdp"/><Relationship Id="rId11" Type="http://schemas.openxmlformats.org/officeDocument/2006/relationships/image" Target="../media/image7.png"/><Relationship Id="rId5" Type="http://schemas.openxmlformats.org/officeDocument/2006/relationships/image" Target="../media/image24.png"/><Relationship Id="rId10" Type="http://schemas.microsoft.com/office/2007/relationships/hdphoto" Target="../media/hdphoto10.wdp"/><Relationship Id="rId4" Type="http://schemas.openxmlformats.org/officeDocument/2006/relationships/image" Target="../media/image23.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1.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20687" y="827584"/>
            <a:ext cx="5718617" cy="7416824"/>
          </a:xfrm>
          <a:prstGeom prst="rect">
            <a:avLst/>
          </a:prstGeom>
        </p:spPr>
      </p:pic>
      <p:sp>
        <p:nvSpPr>
          <p:cNvPr id="9" name="TextBox 8"/>
          <p:cNvSpPr txBox="1"/>
          <p:nvPr/>
        </p:nvSpPr>
        <p:spPr>
          <a:xfrm>
            <a:off x="1124744" y="1187624"/>
            <a:ext cx="2952328" cy="1015663"/>
          </a:xfrm>
          <a:prstGeom prst="rect">
            <a:avLst/>
          </a:prstGeom>
          <a:noFill/>
        </p:spPr>
        <p:txBody>
          <a:bodyPr wrap="square" rtlCol="0">
            <a:spAutoFit/>
          </a:bodyPr>
          <a:lstStyle/>
          <a:p>
            <a:r>
              <a:rPr lang="el-GR" sz="6000" dirty="0" smtClean="0">
                <a:latin typeface="Aka-Acid-ChivoBlack" pitchFamily="50" charset="0"/>
              </a:rPr>
              <a:t>«Ρίξε» </a:t>
            </a:r>
            <a:endParaRPr lang="el-GR" sz="6000" dirty="0"/>
          </a:p>
        </p:txBody>
      </p:sp>
      <p:sp>
        <p:nvSpPr>
          <p:cNvPr id="10" name="TextBox 9"/>
          <p:cNvSpPr txBox="1"/>
          <p:nvPr/>
        </p:nvSpPr>
        <p:spPr>
          <a:xfrm rot="20344204">
            <a:off x="2783511" y="2037592"/>
            <a:ext cx="835217" cy="584775"/>
          </a:xfrm>
          <a:prstGeom prst="rect">
            <a:avLst/>
          </a:prstGeom>
          <a:noFill/>
        </p:spPr>
        <p:txBody>
          <a:bodyPr wrap="square" rtlCol="0">
            <a:spAutoFit/>
          </a:bodyPr>
          <a:lstStyle/>
          <a:p>
            <a:r>
              <a:rPr lang="el-GR" sz="3200" dirty="0" smtClean="0">
                <a:latin typeface="Aka-AcidGR-FatItalic" pitchFamily="50" charset="-95"/>
                <a:ea typeface="Aka-AcidGR-FatItalic" pitchFamily="50" charset="-95"/>
              </a:rPr>
              <a:t>μια</a:t>
            </a:r>
            <a:endParaRPr lang="el-GR" sz="3200" dirty="0">
              <a:latin typeface="Aka-AcidGR-FatItalic" pitchFamily="50" charset="-95"/>
              <a:ea typeface="Aka-AcidGR-FatItalic" pitchFamily="50" charset="-95"/>
            </a:endParaRPr>
          </a:p>
        </p:txBody>
      </p:sp>
      <p:sp>
        <p:nvSpPr>
          <p:cNvPr id="11" name="TextBox 10"/>
          <p:cNvSpPr txBox="1"/>
          <p:nvPr/>
        </p:nvSpPr>
        <p:spPr>
          <a:xfrm>
            <a:off x="3356992" y="2367535"/>
            <a:ext cx="2604145" cy="769441"/>
          </a:xfrm>
          <a:prstGeom prst="rect">
            <a:avLst/>
          </a:prstGeom>
          <a:noFill/>
        </p:spPr>
        <p:txBody>
          <a:bodyPr wrap="square" rtlCol="0">
            <a:spAutoFit/>
          </a:bodyPr>
          <a:lstStyle/>
          <a:p>
            <a:r>
              <a:rPr lang="el-GR" sz="4400" dirty="0" smtClean="0">
                <a:latin typeface="Aka-Acid-Titan" pitchFamily="50" charset="0"/>
              </a:rPr>
              <a:t>ιστορία</a:t>
            </a:r>
            <a:endParaRPr lang="el-GR" sz="4400" dirty="0">
              <a:latin typeface="Aka-Acid-Titan" pitchFamily="50" charset="0"/>
            </a:endParaRPr>
          </a:p>
        </p:txBody>
      </p:sp>
      <p:pic>
        <p:nvPicPr>
          <p:cNvPr id="3074" name="Picture 2" descr="Image result for writing pencil 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79" b="89872" l="0" r="1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744338" y="-90357"/>
            <a:ext cx="2499428" cy="25559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24744" y="3419872"/>
            <a:ext cx="4923486" cy="830997"/>
          </a:xfrm>
          <a:prstGeom prst="rect">
            <a:avLst/>
          </a:prstGeom>
          <a:noFill/>
        </p:spPr>
        <p:txBody>
          <a:bodyPr wrap="square" rtlCol="0">
            <a:spAutoFit/>
          </a:bodyPr>
          <a:lstStyle/>
          <a:p>
            <a:r>
              <a:rPr lang="el-GR" sz="2400" dirty="0" smtClean="0">
                <a:latin typeface="Aka-AcidGR-DiaryGirl" pitchFamily="50" charset="-95"/>
                <a:ea typeface="Aka-AcidGR-DiaryGirl" pitchFamily="50" charset="-95"/>
              </a:rPr>
              <a:t>Εξάσκηση στην παραγωγή γραπτού λόγου</a:t>
            </a:r>
          </a:p>
        </p:txBody>
      </p:sp>
      <p:sp>
        <p:nvSpPr>
          <p:cNvPr id="13" name="AutoShape 4" descr="Image result for writing ki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077"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153" b="96437" l="0" r="95682"/>
                    </a14:imgEffect>
                  </a14:imgLayer>
                </a14:imgProps>
              </a:ext>
              <a:ext uri="{28A0092B-C50C-407E-A947-70E740481C1C}">
                <a14:useLocalDpi xmlns:a14="http://schemas.microsoft.com/office/drawing/2010/main" val="0"/>
              </a:ext>
            </a:extLst>
          </a:blip>
          <a:srcRect/>
          <a:stretch>
            <a:fillRect/>
          </a:stretch>
        </p:blipFill>
        <p:spPr bwMode="auto">
          <a:xfrm>
            <a:off x="341908" y="5273377"/>
            <a:ext cx="2770857" cy="4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4494" y="4427984"/>
            <a:ext cx="2475622" cy="2493626"/>
          </a:xfrm>
          <a:prstGeom prst="rect">
            <a:avLst/>
          </a:prstGeom>
        </p:spPr>
      </p:pic>
      <p:sp>
        <p:nvSpPr>
          <p:cNvPr id="17" name="TextBox 16"/>
          <p:cNvSpPr txBox="1"/>
          <p:nvPr/>
        </p:nvSpPr>
        <p:spPr>
          <a:xfrm>
            <a:off x="3780769" y="4930130"/>
            <a:ext cx="1596763" cy="1323439"/>
          </a:xfrm>
          <a:prstGeom prst="rect">
            <a:avLst/>
          </a:prstGeom>
          <a:noFill/>
        </p:spPr>
        <p:txBody>
          <a:bodyPr wrap="square" rtlCol="0">
            <a:spAutoFit/>
          </a:bodyPr>
          <a:lstStyle/>
          <a:p>
            <a:pPr algn="ctr"/>
            <a:r>
              <a:rPr lang="el-GR" sz="4000" dirty="0" smtClean="0">
                <a:latin typeface="Aka-Acid-CanterBold" pitchFamily="50" charset="-95"/>
              </a:rPr>
              <a:t>Γραφω μια ιστορια</a:t>
            </a:r>
            <a:endParaRPr lang="el-GR" sz="4000" dirty="0">
              <a:latin typeface="Aka-Acid-CanterBold" pitchFamily="50" charset="-95"/>
            </a:endParaRPr>
          </a:p>
        </p:txBody>
      </p:sp>
      <p:pic>
        <p:nvPicPr>
          <p:cNvPr id="19" name="Picture 18"/>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4257122">
            <a:off x="3199856" y="4149652"/>
            <a:ext cx="1577572" cy="772688"/>
          </a:xfrm>
          <a:prstGeom prst="rect">
            <a:avLst/>
          </a:prstGeom>
        </p:spPr>
      </p:pic>
      <p:pic>
        <p:nvPicPr>
          <p:cNvPr id="22"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8675" y="7524328"/>
            <a:ext cx="2017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11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ube pattern template"/>
          <p:cNvPicPr>
            <a:picLocks noChangeAspect="1" noChangeArrowheads="1"/>
          </p:cNvPicPr>
          <p:nvPr/>
        </p:nvPicPr>
        <p:blipFill rotWithShape="1">
          <a:blip r:embed="rId2">
            <a:extLst>
              <a:ext uri="{28A0092B-C50C-407E-A947-70E740481C1C}">
                <a14:useLocalDpi xmlns:a14="http://schemas.microsoft.com/office/drawing/2010/main" val="0"/>
              </a:ext>
            </a:extLst>
          </a:blip>
          <a:srcRect t="3518" b="2173"/>
          <a:stretch/>
        </p:blipFill>
        <p:spPr bwMode="auto">
          <a:xfrm>
            <a:off x="336512" y="1043608"/>
            <a:ext cx="6183703" cy="7544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83752" y="3562975"/>
            <a:ext cx="1850719" cy="646331"/>
          </a:xfrm>
          <a:prstGeom prst="rect">
            <a:avLst/>
          </a:prstGeom>
          <a:noFill/>
        </p:spPr>
        <p:txBody>
          <a:bodyPr wrap="square" rtlCol="0">
            <a:spAutoFit/>
          </a:bodyPr>
          <a:lstStyle/>
          <a:p>
            <a:pPr algn="ctr"/>
            <a:r>
              <a:rPr lang="el-GR" dirty="0" smtClean="0">
                <a:latin typeface="Aka-Acid-StaticBold" pitchFamily="50" charset="0"/>
              </a:rPr>
              <a:t>Ένα μικροσκοπικό ρομποτάκι</a:t>
            </a:r>
            <a:endParaRPr lang="el-GR" dirty="0">
              <a:latin typeface="Aka-Acid-StaticBold" pitchFamily="50" charset="0"/>
            </a:endParaRPr>
          </a:p>
        </p:txBody>
      </p:sp>
      <p:sp>
        <p:nvSpPr>
          <p:cNvPr id="2" name="TextBox 1"/>
          <p:cNvSpPr txBox="1"/>
          <p:nvPr/>
        </p:nvSpPr>
        <p:spPr>
          <a:xfrm>
            <a:off x="2566504" y="5330983"/>
            <a:ext cx="1767967" cy="646331"/>
          </a:xfrm>
          <a:prstGeom prst="rect">
            <a:avLst/>
          </a:prstGeom>
          <a:noFill/>
        </p:spPr>
        <p:txBody>
          <a:bodyPr wrap="square" rtlCol="0">
            <a:spAutoFit/>
          </a:bodyPr>
          <a:lstStyle/>
          <a:p>
            <a:pPr algn="ctr"/>
            <a:r>
              <a:rPr lang="el-GR" dirty="0" smtClean="0">
                <a:latin typeface="Aka-Acid-StaticBold" pitchFamily="50" charset="0"/>
              </a:rPr>
              <a:t>Ένα φοβιτσιάρικο φάντασμα</a:t>
            </a:r>
            <a:endParaRPr lang="el-GR" dirty="0">
              <a:latin typeface="Aka-Acid-StaticBold" pitchFamily="50" charset="0"/>
            </a:endParaRPr>
          </a:p>
        </p:txBody>
      </p:sp>
      <p:sp>
        <p:nvSpPr>
          <p:cNvPr id="5" name="TextBox 4"/>
          <p:cNvSpPr txBox="1"/>
          <p:nvPr/>
        </p:nvSpPr>
        <p:spPr>
          <a:xfrm>
            <a:off x="2644333" y="6804248"/>
            <a:ext cx="1568060" cy="923330"/>
          </a:xfrm>
          <a:prstGeom prst="rect">
            <a:avLst/>
          </a:prstGeom>
          <a:noFill/>
        </p:spPr>
        <p:txBody>
          <a:bodyPr wrap="square" rtlCol="0">
            <a:spAutoFit/>
          </a:bodyPr>
          <a:lstStyle/>
          <a:p>
            <a:pPr algn="ctr"/>
            <a:r>
              <a:rPr lang="el-GR" dirty="0" smtClean="0">
                <a:latin typeface="Aka-Acid-StaticBold" pitchFamily="50" charset="0"/>
              </a:rPr>
              <a:t>Μια καλόκαρδη μικρή μαγισσούλα</a:t>
            </a:r>
            <a:endParaRPr lang="el-GR" dirty="0">
              <a:latin typeface="Aka-Acid-StaticBold" pitchFamily="50" charset="0"/>
            </a:endParaRPr>
          </a:p>
        </p:txBody>
      </p:sp>
      <p:pic>
        <p:nvPicPr>
          <p:cNvPr id="1026" name="Picture 2" descr="Image result for cute ghos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5626" y="6012160"/>
            <a:ext cx="465472" cy="6206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cute robot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8323" y="4211960"/>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ute witch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6335" y="7618196"/>
            <a:ext cx="504056" cy="8911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10211" y="1403648"/>
            <a:ext cx="1436304" cy="923330"/>
          </a:xfrm>
          <a:prstGeom prst="rect">
            <a:avLst/>
          </a:prstGeom>
          <a:noFill/>
        </p:spPr>
        <p:txBody>
          <a:bodyPr wrap="square" rtlCol="0">
            <a:spAutoFit/>
          </a:bodyPr>
          <a:lstStyle/>
          <a:p>
            <a:pPr algn="ctr"/>
            <a:r>
              <a:rPr lang="el-GR" dirty="0" smtClean="0">
                <a:latin typeface="Aka-Acid-StaticBold" pitchFamily="50" charset="0"/>
              </a:rPr>
              <a:t>Ένας πανέξυπνος ντετέκτιβ</a:t>
            </a:r>
          </a:p>
        </p:txBody>
      </p:sp>
      <p:pic>
        <p:nvPicPr>
          <p:cNvPr id="1034" name="Picture 10" descr="Image result for cute little detective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8689" y="2293070"/>
            <a:ext cx="779347" cy="7793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5400000">
            <a:off x="1212677" y="3620642"/>
            <a:ext cx="1467544" cy="923330"/>
          </a:xfrm>
          <a:prstGeom prst="rect">
            <a:avLst/>
          </a:prstGeom>
          <a:noFill/>
        </p:spPr>
        <p:txBody>
          <a:bodyPr wrap="square" rtlCol="0">
            <a:spAutoFit/>
          </a:bodyPr>
          <a:lstStyle/>
          <a:p>
            <a:pPr algn="ctr"/>
            <a:r>
              <a:rPr lang="el-GR" dirty="0" smtClean="0">
                <a:latin typeface="Aka-Acid-StaticBold" pitchFamily="50" charset="0"/>
              </a:rPr>
              <a:t>Ένας καλόκαρδος εξωγήινος</a:t>
            </a:r>
            <a:endParaRPr lang="el-GR" dirty="0">
              <a:latin typeface="Aka-Acid-StaticBold" pitchFamily="50" charset="0"/>
            </a:endParaRPr>
          </a:p>
        </p:txBody>
      </p:sp>
      <p:pic>
        <p:nvPicPr>
          <p:cNvPr id="1036" name="Picture 12" descr="Image result for cute little alien clipart"/>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5400000">
            <a:off x="785053" y="3737260"/>
            <a:ext cx="709369" cy="6900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ute little alien clip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5490738" y="3745169"/>
            <a:ext cx="491545" cy="5825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4077101" y="3620641"/>
            <a:ext cx="1584176" cy="923330"/>
          </a:xfrm>
          <a:prstGeom prst="rect">
            <a:avLst/>
          </a:prstGeom>
          <a:noFill/>
        </p:spPr>
        <p:txBody>
          <a:bodyPr wrap="square" rtlCol="0">
            <a:spAutoFit/>
          </a:bodyPr>
          <a:lstStyle/>
          <a:p>
            <a:pPr algn="ctr"/>
            <a:r>
              <a:rPr lang="el-GR" dirty="0" smtClean="0">
                <a:latin typeface="Aka-Acid-StaticBold" pitchFamily="50" charset="0"/>
              </a:rPr>
              <a:t>Ένα ζαβολιάρικο τερατάκι</a:t>
            </a:r>
            <a:endParaRPr lang="el-GR" dirty="0">
              <a:latin typeface="Aka-Acid-StaticBold" pitchFamily="50" charset="0"/>
            </a:endParaRPr>
          </a:p>
        </p:txBody>
      </p:sp>
      <p:sp>
        <p:nvSpPr>
          <p:cNvPr id="9" name="TextBox 8"/>
          <p:cNvSpPr txBox="1"/>
          <p:nvPr/>
        </p:nvSpPr>
        <p:spPr>
          <a:xfrm>
            <a:off x="4428759" y="327533"/>
            <a:ext cx="2091455" cy="2246769"/>
          </a:xfrm>
          <a:prstGeom prst="rect">
            <a:avLst/>
          </a:prstGeom>
          <a:noFill/>
        </p:spPr>
        <p:txBody>
          <a:bodyPr wrap="square" rtlCol="0">
            <a:spAutoFit/>
          </a:bodyPr>
          <a:lstStyle/>
          <a:p>
            <a:pPr marL="285750" indent="-285750">
              <a:buFont typeface="Courier New" pitchFamily="49" charset="0"/>
              <a:buChar char="o"/>
            </a:pPr>
            <a:r>
              <a:rPr lang="el-GR" sz="1400" dirty="0" smtClean="0">
                <a:latin typeface="Aka-AcidGR-Muli" pitchFamily="50" charset="-95"/>
              </a:rPr>
              <a:t>Κόβω </a:t>
            </a:r>
            <a:r>
              <a:rPr lang="el-GR" sz="1400" dirty="0" smtClean="0">
                <a:latin typeface="Aka-AcidGR-Muli" pitchFamily="50" charset="-95"/>
              </a:rPr>
              <a:t>στις μαύρες γραμμές.</a:t>
            </a:r>
          </a:p>
          <a:p>
            <a:pPr marL="285750" indent="-285750">
              <a:buFont typeface="Courier New" pitchFamily="49" charset="0"/>
              <a:buChar char="o"/>
            </a:pPr>
            <a:r>
              <a:rPr lang="el-GR" sz="1400" dirty="0" smtClean="0">
                <a:latin typeface="Aka-AcidGR-Muli" pitchFamily="50" charset="-95"/>
              </a:rPr>
              <a:t> Διπλώνω </a:t>
            </a:r>
            <a:r>
              <a:rPr lang="el-GR" sz="1400" dirty="0" smtClean="0">
                <a:latin typeface="Aka-AcidGR-Muli" pitchFamily="50" charset="-95"/>
              </a:rPr>
              <a:t>στις διακεκομμένες γραμμές</a:t>
            </a:r>
            <a:r>
              <a:rPr lang="el-GR" sz="1400" dirty="0" smtClean="0">
                <a:latin typeface="Aka-AcidGR-Muli" pitchFamily="50" charset="-95"/>
              </a:rPr>
              <a:t>.</a:t>
            </a:r>
          </a:p>
          <a:p>
            <a:pPr marL="285750" indent="-285750">
              <a:buFont typeface="Courier New" pitchFamily="49" charset="0"/>
              <a:buChar char="o"/>
            </a:pPr>
            <a:r>
              <a:rPr lang="el-GR" sz="1400" dirty="0" smtClean="0">
                <a:latin typeface="Aka-AcidGR-Muli" pitchFamily="50" charset="-95"/>
              </a:rPr>
              <a:t>Βάζω κόλλα στα διπλωμένα μέρη και συναρμολογώ τον κύβο μου κολλώντας τα.</a:t>
            </a:r>
            <a:endParaRPr lang="el-GR" sz="1400" dirty="0">
              <a:latin typeface="Aka-AcidGR-Muli" pitchFamily="50" charset="-95"/>
            </a:endParaRP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53843" y="127720"/>
            <a:ext cx="2333844" cy="2575239"/>
          </a:xfrm>
          <a:prstGeom prst="rect">
            <a:avLst/>
          </a:prstGeom>
        </p:spPr>
      </p:pic>
      <p:sp>
        <p:nvSpPr>
          <p:cNvPr id="11" name="TextBox 10"/>
          <p:cNvSpPr txBox="1"/>
          <p:nvPr/>
        </p:nvSpPr>
        <p:spPr>
          <a:xfrm>
            <a:off x="548680" y="179512"/>
            <a:ext cx="2304256" cy="369332"/>
          </a:xfrm>
          <a:prstGeom prst="rect">
            <a:avLst/>
          </a:prstGeom>
          <a:noFill/>
        </p:spPr>
        <p:txBody>
          <a:bodyPr wrap="square" rtlCol="0">
            <a:spAutoFit/>
          </a:bodyPr>
          <a:lstStyle/>
          <a:p>
            <a:endParaRPr lang="el-GR"/>
          </a:p>
        </p:txBody>
      </p:sp>
      <p:sp>
        <p:nvSpPr>
          <p:cNvPr id="12" name="TextBox 11"/>
          <p:cNvSpPr txBox="1"/>
          <p:nvPr/>
        </p:nvSpPr>
        <p:spPr>
          <a:xfrm rot="19977755">
            <a:off x="134689" y="304166"/>
            <a:ext cx="3312368" cy="954107"/>
          </a:xfrm>
          <a:prstGeom prst="rect">
            <a:avLst/>
          </a:prstGeom>
          <a:noFill/>
        </p:spPr>
        <p:txBody>
          <a:bodyPr wrap="square" rtlCol="0">
            <a:spAutoFit/>
          </a:bodyPr>
          <a:lstStyle/>
          <a:p>
            <a:r>
              <a:rPr lang="el-GR" sz="2800" dirty="0" smtClean="0">
                <a:latin typeface="Aka-Acid-ChivoBlack" pitchFamily="50" charset="0"/>
              </a:rPr>
              <a:t>Ποιος είναι ο χαρακτήρας;</a:t>
            </a:r>
            <a:endParaRPr lang="el-GR" sz="2800" dirty="0"/>
          </a:p>
        </p:txBody>
      </p:sp>
      <p:pic>
        <p:nvPicPr>
          <p:cNvPr id="19"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7191" y="8634371"/>
            <a:ext cx="2017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04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ube pattern template"/>
          <p:cNvPicPr>
            <a:picLocks noChangeAspect="1" noChangeArrowheads="1"/>
          </p:cNvPicPr>
          <p:nvPr/>
        </p:nvPicPr>
        <p:blipFill rotWithShape="1">
          <a:blip r:embed="rId2">
            <a:extLst>
              <a:ext uri="{28A0092B-C50C-407E-A947-70E740481C1C}">
                <a14:useLocalDpi xmlns:a14="http://schemas.microsoft.com/office/drawing/2010/main" val="0"/>
              </a:ext>
            </a:extLst>
          </a:blip>
          <a:srcRect t="3518" b="2173"/>
          <a:stretch/>
        </p:blipFill>
        <p:spPr bwMode="auto">
          <a:xfrm>
            <a:off x="358638" y="1043608"/>
            <a:ext cx="6183703" cy="7544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42269" y="3250953"/>
            <a:ext cx="1850719" cy="923330"/>
          </a:xfrm>
          <a:prstGeom prst="rect">
            <a:avLst/>
          </a:prstGeom>
          <a:noFill/>
        </p:spPr>
        <p:txBody>
          <a:bodyPr wrap="square" rtlCol="0">
            <a:spAutoFit/>
          </a:bodyPr>
          <a:lstStyle/>
          <a:p>
            <a:pPr algn="ctr"/>
            <a:r>
              <a:rPr lang="el-GR" dirty="0" smtClean="0">
                <a:latin typeface="Aka-Acid-StaticBold" pitchFamily="50" charset="0"/>
              </a:rPr>
              <a:t>Σε ένα αργοπορημένο τρένο</a:t>
            </a:r>
            <a:endParaRPr lang="el-GR" dirty="0">
              <a:latin typeface="Aka-Acid-StaticBold" pitchFamily="50" charset="0"/>
            </a:endParaRPr>
          </a:p>
        </p:txBody>
      </p:sp>
      <p:sp>
        <p:nvSpPr>
          <p:cNvPr id="3" name="TextBox 2"/>
          <p:cNvSpPr txBox="1"/>
          <p:nvPr/>
        </p:nvSpPr>
        <p:spPr>
          <a:xfrm>
            <a:off x="2531524" y="5004048"/>
            <a:ext cx="1872208" cy="923330"/>
          </a:xfrm>
          <a:prstGeom prst="rect">
            <a:avLst/>
          </a:prstGeom>
          <a:noFill/>
        </p:spPr>
        <p:txBody>
          <a:bodyPr wrap="square" rtlCol="0">
            <a:spAutoFit/>
          </a:bodyPr>
          <a:lstStyle/>
          <a:p>
            <a:pPr algn="ctr"/>
            <a:r>
              <a:rPr lang="el-GR" dirty="0" smtClean="0">
                <a:latin typeface="Aka-Acid-StaticBold" pitchFamily="50" charset="0"/>
              </a:rPr>
              <a:t>Σε ένα εγκαταλελειμμένο σπίτι </a:t>
            </a:r>
            <a:endParaRPr lang="el-GR" dirty="0">
              <a:latin typeface="Aka-Acid-StaticBold" pitchFamily="50" charset="0"/>
            </a:endParaRPr>
          </a:p>
        </p:txBody>
      </p:sp>
      <p:sp>
        <p:nvSpPr>
          <p:cNvPr id="2" name="TextBox 1"/>
          <p:cNvSpPr txBox="1"/>
          <p:nvPr/>
        </p:nvSpPr>
        <p:spPr>
          <a:xfrm>
            <a:off x="2666148" y="1619672"/>
            <a:ext cx="1539552" cy="646331"/>
          </a:xfrm>
          <a:prstGeom prst="rect">
            <a:avLst/>
          </a:prstGeom>
          <a:noFill/>
        </p:spPr>
        <p:txBody>
          <a:bodyPr wrap="square" rtlCol="0">
            <a:spAutoFit/>
          </a:bodyPr>
          <a:lstStyle/>
          <a:p>
            <a:pPr algn="ctr"/>
            <a:r>
              <a:rPr lang="el-GR" dirty="0" smtClean="0">
                <a:latin typeface="Aka-Acid-StaticBold" pitchFamily="50" charset="0"/>
              </a:rPr>
              <a:t>Σε ένα μακρινό δάσος</a:t>
            </a:r>
            <a:endParaRPr lang="el-GR" dirty="0">
              <a:latin typeface="Aka-Acid-StaticBold" pitchFamily="50" charset="0"/>
            </a:endParaRPr>
          </a:p>
        </p:txBody>
      </p:sp>
      <p:pic>
        <p:nvPicPr>
          <p:cNvPr id="4098" name="Picture 2" descr="Image result for cute train clipart"/>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37205" y="4174283"/>
            <a:ext cx="660846" cy="66084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850873" y="2266003"/>
            <a:ext cx="1199231" cy="81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Image result for haunted house clipart"/>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24629" y="5883102"/>
            <a:ext cx="842593" cy="8094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91808" y="6876255"/>
            <a:ext cx="2088232" cy="646331"/>
          </a:xfrm>
          <a:prstGeom prst="rect">
            <a:avLst/>
          </a:prstGeom>
          <a:noFill/>
        </p:spPr>
        <p:txBody>
          <a:bodyPr wrap="square" rtlCol="0">
            <a:spAutoFit/>
          </a:bodyPr>
          <a:lstStyle/>
          <a:p>
            <a:pPr algn="ctr"/>
            <a:r>
              <a:rPr lang="el-GR" dirty="0" smtClean="0">
                <a:latin typeface="Aka-Acid-StaticBold" pitchFamily="50" charset="0"/>
              </a:rPr>
              <a:t>Σε ένα άδειο εμπορικό κέντρο</a:t>
            </a:r>
            <a:endParaRPr lang="el-GR" dirty="0">
              <a:latin typeface="Aka-Acid-StaticBold" pitchFamily="50" charset="0"/>
            </a:endParaRPr>
          </a:p>
        </p:txBody>
      </p:sp>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76549" y="7668344"/>
            <a:ext cx="1382158" cy="7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19977755">
            <a:off x="134689" y="304166"/>
            <a:ext cx="3312368" cy="954107"/>
          </a:xfrm>
          <a:prstGeom prst="rect">
            <a:avLst/>
          </a:prstGeom>
          <a:noFill/>
        </p:spPr>
        <p:txBody>
          <a:bodyPr wrap="square" rtlCol="0">
            <a:spAutoFit/>
          </a:bodyPr>
          <a:lstStyle/>
          <a:p>
            <a:r>
              <a:rPr lang="el-GR" sz="2800" dirty="0" smtClean="0">
                <a:latin typeface="Aka-Acid-ChivoBlack" pitchFamily="50" charset="0"/>
              </a:rPr>
              <a:t>Ποιο είναι το σκηνικό;</a:t>
            </a:r>
            <a:endParaRPr lang="el-GR" sz="2800" dirty="0"/>
          </a:p>
        </p:txBody>
      </p:sp>
      <p:pic>
        <p:nvPicPr>
          <p:cNvPr id="1026" name="Picture 2" descr="Image result for chocolate factory clipart"/>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938" r="100000"/>
                    </a14:imgEffect>
                    <a14:imgEffect>
                      <a14:colorTemperature colorTemp="7200"/>
                    </a14:imgEffect>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6200000">
            <a:off x="5179640" y="3515890"/>
            <a:ext cx="1133971" cy="11339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4041907" y="3621210"/>
            <a:ext cx="1854414" cy="923330"/>
          </a:xfrm>
          <a:prstGeom prst="rect">
            <a:avLst/>
          </a:prstGeom>
          <a:noFill/>
        </p:spPr>
        <p:txBody>
          <a:bodyPr wrap="square" rtlCol="0">
            <a:spAutoFit/>
          </a:bodyPr>
          <a:lstStyle/>
          <a:p>
            <a:pPr algn="ctr"/>
            <a:r>
              <a:rPr lang="el-GR" dirty="0" smtClean="0">
                <a:latin typeface="Aka-Acid-StaticBold" pitchFamily="50" charset="0"/>
              </a:rPr>
              <a:t>Σε ένα τεράστιο εργοστάσιο σοκολάτας</a:t>
            </a:r>
            <a:endParaRPr lang="el-GR" dirty="0">
              <a:latin typeface="Aka-Acid-StaticBold" pitchFamily="50" charset="0"/>
            </a:endParaRPr>
          </a:p>
        </p:txBody>
      </p:sp>
      <p:sp>
        <p:nvSpPr>
          <p:cNvPr id="10" name="TextBox 9"/>
          <p:cNvSpPr txBox="1"/>
          <p:nvPr/>
        </p:nvSpPr>
        <p:spPr>
          <a:xfrm rot="5400000">
            <a:off x="1300440" y="3725946"/>
            <a:ext cx="1682166" cy="646331"/>
          </a:xfrm>
          <a:prstGeom prst="rect">
            <a:avLst/>
          </a:prstGeom>
          <a:noFill/>
        </p:spPr>
        <p:txBody>
          <a:bodyPr wrap="square" rtlCol="0">
            <a:spAutoFit/>
          </a:bodyPr>
          <a:lstStyle/>
          <a:p>
            <a:pPr algn="ctr"/>
            <a:r>
              <a:rPr lang="el-GR" dirty="0" smtClean="0">
                <a:latin typeface="Aka-Acid-StaticBold" pitchFamily="50" charset="0"/>
              </a:rPr>
              <a:t>Σε ένα ερημικό νησί</a:t>
            </a:r>
            <a:endParaRPr lang="el-GR" dirty="0">
              <a:latin typeface="Aka-Acid-StaticBold" pitchFamily="50" charset="0"/>
            </a:endParaRPr>
          </a:p>
        </p:txBody>
      </p:sp>
      <p:sp>
        <p:nvSpPr>
          <p:cNvPr id="12" name="AutoShape 4" descr="Image result for island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9" name="Picture 5"/>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5400000">
            <a:off x="745384" y="3501902"/>
            <a:ext cx="1359376" cy="103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5184" y="8637629"/>
            <a:ext cx="2017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77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ube pattern template"/>
          <p:cNvPicPr>
            <a:picLocks noChangeAspect="1" noChangeArrowheads="1"/>
          </p:cNvPicPr>
          <p:nvPr/>
        </p:nvPicPr>
        <p:blipFill rotWithShape="1">
          <a:blip r:embed="rId2">
            <a:extLst>
              <a:ext uri="{28A0092B-C50C-407E-A947-70E740481C1C}">
                <a14:useLocalDpi xmlns:a14="http://schemas.microsoft.com/office/drawing/2010/main" val="0"/>
              </a:ext>
            </a:extLst>
          </a:blip>
          <a:srcRect t="3518" b="2173"/>
          <a:stretch/>
        </p:blipFill>
        <p:spPr bwMode="auto">
          <a:xfrm>
            <a:off x="358638" y="1043608"/>
            <a:ext cx="6183703" cy="7544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02509" y="3433111"/>
            <a:ext cx="1695959" cy="646331"/>
          </a:xfrm>
          <a:prstGeom prst="rect">
            <a:avLst/>
          </a:prstGeom>
          <a:noFill/>
        </p:spPr>
        <p:txBody>
          <a:bodyPr wrap="square" rtlCol="0">
            <a:spAutoFit/>
          </a:bodyPr>
          <a:lstStyle/>
          <a:p>
            <a:pPr algn="ctr"/>
            <a:r>
              <a:rPr lang="el-GR" dirty="0" smtClean="0">
                <a:latin typeface="Aka-Acid-StaticBold" pitchFamily="50" charset="0"/>
              </a:rPr>
              <a:t>‘Εχασε τον </a:t>
            </a:r>
            <a:r>
              <a:rPr lang="el-GR" smtClean="0">
                <a:latin typeface="Aka-Acid-StaticBold" pitchFamily="50" charset="0"/>
              </a:rPr>
              <a:t>αδερφό </a:t>
            </a:r>
            <a:r>
              <a:rPr lang="el-GR" smtClean="0">
                <a:latin typeface="Aka-Acid-StaticBold" pitchFamily="50" charset="0"/>
              </a:rPr>
              <a:t>του/της.</a:t>
            </a:r>
            <a:endParaRPr lang="el-GR" dirty="0">
              <a:latin typeface="Aka-Acid-StaticBold" pitchFamily="50" charset="0"/>
            </a:endParaRPr>
          </a:p>
        </p:txBody>
      </p:sp>
      <p:sp>
        <p:nvSpPr>
          <p:cNvPr id="2" name="TextBox 1"/>
          <p:cNvSpPr txBox="1"/>
          <p:nvPr/>
        </p:nvSpPr>
        <p:spPr>
          <a:xfrm>
            <a:off x="2483023" y="5076056"/>
            <a:ext cx="1922727" cy="923330"/>
          </a:xfrm>
          <a:prstGeom prst="rect">
            <a:avLst/>
          </a:prstGeom>
          <a:noFill/>
        </p:spPr>
        <p:txBody>
          <a:bodyPr wrap="square" rtlCol="0">
            <a:spAutoFit/>
          </a:bodyPr>
          <a:lstStyle/>
          <a:p>
            <a:pPr algn="ctr"/>
            <a:r>
              <a:rPr lang="el-GR" dirty="0" smtClean="0">
                <a:latin typeface="Aka-Acid-StaticBold" pitchFamily="50" charset="0"/>
              </a:rPr>
              <a:t>Δέχτηκε </a:t>
            </a:r>
            <a:r>
              <a:rPr lang="el-GR" dirty="0" smtClean="0">
                <a:latin typeface="Aka-Acid-StaticBold" pitchFamily="50" charset="0"/>
              </a:rPr>
              <a:t>επίθεση από ένα σμήνος μελισσών.</a:t>
            </a:r>
            <a:endParaRPr lang="el-GR" dirty="0">
              <a:latin typeface="Aka-Acid-StaticBold" pitchFamily="50" charset="0"/>
            </a:endParaRPr>
          </a:p>
        </p:txBody>
      </p:sp>
      <p:sp>
        <p:nvSpPr>
          <p:cNvPr id="3" name="TextBox 2"/>
          <p:cNvSpPr txBox="1"/>
          <p:nvPr/>
        </p:nvSpPr>
        <p:spPr>
          <a:xfrm rot="5400000">
            <a:off x="1163364" y="3569403"/>
            <a:ext cx="1728192" cy="923330"/>
          </a:xfrm>
          <a:prstGeom prst="rect">
            <a:avLst/>
          </a:prstGeom>
          <a:noFill/>
        </p:spPr>
        <p:txBody>
          <a:bodyPr wrap="square" rtlCol="0">
            <a:spAutoFit/>
          </a:bodyPr>
          <a:lstStyle/>
          <a:p>
            <a:pPr algn="ctr"/>
            <a:r>
              <a:rPr lang="el-GR" dirty="0" smtClean="0">
                <a:latin typeface="Aka-Acid-StaticBold" pitchFamily="50" charset="0"/>
              </a:rPr>
              <a:t>Έφαγε ένα δηλητηριασμένο γλειφιτζούρι.</a:t>
            </a:r>
            <a:endParaRPr lang="el-GR" dirty="0">
              <a:latin typeface="Aka-Acid-StaticBold" pitchFamily="50" charset="0"/>
            </a:endParaRPr>
          </a:p>
        </p:txBody>
      </p:sp>
      <p:sp>
        <p:nvSpPr>
          <p:cNvPr id="5" name="TextBox 4"/>
          <p:cNvSpPr txBox="1"/>
          <p:nvPr/>
        </p:nvSpPr>
        <p:spPr>
          <a:xfrm>
            <a:off x="2562816" y="7092280"/>
            <a:ext cx="1731963" cy="646331"/>
          </a:xfrm>
          <a:prstGeom prst="rect">
            <a:avLst/>
          </a:prstGeom>
          <a:noFill/>
        </p:spPr>
        <p:txBody>
          <a:bodyPr wrap="square" rtlCol="0">
            <a:spAutoFit/>
          </a:bodyPr>
          <a:lstStyle/>
          <a:p>
            <a:pPr algn="ctr"/>
            <a:r>
              <a:rPr lang="el-GR" dirty="0" smtClean="0">
                <a:latin typeface="Aka-Acid-StaticBold" pitchFamily="50" charset="0"/>
              </a:rPr>
              <a:t>Βρ</a:t>
            </a:r>
            <a:r>
              <a:rPr lang="el-GR" dirty="0">
                <a:latin typeface="Aka-Acid-StaticBold" pitchFamily="50" charset="0"/>
              </a:rPr>
              <a:t>ή</a:t>
            </a:r>
            <a:r>
              <a:rPr lang="el-GR" dirty="0" smtClean="0">
                <a:latin typeface="Aka-Acid-StaticBold" pitchFamily="50" charset="0"/>
              </a:rPr>
              <a:t>κε </a:t>
            </a:r>
            <a:r>
              <a:rPr lang="el-GR" dirty="0" smtClean="0">
                <a:latin typeface="Aka-Acid-StaticBold" pitchFamily="50" charset="0"/>
              </a:rPr>
              <a:t>ένα μαγικό λυχνάρι.</a:t>
            </a:r>
            <a:endParaRPr lang="el-GR" dirty="0">
              <a:latin typeface="Aka-Acid-StaticBold" pitchFamily="50" charset="0"/>
            </a:endParaRPr>
          </a:p>
        </p:txBody>
      </p:sp>
      <p:sp>
        <p:nvSpPr>
          <p:cNvPr id="6" name="TextBox 5"/>
          <p:cNvSpPr txBox="1"/>
          <p:nvPr/>
        </p:nvSpPr>
        <p:spPr>
          <a:xfrm>
            <a:off x="2640398" y="1584538"/>
            <a:ext cx="1584176" cy="646331"/>
          </a:xfrm>
          <a:prstGeom prst="rect">
            <a:avLst/>
          </a:prstGeom>
          <a:noFill/>
        </p:spPr>
        <p:txBody>
          <a:bodyPr wrap="square" rtlCol="0">
            <a:spAutoFit/>
          </a:bodyPr>
          <a:lstStyle/>
          <a:p>
            <a:pPr algn="ctr"/>
            <a:r>
              <a:rPr lang="el-GR" dirty="0" smtClean="0">
                <a:latin typeface="Aka-Acid-StaticBold" pitchFamily="50" charset="0"/>
              </a:rPr>
              <a:t>Έχασε τη μνήμη του/της.</a:t>
            </a:r>
            <a:endParaRPr lang="el-GR" dirty="0">
              <a:latin typeface="Aka-Acid-StaticBold" pitchFamily="50" charset="0"/>
            </a:endParaRPr>
          </a:p>
        </p:txBody>
      </p:sp>
      <p:sp>
        <p:nvSpPr>
          <p:cNvPr id="7" name="TextBox 6"/>
          <p:cNvSpPr txBox="1"/>
          <p:nvPr/>
        </p:nvSpPr>
        <p:spPr>
          <a:xfrm rot="16200000">
            <a:off x="4203505" y="3582646"/>
            <a:ext cx="1368152" cy="923330"/>
          </a:xfrm>
          <a:prstGeom prst="rect">
            <a:avLst/>
          </a:prstGeom>
          <a:noFill/>
        </p:spPr>
        <p:txBody>
          <a:bodyPr wrap="square" rtlCol="0">
            <a:spAutoFit/>
          </a:bodyPr>
          <a:lstStyle/>
          <a:p>
            <a:pPr algn="ctr"/>
            <a:r>
              <a:rPr lang="el-GR" dirty="0" smtClean="0">
                <a:latin typeface="Aka-Acid-StaticBold" pitchFamily="50" charset="0"/>
              </a:rPr>
              <a:t>Βρήκε ένα μαγικό δαχτυλίδι.</a:t>
            </a:r>
            <a:endParaRPr lang="el-GR" dirty="0">
              <a:latin typeface="Aka-Acid-StaticBold" pitchFamily="50" charset="0"/>
            </a:endParaRPr>
          </a:p>
        </p:txBody>
      </p:sp>
      <p:pic>
        <p:nvPicPr>
          <p:cNvPr id="2050" name="Picture 2" descr="Image result for lollipop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02638">
            <a:off x="1009881" y="3798541"/>
            <a:ext cx="382676" cy="784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ute bees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6555" y="5969115"/>
            <a:ext cx="1071862" cy="6573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ute alantin oil lamp clipar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975375" y="7857231"/>
            <a:ext cx="914222" cy="5920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ing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5367502" y="3756278"/>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confused clipar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725"/>
          <a:stretch/>
        </p:blipFill>
        <p:spPr bwMode="auto">
          <a:xfrm>
            <a:off x="3082909" y="2146496"/>
            <a:ext cx="771027" cy="9110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Image result for searching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61" name="Picture 13"/>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30993" y="4109089"/>
            <a:ext cx="951141" cy="6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rot="19977755">
            <a:off x="134689" y="304166"/>
            <a:ext cx="3312368" cy="954107"/>
          </a:xfrm>
          <a:prstGeom prst="rect">
            <a:avLst/>
          </a:prstGeom>
          <a:noFill/>
        </p:spPr>
        <p:txBody>
          <a:bodyPr wrap="square" rtlCol="0">
            <a:spAutoFit/>
          </a:bodyPr>
          <a:lstStyle/>
          <a:p>
            <a:r>
              <a:rPr lang="el-GR" sz="2800" dirty="0" smtClean="0">
                <a:latin typeface="Aka-Acid-ChivoBlack" pitchFamily="50" charset="0"/>
              </a:rPr>
              <a:t>Ποιο είναι το πρόβλημα;</a:t>
            </a:r>
            <a:endParaRPr lang="el-GR" sz="2800" dirty="0"/>
          </a:p>
        </p:txBody>
      </p:sp>
      <p:pic>
        <p:nvPicPr>
          <p:cNvPr id="17"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5184" y="8689975"/>
            <a:ext cx="2017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77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81881" y="1081881"/>
            <a:ext cx="8997950" cy="683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1869975" y="4037309"/>
            <a:ext cx="6048672" cy="923330"/>
          </a:xfrm>
          <a:prstGeom prst="rect">
            <a:avLst/>
          </a:prstGeom>
          <a:noFill/>
        </p:spPr>
        <p:txBody>
          <a:bodyPr wrap="square" rtlCol="0">
            <a:spAutoFit/>
          </a:bodyPr>
          <a:lstStyle/>
          <a:p>
            <a:pPr algn="ctr"/>
            <a:r>
              <a:rPr lang="el-GR" sz="5400" dirty="0" smtClean="0">
                <a:effectLst>
                  <a:outerShdw blurRad="38100" dist="38100" dir="2700000" algn="tl">
                    <a:srgbClr val="000000">
                      <a:alpha val="43137"/>
                    </a:srgbClr>
                  </a:outerShdw>
                </a:effectLst>
                <a:latin typeface="Aka-Acid-ChivoBlack" pitchFamily="50" charset="0"/>
              </a:rPr>
              <a:t>«</a:t>
            </a:r>
            <a:r>
              <a:rPr lang="el-GR" sz="5400" dirty="0" smtClean="0">
                <a:effectLst>
                  <a:outerShdw blurRad="38100" dist="38100" dir="2700000" algn="tl">
                    <a:srgbClr val="000000">
                      <a:alpha val="43137"/>
                    </a:srgbClr>
                  </a:outerShdw>
                </a:effectLst>
                <a:latin typeface="Aka-AcidGR-DiaryGirl" pitchFamily="50" charset="-95"/>
                <a:ea typeface="Aka-AcidGR-DiaryGirl" pitchFamily="50" charset="-95"/>
              </a:rPr>
              <a:t>Ρίξε</a:t>
            </a:r>
            <a:r>
              <a:rPr lang="el-GR" sz="5400" dirty="0" smtClean="0">
                <a:effectLst>
                  <a:outerShdw blurRad="38100" dist="38100" dir="2700000" algn="tl">
                    <a:srgbClr val="000000">
                      <a:alpha val="43137"/>
                    </a:srgbClr>
                  </a:outerShdw>
                </a:effectLst>
                <a:latin typeface="Aka-Acid-ChivoBlack" pitchFamily="50" charset="0"/>
              </a:rPr>
              <a:t>» μια ιστορία</a:t>
            </a:r>
            <a:endParaRPr lang="el-GR" sz="5400" dirty="0">
              <a:effectLst>
                <a:outerShdw blurRad="38100" dist="38100" dir="2700000" algn="tl">
                  <a:srgbClr val="000000">
                    <a:alpha val="43137"/>
                  </a:srgbClr>
                </a:outerShdw>
              </a:effectLst>
            </a:endParaRPr>
          </a:p>
        </p:txBody>
      </p:sp>
      <p:sp>
        <p:nvSpPr>
          <p:cNvPr id="6" name="Rounded Rectangle 5"/>
          <p:cNvSpPr/>
          <p:nvPr/>
        </p:nvSpPr>
        <p:spPr>
          <a:xfrm>
            <a:off x="3341204" y="5940152"/>
            <a:ext cx="2448272" cy="2439888"/>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l-GR"/>
          </a:p>
        </p:txBody>
      </p:sp>
      <p:sp>
        <p:nvSpPr>
          <p:cNvPr id="7" name="Rounded Rectangle 6"/>
          <p:cNvSpPr/>
          <p:nvPr/>
        </p:nvSpPr>
        <p:spPr>
          <a:xfrm>
            <a:off x="3341204" y="3291978"/>
            <a:ext cx="2448272" cy="2439888"/>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8" name="Rounded Rectangle 7"/>
          <p:cNvSpPr/>
          <p:nvPr/>
        </p:nvSpPr>
        <p:spPr>
          <a:xfrm>
            <a:off x="3394856" y="703503"/>
            <a:ext cx="2448272" cy="2439888"/>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a:p>
        </p:txBody>
      </p:sp>
      <p:sp>
        <p:nvSpPr>
          <p:cNvPr id="9" name="TextBox 8"/>
          <p:cNvSpPr txBox="1"/>
          <p:nvPr/>
        </p:nvSpPr>
        <p:spPr>
          <a:xfrm rot="16200000">
            <a:off x="-1610108" y="4008292"/>
            <a:ext cx="7452829" cy="830997"/>
          </a:xfrm>
          <a:prstGeom prst="rect">
            <a:avLst/>
          </a:prstGeom>
          <a:noFill/>
        </p:spPr>
        <p:txBody>
          <a:bodyPr wrap="square" rtlCol="0">
            <a:spAutoFit/>
          </a:bodyPr>
          <a:lstStyle/>
          <a:p>
            <a:pPr algn="just"/>
            <a:r>
              <a:rPr lang="el-GR" sz="1600" dirty="0" smtClean="0">
                <a:latin typeface="Aka-AcidGR-Muli" pitchFamily="50" charset="-95"/>
                <a:ea typeface="Aka-AcidGR-DiaryGirl" pitchFamily="50" charset="-95"/>
              </a:rPr>
              <a:t>Ρίξε με τη σειρά καθέναν από τους τρεις κύβους που έφτιαξες και τοποθέτησέ τους εδώ με την πλευρά που έτυχες προς τα επάνω για να βρεις τον χαρακτήρα, το σκηνικό και το πρόβλημα της ιστορίας σου.</a:t>
            </a:r>
          </a:p>
        </p:txBody>
      </p:sp>
      <p:sp>
        <p:nvSpPr>
          <p:cNvPr id="10" name="TextBox 9"/>
          <p:cNvSpPr txBox="1"/>
          <p:nvPr/>
        </p:nvSpPr>
        <p:spPr>
          <a:xfrm rot="16200000">
            <a:off x="5204477" y="7085512"/>
            <a:ext cx="1584176" cy="369332"/>
          </a:xfrm>
          <a:prstGeom prst="rect">
            <a:avLst/>
          </a:prstGeom>
          <a:noFill/>
        </p:spPr>
        <p:txBody>
          <a:bodyPr wrap="square" rtlCol="0">
            <a:spAutoFit/>
          </a:bodyPr>
          <a:lstStyle/>
          <a:p>
            <a:pPr algn="ctr"/>
            <a:r>
              <a:rPr lang="el-GR" dirty="0" smtClean="0">
                <a:latin typeface="Aka-Acid-Concert" pitchFamily="2" charset="0"/>
              </a:rPr>
              <a:t>Χαρακτήρας</a:t>
            </a:r>
            <a:endParaRPr lang="el-GR" dirty="0">
              <a:latin typeface="Aka-AcidGR-MuliLight" pitchFamily="50" charset="-95"/>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453640" y="4319807"/>
            <a:ext cx="10858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rot="16200000">
            <a:off x="5447047" y="1738781"/>
            <a:ext cx="1156086" cy="369332"/>
          </a:xfrm>
          <a:prstGeom prst="rect">
            <a:avLst/>
          </a:prstGeom>
        </p:spPr>
        <p:txBody>
          <a:bodyPr wrap="none">
            <a:spAutoFit/>
          </a:bodyPr>
          <a:lstStyle/>
          <a:p>
            <a:pPr algn="ctr"/>
            <a:r>
              <a:rPr lang="el-GR" dirty="0">
                <a:latin typeface="Aka-Acid-Concert" pitchFamily="2" charset="0"/>
              </a:rPr>
              <a:t>Πρόβλημα</a:t>
            </a:r>
            <a:endParaRPr lang="el-GR" dirty="0">
              <a:latin typeface="Aka-AcidGR-MuliLight" pitchFamily="50" charset="-95"/>
            </a:endParaRPr>
          </a:p>
        </p:txBody>
      </p:sp>
      <p:pic>
        <p:nvPicPr>
          <p:cNvPr id="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287" y="298956"/>
            <a:ext cx="2017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69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720"/>
            <a:ext cx="6858000" cy="8894560"/>
          </a:xfrm>
          <a:prstGeom prst="rect">
            <a:avLst/>
          </a:prstGeom>
        </p:spPr>
      </p:pic>
      <p:sp>
        <p:nvSpPr>
          <p:cNvPr id="6" name="TextBox 5"/>
          <p:cNvSpPr txBox="1"/>
          <p:nvPr/>
        </p:nvSpPr>
        <p:spPr>
          <a:xfrm>
            <a:off x="908720" y="1043608"/>
            <a:ext cx="5400600" cy="369332"/>
          </a:xfrm>
          <a:prstGeom prst="rect">
            <a:avLst/>
          </a:prstGeom>
          <a:noFill/>
        </p:spPr>
        <p:txBody>
          <a:bodyPr wrap="square" rtlCol="0">
            <a:spAutoFit/>
          </a:bodyPr>
          <a:lstStyle/>
          <a:p>
            <a:endParaRPr lang="el-GR" dirty="0"/>
          </a:p>
        </p:txBody>
      </p:sp>
      <p:sp>
        <p:nvSpPr>
          <p:cNvPr id="2" name="TextBox 1"/>
          <p:cNvSpPr txBox="1"/>
          <p:nvPr/>
        </p:nvSpPr>
        <p:spPr>
          <a:xfrm>
            <a:off x="1304764" y="520388"/>
            <a:ext cx="4248472" cy="523220"/>
          </a:xfrm>
          <a:prstGeom prst="rect">
            <a:avLst/>
          </a:prstGeom>
          <a:noFill/>
        </p:spPr>
        <p:txBody>
          <a:bodyPr wrap="square" rtlCol="0">
            <a:spAutoFit/>
          </a:bodyPr>
          <a:lstStyle/>
          <a:p>
            <a:r>
              <a:rPr lang="el-GR" sz="2800" dirty="0" smtClean="0">
                <a:latin typeface="Aka-AcidGR-DiaryGirl" pitchFamily="50" charset="-95"/>
                <a:ea typeface="Aka-AcidGR-DiaryGirl" pitchFamily="50" charset="-95"/>
              </a:rPr>
              <a:t>Γράφω</a:t>
            </a:r>
            <a:r>
              <a:rPr lang="el-GR" sz="2800" dirty="0" smtClean="0">
                <a:latin typeface="Aka-Acid-ChivoBlack" pitchFamily="50" charset="0"/>
              </a:rPr>
              <a:t> την </a:t>
            </a:r>
            <a:r>
              <a:rPr lang="el-GR" sz="2800" i="1" dirty="0" smtClean="0">
                <a:latin typeface="Aka-AcidGR-DiaryGirl" pitchFamily="50" charset="-95"/>
                <a:ea typeface="Aka-AcidGR-DiaryGirl" pitchFamily="50" charset="-95"/>
              </a:rPr>
              <a:t>ιστορία</a:t>
            </a:r>
            <a:r>
              <a:rPr lang="el-GR" sz="2800" dirty="0" smtClean="0">
                <a:latin typeface="Aka-Acid-ChivoBlack" pitchFamily="50" charset="0"/>
              </a:rPr>
              <a:t> μου</a:t>
            </a:r>
            <a:endParaRPr lang="el-GR" sz="2800" dirty="0"/>
          </a:p>
        </p:txBody>
      </p:sp>
      <p:sp>
        <p:nvSpPr>
          <p:cNvPr id="3" name="TextBox 2"/>
          <p:cNvSpPr txBox="1"/>
          <p:nvPr/>
        </p:nvSpPr>
        <p:spPr>
          <a:xfrm>
            <a:off x="434061" y="2180648"/>
            <a:ext cx="1515566" cy="923330"/>
          </a:xfrm>
          <a:prstGeom prst="rect">
            <a:avLst/>
          </a:prstGeom>
          <a:noFill/>
        </p:spPr>
        <p:txBody>
          <a:bodyPr wrap="square" rtlCol="0">
            <a:spAutoFit/>
          </a:bodyPr>
          <a:lstStyle/>
          <a:p>
            <a:r>
              <a:rPr lang="el-GR" dirty="0" smtClean="0">
                <a:latin typeface="Aka-Acid-Concert" pitchFamily="2" charset="0"/>
              </a:rPr>
              <a:t>Αυτή </a:t>
            </a:r>
            <a:r>
              <a:rPr lang="el-GR" dirty="0" smtClean="0">
                <a:latin typeface="Aka-Acid-Concert" pitchFamily="2" charset="0"/>
              </a:rPr>
              <a:t>είναι μια </a:t>
            </a:r>
            <a:r>
              <a:rPr lang="el-GR" dirty="0" smtClean="0">
                <a:latin typeface="Aka-Acid-Concert" pitchFamily="2" charset="0"/>
              </a:rPr>
              <a:t>ιστορία για:</a:t>
            </a:r>
            <a:endParaRPr lang="el-GR" dirty="0"/>
          </a:p>
        </p:txBody>
      </p:sp>
      <p:sp>
        <p:nvSpPr>
          <p:cNvPr id="4" name="Rounded Rectangle 3"/>
          <p:cNvSpPr/>
          <p:nvPr/>
        </p:nvSpPr>
        <p:spPr>
          <a:xfrm>
            <a:off x="3326854" y="1739330"/>
            <a:ext cx="1584176" cy="164737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7" name="Rounded Rectangle 6"/>
          <p:cNvSpPr/>
          <p:nvPr/>
        </p:nvSpPr>
        <p:spPr>
          <a:xfrm>
            <a:off x="4973438" y="1739330"/>
            <a:ext cx="1584176" cy="164737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l-GR"/>
          </a:p>
        </p:txBody>
      </p:sp>
      <p:sp>
        <p:nvSpPr>
          <p:cNvPr id="9" name="Rounded Rectangle 8"/>
          <p:cNvSpPr/>
          <p:nvPr/>
        </p:nvSpPr>
        <p:spPr>
          <a:xfrm>
            <a:off x="1670670" y="1763688"/>
            <a:ext cx="1584176" cy="164737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l-GR"/>
          </a:p>
        </p:txBody>
      </p:sp>
      <p:sp>
        <p:nvSpPr>
          <p:cNvPr id="10" name="TextBox 9"/>
          <p:cNvSpPr txBox="1"/>
          <p:nvPr/>
        </p:nvSpPr>
        <p:spPr>
          <a:xfrm>
            <a:off x="332656" y="1151330"/>
            <a:ext cx="6264696" cy="523220"/>
          </a:xfrm>
          <a:prstGeom prst="rect">
            <a:avLst/>
          </a:prstGeom>
          <a:noFill/>
        </p:spPr>
        <p:txBody>
          <a:bodyPr wrap="square" rtlCol="0">
            <a:spAutoFit/>
          </a:bodyPr>
          <a:lstStyle/>
          <a:p>
            <a:pPr algn="just"/>
            <a:r>
              <a:rPr lang="el-GR" sz="1400" dirty="0" smtClean="0">
                <a:latin typeface="Aka-AcidGR-Muli" pitchFamily="50" charset="-95"/>
              </a:rPr>
              <a:t>Τώρα χρησιμοποιώ τον χαρακτήρα, το σκηνικό και το πρόβλημα που έτυχα στα </a:t>
            </a:r>
            <a:r>
              <a:rPr lang="el-GR" sz="1400" dirty="0" smtClean="0">
                <a:latin typeface="Aka-AcidGR-Muli" pitchFamily="50" charset="-95"/>
              </a:rPr>
              <a:t>ζάρια-κύβους </a:t>
            </a:r>
            <a:r>
              <a:rPr lang="el-GR" sz="1400" dirty="0" smtClean="0">
                <a:latin typeface="Aka-AcidGR-Muli" pitchFamily="50" charset="-95"/>
              </a:rPr>
              <a:t>για να φτιάξω τη δική μου ιστορία.</a:t>
            </a:r>
            <a:endParaRPr lang="el-GR" sz="1400" dirty="0">
              <a:latin typeface="Aka-AcidGR-Muli" pitchFamily="50" charset="-95"/>
            </a:endParaRPr>
          </a:p>
        </p:txBody>
      </p:sp>
      <p:cxnSp>
        <p:nvCxnSpPr>
          <p:cNvPr id="12" name="Straight Connector 11"/>
          <p:cNvCxnSpPr/>
          <p:nvPr/>
        </p:nvCxnSpPr>
        <p:spPr>
          <a:xfrm>
            <a:off x="1667594" y="3038629"/>
            <a:ext cx="1584176"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a:off x="3326854" y="3035925"/>
            <a:ext cx="1584176"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a:off x="4973438" y="3036233"/>
            <a:ext cx="1584176" cy="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754113" y="3035924"/>
            <a:ext cx="1440160" cy="276999"/>
          </a:xfrm>
          <a:prstGeom prst="rect">
            <a:avLst/>
          </a:prstGeom>
          <a:noFill/>
        </p:spPr>
        <p:txBody>
          <a:bodyPr wrap="square" rtlCol="0">
            <a:spAutoFit/>
          </a:bodyPr>
          <a:lstStyle/>
          <a:p>
            <a:pPr algn="ctr"/>
            <a:r>
              <a:rPr lang="el-GR" sz="1200" dirty="0" smtClean="0">
                <a:latin typeface="Aka-AcidGR-DiaryGirl" pitchFamily="50" charset="-95"/>
                <a:ea typeface="Aka-AcidGR-DiaryGirl" pitchFamily="50" charset="-95"/>
              </a:rPr>
              <a:t>Χαρακτήρας</a:t>
            </a:r>
            <a:endParaRPr lang="el-GR" dirty="0">
              <a:latin typeface="Aka-AcidGR-DiaryGirl" pitchFamily="50" charset="-95"/>
              <a:ea typeface="Aka-AcidGR-DiaryGirl" pitchFamily="50" charset="-95"/>
            </a:endParaRPr>
          </a:p>
        </p:txBody>
      </p:sp>
      <p:sp>
        <p:nvSpPr>
          <p:cNvPr id="16" name="TextBox 15"/>
          <p:cNvSpPr txBox="1"/>
          <p:nvPr/>
        </p:nvSpPr>
        <p:spPr>
          <a:xfrm>
            <a:off x="3609020" y="3035925"/>
            <a:ext cx="1080120" cy="276999"/>
          </a:xfrm>
          <a:prstGeom prst="rect">
            <a:avLst/>
          </a:prstGeom>
          <a:noFill/>
        </p:spPr>
        <p:txBody>
          <a:bodyPr wrap="square" rtlCol="0">
            <a:spAutoFit/>
          </a:bodyPr>
          <a:lstStyle/>
          <a:p>
            <a:pPr algn="ctr"/>
            <a:r>
              <a:rPr lang="el-GR" sz="1200" dirty="0" smtClean="0">
                <a:latin typeface="Aka-AcidGR-DiaryGirl" pitchFamily="50" charset="-95"/>
                <a:ea typeface="Aka-AcidGR-DiaryGirl" pitchFamily="50" charset="-95"/>
              </a:rPr>
              <a:t>Σκηνικό</a:t>
            </a:r>
            <a:endParaRPr lang="el-GR" sz="1200" dirty="0">
              <a:latin typeface="Aka-AcidGR-DiaryGirl" pitchFamily="50" charset="-95"/>
              <a:ea typeface="Aka-AcidGR-DiaryGirl" pitchFamily="50" charset="-95"/>
            </a:endParaRPr>
          </a:p>
        </p:txBody>
      </p:sp>
      <p:sp>
        <p:nvSpPr>
          <p:cNvPr id="17" name="TextBox 16"/>
          <p:cNvSpPr txBox="1"/>
          <p:nvPr/>
        </p:nvSpPr>
        <p:spPr>
          <a:xfrm>
            <a:off x="5117454" y="3065775"/>
            <a:ext cx="1296144" cy="276999"/>
          </a:xfrm>
          <a:prstGeom prst="rect">
            <a:avLst/>
          </a:prstGeom>
          <a:noFill/>
        </p:spPr>
        <p:txBody>
          <a:bodyPr wrap="square" rtlCol="0">
            <a:spAutoFit/>
          </a:bodyPr>
          <a:lstStyle/>
          <a:p>
            <a:pPr algn="ctr"/>
            <a:r>
              <a:rPr lang="el-GR" sz="1200" dirty="0" smtClean="0">
                <a:latin typeface="Aka-AcidGR-DiaryGirl" pitchFamily="50" charset="-95"/>
                <a:ea typeface="Aka-AcidGR-DiaryGirl" pitchFamily="50" charset="-95"/>
              </a:rPr>
              <a:t>Πρόβλημα</a:t>
            </a:r>
            <a:endParaRPr lang="el-GR" dirty="0">
              <a:latin typeface="Aka-AcidGR-DiaryGirl" pitchFamily="50" charset="-95"/>
              <a:ea typeface="Aka-AcidGR-DiaryGirl" pitchFamily="50" charset="-95"/>
            </a:endParaRPr>
          </a:p>
        </p:txBody>
      </p:sp>
      <p:sp>
        <p:nvSpPr>
          <p:cNvPr id="18" name="TextBox 17"/>
          <p:cNvSpPr txBox="1"/>
          <p:nvPr/>
        </p:nvSpPr>
        <p:spPr>
          <a:xfrm>
            <a:off x="472901" y="3563888"/>
            <a:ext cx="5984205" cy="5016758"/>
          </a:xfrm>
          <a:prstGeom prst="rect">
            <a:avLst/>
          </a:prstGeom>
          <a:noFill/>
        </p:spPr>
        <p:txBody>
          <a:bodyPr wrap="square" rtlCol="0">
            <a:spAutoFit/>
          </a:bodyPr>
          <a:lstStyle/>
          <a:p>
            <a:r>
              <a:rPr lang="el-GR"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l-GR" sz="1600" dirty="0"/>
          </a:p>
        </p:txBody>
      </p:sp>
      <p:sp>
        <p:nvSpPr>
          <p:cNvPr id="19" name="TextBox 18"/>
          <p:cNvSpPr txBox="1"/>
          <p:nvPr/>
        </p:nvSpPr>
        <p:spPr>
          <a:xfrm>
            <a:off x="352925" y="3034997"/>
            <a:ext cx="1440160" cy="307777"/>
          </a:xfrm>
          <a:prstGeom prst="rect">
            <a:avLst/>
          </a:prstGeom>
          <a:noFill/>
        </p:spPr>
        <p:txBody>
          <a:bodyPr wrap="square" rtlCol="0">
            <a:spAutoFit/>
          </a:bodyPr>
          <a:lstStyle/>
          <a:p>
            <a:r>
              <a:rPr lang="el-GR" sz="1400" i="1" dirty="0" smtClean="0">
                <a:latin typeface="Aka-AcidGR-Muli" pitchFamily="50" charset="-95"/>
              </a:rPr>
              <a:t>(Ζωγραφίζω)</a:t>
            </a:r>
            <a:endParaRPr lang="el-GR" sz="1400" i="1" dirty="0">
              <a:latin typeface="Aka-AcidGR-Muli" pitchFamily="50" charset="-95"/>
            </a:endParaRPr>
          </a:p>
        </p:txBody>
      </p:sp>
      <p:sp>
        <p:nvSpPr>
          <p:cNvPr id="22" name="Rectangle 21"/>
          <p:cNvSpPr/>
          <p:nvPr/>
        </p:nvSpPr>
        <p:spPr>
          <a:xfrm>
            <a:off x="1813495" y="2796200"/>
            <a:ext cx="1428596" cy="307777"/>
          </a:xfrm>
          <a:prstGeom prst="rect">
            <a:avLst/>
          </a:prstGeom>
        </p:spPr>
        <p:txBody>
          <a:bodyPr wrap="none">
            <a:spAutoFit/>
          </a:bodyPr>
          <a:lstStyle/>
          <a:p>
            <a:r>
              <a:rPr lang="el-GR" sz="1400" dirty="0" smtClean="0">
                <a:latin typeface="Aka-Acid-ChivoBlack" pitchFamily="50" charset="0"/>
              </a:rPr>
              <a:t>έναν/μία/ένα</a:t>
            </a:r>
            <a:endParaRPr lang="el-GR"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217" y="2796201"/>
            <a:ext cx="8477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5005249" y="2796201"/>
            <a:ext cx="1592103" cy="307777"/>
          </a:xfrm>
          <a:prstGeom prst="rect">
            <a:avLst/>
          </a:prstGeom>
        </p:spPr>
        <p:txBody>
          <a:bodyPr wrap="none">
            <a:spAutoFit/>
          </a:bodyPr>
          <a:lstStyle/>
          <a:p>
            <a:r>
              <a:rPr lang="el-GR" sz="1400" dirty="0" smtClean="0">
                <a:latin typeface="Aka-Acid-ChivoBlack" pitchFamily="50" charset="0"/>
              </a:rPr>
              <a:t>που….(τι έπαθε)</a:t>
            </a:r>
            <a:endParaRPr lang="el-GR" sz="1400" dirty="0">
              <a:latin typeface="Aka-Acid-ChivoBlack" pitchFamily="50" charset="0"/>
            </a:endParaRPr>
          </a:p>
        </p:txBody>
      </p:sp>
      <p:pic>
        <p:nvPicPr>
          <p:cNvPr id="3077" name="Picture 5" descr="Image result for pencil writing 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4063" l="0" r="99286"/>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553236" y="281547"/>
            <a:ext cx="978762" cy="10009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5448250" y="7316167"/>
            <a:ext cx="2017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971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220</Words>
  <Application>Microsoft Office PowerPoint</Application>
  <PresentationFormat>On-screen Show (4:3)</PresentationFormat>
  <Paragraphs>43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ioanna</dc:creator>
  <cp:lastModifiedBy>ioanna</cp:lastModifiedBy>
  <cp:revision>62</cp:revision>
  <cp:lastPrinted>2020-03-19T17:39:56Z</cp:lastPrinted>
  <dcterms:created xsi:type="dcterms:W3CDTF">2020-03-19T08:49:49Z</dcterms:created>
  <dcterms:modified xsi:type="dcterms:W3CDTF">2020-03-19T17:45:05Z</dcterms:modified>
</cp:coreProperties>
</file>