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01" r:id="rId4"/>
    <p:sldId id="303" r:id="rId5"/>
    <p:sldId id="302" r:id="rId6"/>
    <p:sldId id="304" r:id="rId7"/>
    <p:sldId id="305" r:id="rId8"/>
    <p:sldId id="306" r:id="rId9"/>
    <p:sldId id="307" r:id="rId10"/>
    <p:sldId id="308" r:id="rId11"/>
    <p:sldId id="309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6600"/>
    <a:srgbClr val="000000"/>
    <a:srgbClr val="00FF00"/>
    <a:srgbClr val="9900CC"/>
    <a:srgbClr val="666699"/>
    <a:srgbClr val="660066"/>
    <a:srgbClr val="D700FF"/>
    <a:srgbClr val="FF0000"/>
    <a:srgbClr val="FF8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507" autoAdjust="0"/>
  </p:normalViewPr>
  <p:slideViewPr>
    <p:cSldViewPr>
      <p:cViewPr varScale="1">
        <p:scale>
          <a:sx n="79" d="100"/>
          <a:sy n="79" d="100"/>
        </p:scale>
        <p:origin x="152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AAB06-A218-478D-A398-AC46966E9FFC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79B79-FA4C-4F69-8C01-C153D920D8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871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79B79-FA4C-4F69-8C01-C153D920D859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3016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348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953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344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119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96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573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509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3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306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10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6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15E1A-439C-455B-82DF-ADA08390F761}" type="datetimeFigureOut">
              <a:rPr lang="el-GR" smtClean="0"/>
              <a:t>10/9/2025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5929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3089274"/>
            <a:ext cx="8013700" cy="2441575"/>
          </a:xfrm>
          <a:prstGeom prst="rect">
            <a:avLst/>
          </a:prstGeom>
        </p:spPr>
      </p:pic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17875" y="538162"/>
            <a:ext cx="5330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dirty="0">
                <a:cs typeface="Times New Roman" pitchFamily="18" charset="0"/>
              </a:rPr>
              <a:t> </a:t>
            </a:r>
            <a:br>
              <a:rPr lang="en-US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6" name="Objec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4 - Ορθογώνιο"/>
          <p:cNvSpPr>
            <a:spLocks noChangeArrowheads="1"/>
          </p:cNvSpPr>
          <p:nvPr/>
        </p:nvSpPr>
        <p:spPr bwMode="auto">
          <a:xfrm>
            <a:off x="469900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</p:spTree>
    <p:extLst>
      <p:ext uri="{BB962C8B-B14F-4D97-AF65-F5344CB8AC3E}">
        <p14:creationId xmlns:p14="http://schemas.microsoft.com/office/powerpoint/2010/main" val="2190084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/>
          <p:cNvSpPr txBox="1">
            <a:spLocks/>
          </p:cNvSpPr>
          <p:nvPr/>
        </p:nvSpPr>
        <p:spPr>
          <a:xfrm>
            <a:off x="-5052" y="15587"/>
            <a:ext cx="9144000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Ειδώλου σε Αποκλίνον Σφαιρικό Κάτοπτρο</a:t>
            </a:r>
          </a:p>
        </p:txBody>
      </p:sp>
      <p:grpSp>
        <p:nvGrpSpPr>
          <p:cNvPr id="18" name="Ομάδα 17"/>
          <p:cNvGrpSpPr/>
          <p:nvPr/>
        </p:nvGrpSpPr>
        <p:grpSpPr>
          <a:xfrm>
            <a:off x="67702" y="476672"/>
            <a:ext cx="8752770" cy="2880000"/>
            <a:chOff x="67702" y="476672"/>
            <a:chExt cx="8752770" cy="2880000"/>
          </a:xfrm>
        </p:grpSpPr>
        <p:grpSp>
          <p:nvGrpSpPr>
            <p:cNvPr id="9" name="Ομάδα 8"/>
            <p:cNvGrpSpPr/>
            <p:nvPr/>
          </p:nvGrpSpPr>
          <p:grpSpPr>
            <a:xfrm>
              <a:off x="2376344" y="476672"/>
              <a:ext cx="6032542" cy="2880000"/>
              <a:chOff x="2376344" y="1340768"/>
              <a:chExt cx="6032542" cy="2880000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5508424" y="1340768"/>
                <a:ext cx="2900462" cy="2880000"/>
                <a:chOff x="5508424" y="1555866"/>
                <a:chExt cx="2900462" cy="2880000"/>
              </a:xfrm>
            </p:grpSpPr>
            <p:sp>
              <p:nvSpPr>
                <p:cNvPr id="3" name="Τόξο 2"/>
                <p:cNvSpPr/>
                <p:nvPr/>
              </p:nvSpPr>
              <p:spPr>
                <a:xfrm flipH="1">
                  <a:off x="5508424" y="1555866"/>
                  <a:ext cx="2880000" cy="2880000"/>
                </a:xfrm>
                <a:prstGeom prst="arc">
                  <a:avLst>
                    <a:gd name="adj1" fmla="val 18705948"/>
                    <a:gd name="adj2" fmla="val 2901498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" name="Χορδή 3"/>
                <p:cNvSpPr/>
                <p:nvPr/>
              </p:nvSpPr>
              <p:spPr>
                <a:xfrm>
                  <a:off x="5528886" y="1555866"/>
                  <a:ext cx="2880000" cy="2880000"/>
                </a:xfrm>
                <a:prstGeom prst="chord">
                  <a:avLst>
                    <a:gd name="adj1" fmla="val 7950583"/>
                    <a:gd name="adj2" fmla="val 13628071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7" name="Ευθεία γραμμή σύνδεσης 6"/>
              <p:cNvCxnSpPr/>
              <p:nvPr/>
            </p:nvCxnSpPr>
            <p:spPr>
              <a:xfrm>
                <a:off x="2376344" y="2761072"/>
                <a:ext cx="5292000" cy="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Οβάλ 7"/>
              <p:cNvSpPr/>
              <p:nvPr/>
            </p:nvSpPr>
            <p:spPr>
              <a:xfrm>
                <a:off x="6248713" y="2729702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0" name="Τίτλος 1"/>
            <p:cNvSpPr txBox="1">
              <a:spLocks/>
            </p:cNvSpPr>
            <p:nvPr/>
          </p:nvSpPr>
          <p:spPr>
            <a:xfrm>
              <a:off x="67702" y="2945803"/>
              <a:ext cx="8752770" cy="359963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Σχεδιάζουμε το Κάτοπτρο  μαζί με τον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 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την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εστία.</a:t>
              </a:r>
            </a:p>
          </p:txBody>
        </p:sp>
      </p:grpSp>
      <p:sp>
        <p:nvSpPr>
          <p:cNvPr id="12" name="Τίτλος 1"/>
          <p:cNvSpPr txBox="1">
            <a:spLocks/>
          </p:cNvSpPr>
          <p:nvPr/>
        </p:nvSpPr>
        <p:spPr>
          <a:xfrm>
            <a:off x="35496" y="3665806"/>
            <a:ext cx="8897532" cy="57220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Σχεδιάζουμε την πορεία  </a:t>
            </a:r>
            <a:r>
              <a:rPr lang="el-GR" sz="1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δυο χαρακτηριστικών φωτεινών ακτινών </a:t>
            </a:r>
            <a:r>
              <a: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εκπέμπονται από την κορυφή του αντικειμένου:</a:t>
            </a:r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35496" y="5301208"/>
            <a:ext cx="7632848" cy="43124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ίδια διαδικασία προσδιορίζονται  και τα είδωλα των άλλων σημείων του αντικειμένου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Ομάδα 19"/>
          <p:cNvGrpSpPr/>
          <p:nvPr/>
        </p:nvGrpSpPr>
        <p:grpSpPr>
          <a:xfrm>
            <a:off x="29181" y="976347"/>
            <a:ext cx="8431251" cy="2698542"/>
            <a:chOff x="29181" y="976347"/>
            <a:chExt cx="8431251" cy="2698542"/>
          </a:xfrm>
        </p:grpSpPr>
        <p:sp>
          <p:nvSpPr>
            <p:cNvPr id="11" name="Τίτλος 1"/>
            <p:cNvSpPr txBox="1">
              <a:spLocks/>
            </p:cNvSpPr>
            <p:nvPr/>
          </p:nvSpPr>
          <p:spPr>
            <a:xfrm>
              <a:off x="29181" y="3233758"/>
              <a:ext cx="8431251" cy="44113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Θέτουμε το αντικείμενο, π.χ. ένα βέλος, κάθετα στον οπτικό άξονα και σε απόσταση </a:t>
              </a:r>
              <a:r>
                <a:rPr 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 το οπτικό κέντρο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Ευθύγραμμο βέλος σύνδεσης 18"/>
            <p:cNvCxnSpPr/>
            <p:nvPr/>
          </p:nvCxnSpPr>
          <p:spPr>
            <a:xfrm flipV="1">
              <a:off x="2483768" y="976347"/>
              <a:ext cx="0" cy="940485"/>
            </a:xfrm>
            <a:prstGeom prst="straightConnector1">
              <a:avLst/>
            </a:prstGeom>
            <a:ln w="5715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Ομάδα 40"/>
          <p:cNvGrpSpPr/>
          <p:nvPr/>
        </p:nvGrpSpPr>
        <p:grpSpPr>
          <a:xfrm>
            <a:off x="1115616" y="502850"/>
            <a:ext cx="5472608" cy="4014271"/>
            <a:chOff x="1115616" y="502850"/>
            <a:chExt cx="5472608" cy="4014271"/>
          </a:xfrm>
        </p:grpSpPr>
        <p:sp>
          <p:nvSpPr>
            <p:cNvPr id="13" name="Τίτλος 1"/>
            <p:cNvSpPr txBox="1">
              <a:spLocks/>
            </p:cNvSpPr>
            <p:nvPr/>
          </p:nvSpPr>
          <p:spPr>
            <a:xfrm>
              <a:off x="1115616" y="4169862"/>
              <a:ext cx="5472608" cy="347259"/>
            </a:xfrm>
            <a:prstGeom prst="rect">
              <a:avLst/>
            </a:prstGeom>
            <a:ln w="19050">
              <a:noFill/>
            </a:ln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ακτίνα που εκπέμπεται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παράλληλα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τον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</a:t>
              </a:r>
            </a:p>
          </p:txBody>
        </p:sp>
        <p:cxnSp>
          <p:nvCxnSpPr>
            <p:cNvPr id="21" name="Ευθύγραμμο βέλος σύνδεσης 20"/>
            <p:cNvCxnSpPr/>
            <p:nvPr/>
          </p:nvCxnSpPr>
          <p:spPr>
            <a:xfrm>
              <a:off x="2483768" y="976347"/>
              <a:ext cx="3348000" cy="0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Ευθύγραμμο βέλος σύνδεσης 24"/>
            <p:cNvCxnSpPr/>
            <p:nvPr/>
          </p:nvCxnSpPr>
          <p:spPr>
            <a:xfrm flipH="1" flipV="1">
              <a:off x="5600894" y="502850"/>
              <a:ext cx="230874" cy="473497"/>
            </a:xfrm>
            <a:prstGeom prst="straightConnector1">
              <a:avLst/>
            </a:prstGeom>
            <a:ln w="19050">
              <a:solidFill>
                <a:srgbClr val="FFFF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Ομάδα 44"/>
          <p:cNvGrpSpPr/>
          <p:nvPr/>
        </p:nvGrpSpPr>
        <p:grpSpPr>
          <a:xfrm>
            <a:off x="1115615" y="983183"/>
            <a:ext cx="6624737" cy="3863575"/>
            <a:chOff x="1115615" y="983183"/>
            <a:chExt cx="6624737" cy="3863575"/>
          </a:xfrm>
        </p:grpSpPr>
        <p:grpSp>
          <p:nvGrpSpPr>
            <p:cNvPr id="42" name="Ομάδα 41"/>
            <p:cNvGrpSpPr/>
            <p:nvPr/>
          </p:nvGrpSpPr>
          <p:grpSpPr>
            <a:xfrm>
              <a:off x="1115615" y="983183"/>
              <a:ext cx="6624737" cy="3863575"/>
              <a:chOff x="1115615" y="983183"/>
              <a:chExt cx="6624737" cy="3863575"/>
            </a:xfrm>
          </p:grpSpPr>
          <p:sp>
            <p:nvSpPr>
              <p:cNvPr id="14" name="Τίτλος 1"/>
              <p:cNvSpPr txBox="1">
                <a:spLocks/>
              </p:cNvSpPr>
              <p:nvPr/>
            </p:nvSpPr>
            <p:spPr>
              <a:xfrm>
                <a:off x="1115615" y="4457894"/>
                <a:ext cx="6624737" cy="388864"/>
              </a:xfrm>
              <a:prstGeom prst="rect">
                <a:avLst/>
              </a:prstGeom>
              <a:ln w="12700">
                <a:noFill/>
              </a:ln>
            </p:spPr>
            <p:txBody>
              <a:bodyPr>
                <a:no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l"/>
                <a:r>
                  <a:rPr lang="el-G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Την ακτίνα της οποίας η προέκταση διέρχεται από </a:t>
                </a:r>
                <a:r>
                  <a:rPr lang="el-GR" sz="14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την κύρια εστία </a:t>
                </a:r>
                <a:r>
                  <a:rPr lang="el-GR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του κατόπτρου</a:t>
                </a:r>
                <a:endPara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7" name="Ευθύγραμμο βέλος σύνδεσης 26"/>
              <p:cNvCxnSpPr/>
              <p:nvPr/>
            </p:nvCxnSpPr>
            <p:spPr>
              <a:xfrm>
                <a:off x="2468939" y="983183"/>
                <a:ext cx="3049712" cy="706625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Ευθεία γραμμή σύνδεσης 30"/>
              <p:cNvCxnSpPr/>
              <p:nvPr/>
            </p:nvCxnSpPr>
            <p:spPr>
              <a:xfrm>
                <a:off x="5508424" y="1699272"/>
                <a:ext cx="776289" cy="17672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Ευθύγραμμο βέλος σύνδεσης 35"/>
            <p:cNvCxnSpPr/>
            <p:nvPr/>
          </p:nvCxnSpPr>
          <p:spPr>
            <a:xfrm flipH="1" flipV="1">
              <a:off x="3419872" y="1700808"/>
              <a:ext cx="2088552" cy="0"/>
            </a:xfrm>
            <a:prstGeom prst="straightConnector1">
              <a:avLst/>
            </a:prstGeom>
            <a:ln w="12700">
              <a:solidFill>
                <a:srgbClr val="FFFF66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Ομάδα 42"/>
          <p:cNvGrpSpPr/>
          <p:nvPr/>
        </p:nvGrpSpPr>
        <p:grpSpPr>
          <a:xfrm>
            <a:off x="72008" y="976347"/>
            <a:ext cx="9066940" cy="4324057"/>
            <a:chOff x="72008" y="976347"/>
            <a:chExt cx="9066940" cy="4324057"/>
          </a:xfrm>
        </p:grpSpPr>
        <p:sp>
          <p:nvSpPr>
            <p:cNvPr id="15" name="Τίτλος 1"/>
            <p:cNvSpPr txBox="1">
              <a:spLocks/>
            </p:cNvSpPr>
            <p:nvPr/>
          </p:nvSpPr>
          <p:spPr>
            <a:xfrm>
              <a:off x="72008" y="4869160"/>
              <a:ext cx="9066940" cy="43124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Εκεί που τέμνονται οι προεκτάσεις των δυο ανακλώμενων </a:t>
              </a:r>
              <a:r>
                <a:rPr lang="el-GR" sz="1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ακτίνων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δημιουργείται το είδωλο της κορυφής του βέλους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Ευθεία γραμμή σύνδεσης 21"/>
            <p:cNvCxnSpPr/>
            <p:nvPr/>
          </p:nvCxnSpPr>
          <p:spPr>
            <a:xfrm>
              <a:off x="5831768" y="976347"/>
              <a:ext cx="457985" cy="93009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Ευθεία γραμμή σύνδεσης 36"/>
            <p:cNvCxnSpPr/>
            <p:nvPr/>
          </p:nvCxnSpPr>
          <p:spPr>
            <a:xfrm flipV="1">
              <a:off x="5592545" y="1688519"/>
              <a:ext cx="627404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Ομάδα 43"/>
          <p:cNvGrpSpPr/>
          <p:nvPr/>
        </p:nvGrpSpPr>
        <p:grpSpPr>
          <a:xfrm>
            <a:off x="35496" y="1654457"/>
            <a:ext cx="8897532" cy="4438035"/>
            <a:chOff x="35496" y="1654457"/>
            <a:chExt cx="8897532" cy="4438035"/>
          </a:xfrm>
        </p:grpSpPr>
        <p:sp>
          <p:nvSpPr>
            <p:cNvPr id="17" name="Τίτλος 1"/>
            <p:cNvSpPr txBox="1">
              <a:spLocks/>
            </p:cNvSpPr>
            <p:nvPr/>
          </p:nvSpPr>
          <p:spPr>
            <a:xfrm>
              <a:off x="35496" y="5661248"/>
              <a:ext cx="8897532" cy="43124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ένωση των σημειακών ειδώλων δημιουργεί το είδωλο του αντικειμένου σε απόσταση  </a:t>
              </a:r>
              <a:r>
                <a:rPr 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΄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από το οπτικό κέντρο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Ευθύγραμμο βέλος σύνδεσης 39"/>
            <p:cNvCxnSpPr/>
            <p:nvPr/>
          </p:nvCxnSpPr>
          <p:spPr>
            <a:xfrm flipV="1">
              <a:off x="6156176" y="1654457"/>
              <a:ext cx="0" cy="252000"/>
            </a:xfrm>
            <a:prstGeom prst="straightConnector1">
              <a:avLst/>
            </a:prstGeom>
            <a:ln w="3175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Τίτλος 1"/>
          <p:cNvSpPr txBox="1">
            <a:spLocks/>
          </p:cNvSpPr>
          <p:nvPr/>
        </p:nvSpPr>
        <p:spPr>
          <a:xfrm>
            <a:off x="35496" y="6010155"/>
            <a:ext cx="9103452" cy="80322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είδωλο είναι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φανταστικό, ορθό </a:t>
            </a:r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φαίνεται πίσω από το κάτοπτρο</a:t>
            </a:r>
            <a:endParaRPr lang="el-GR" sz="2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65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4287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Σφαιρικού Κατόπτρου</a:t>
            </a:r>
          </a:p>
        </p:txBody>
      </p:sp>
      <p:grpSp>
        <p:nvGrpSpPr>
          <p:cNvPr id="34" name="Ομάδα 33"/>
          <p:cNvGrpSpPr/>
          <p:nvPr/>
        </p:nvGrpSpPr>
        <p:grpSpPr>
          <a:xfrm>
            <a:off x="2051720" y="332656"/>
            <a:ext cx="4803754" cy="3024016"/>
            <a:chOff x="2051720" y="332656"/>
            <a:chExt cx="4803754" cy="3024016"/>
          </a:xfrm>
        </p:grpSpPr>
        <p:grpSp>
          <p:nvGrpSpPr>
            <p:cNvPr id="3" name="Ομάδα 2"/>
            <p:cNvGrpSpPr/>
            <p:nvPr/>
          </p:nvGrpSpPr>
          <p:grpSpPr>
            <a:xfrm>
              <a:off x="2051720" y="332656"/>
              <a:ext cx="4803754" cy="2880000"/>
              <a:chOff x="2699792" y="476992"/>
              <a:chExt cx="4803754" cy="2880000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4499992" y="476992"/>
                <a:ext cx="3003554" cy="2880000"/>
                <a:chOff x="344310" y="1659564"/>
                <a:chExt cx="3003554" cy="2880000"/>
              </a:xfrm>
            </p:grpSpPr>
            <p:sp>
              <p:nvSpPr>
                <p:cNvPr id="7" name="Ορθογώνιο 6"/>
                <p:cNvSpPr/>
                <p:nvPr/>
              </p:nvSpPr>
              <p:spPr>
                <a:xfrm>
                  <a:off x="2751018" y="2021471"/>
                  <a:ext cx="596846" cy="2160240"/>
                </a:xfrm>
                <a:prstGeom prst="rect">
                  <a:avLst/>
                </a:prstGeom>
                <a:solidFill>
                  <a:schemeClr val="tx2">
                    <a:lumMod val="50000"/>
                  </a:schemeClr>
                </a:solidFill>
                <a:ln>
                  <a:solidFill>
                    <a:schemeClr val="tx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" name="Τόξο 7"/>
                <p:cNvSpPr/>
                <p:nvPr/>
              </p:nvSpPr>
              <p:spPr>
                <a:xfrm>
                  <a:off x="344310" y="1659564"/>
                  <a:ext cx="2880000" cy="2880000"/>
                </a:xfrm>
                <a:prstGeom prst="arc">
                  <a:avLst>
                    <a:gd name="adj1" fmla="val 18705948"/>
                    <a:gd name="adj2" fmla="val 2901498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5" name="Ευθεία γραμμή σύνδεσης 4"/>
              <p:cNvCxnSpPr/>
              <p:nvPr/>
            </p:nvCxnSpPr>
            <p:spPr>
              <a:xfrm>
                <a:off x="2699792" y="1916832"/>
                <a:ext cx="4680000" cy="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Οβάλ 5"/>
              <p:cNvSpPr/>
              <p:nvPr/>
            </p:nvSpPr>
            <p:spPr>
              <a:xfrm>
                <a:off x="6284641" y="1885462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9" name="Ευθύγραμμο βέλος σύνδεσης 8"/>
            <p:cNvCxnSpPr/>
            <p:nvPr/>
          </p:nvCxnSpPr>
          <p:spPr>
            <a:xfrm flipV="1">
              <a:off x="2987824" y="832011"/>
              <a:ext cx="0" cy="940485"/>
            </a:xfrm>
            <a:prstGeom prst="straightConnector1">
              <a:avLst/>
            </a:prstGeom>
            <a:ln w="5715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Ομάδα 9"/>
            <p:cNvGrpSpPr/>
            <p:nvPr/>
          </p:nvGrpSpPr>
          <p:grpSpPr>
            <a:xfrm>
              <a:off x="2987824" y="832011"/>
              <a:ext cx="3348000" cy="1660565"/>
              <a:chOff x="3635896" y="976347"/>
              <a:chExt cx="3348000" cy="1660565"/>
            </a:xfrm>
          </p:grpSpPr>
          <p:cxnSp>
            <p:nvCxnSpPr>
              <p:cNvPr id="11" name="Ευθύγραμμο βέλος σύνδεσης 10"/>
              <p:cNvCxnSpPr/>
              <p:nvPr/>
            </p:nvCxnSpPr>
            <p:spPr>
              <a:xfrm>
                <a:off x="3635896" y="976347"/>
                <a:ext cx="3348000" cy="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Ευθύγραμμο βέλος σύνδεσης 11"/>
              <p:cNvCxnSpPr/>
              <p:nvPr/>
            </p:nvCxnSpPr>
            <p:spPr>
              <a:xfrm flipH="1">
                <a:off x="5796136" y="976347"/>
                <a:ext cx="1187760" cy="1660565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Ομάδα 12"/>
            <p:cNvGrpSpPr/>
            <p:nvPr/>
          </p:nvGrpSpPr>
          <p:grpSpPr>
            <a:xfrm>
              <a:off x="2987624" y="832011"/>
              <a:ext cx="3672608" cy="1300525"/>
              <a:chOff x="3635696" y="976347"/>
              <a:chExt cx="3672608" cy="1300525"/>
            </a:xfrm>
          </p:grpSpPr>
          <p:cxnSp>
            <p:nvCxnSpPr>
              <p:cNvPr id="14" name="Ευθύγραμμο βέλος σύνδεσης 13"/>
              <p:cNvCxnSpPr/>
              <p:nvPr/>
            </p:nvCxnSpPr>
            <p:spPr>
              <a:xfrm>
                <a:off x="3635696" y="976347"/>
                <a:ext cx="3672608" cy="1300525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Ευθύγραμμο βέλος σύνδεσης 14"/>
              <p:cNvCxnSpPr/>
              <p:nvPr/>
            </p:nvCxnSpPr>
            <p:spPr>
              <a:xfrm flipH="1">
                <a:off x="5580304" y="2276872"/>
                <a:ext cx="1728000" cy="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Ευθύγραμμο βέλος σύνδεσης 15"/>
            <p:cNvCxnSpPr/>
            <p:nvPr/>
          </p:nvCxnSpPr>
          <p:spPr>
            <a:xfrm>
              <a:off x="5415314" y="1782887"/>
              <a:ext cx="0" cy="360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Ευθύγραμμο βέλος σύνδεσης 16"/>
            <p:cNvCxnSpPr/>
            <p:nvPr/>
          </p:nvCxnSpPr>
          <p:spPr>
            <a:xfrm>
              <a:off x="2987624" y="1628480"/>
              <a:ext cx="3744096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Ορθογώνιο 17"/>
            <p:cNvSpPr/>
            <p:nvPr/>
          </p:nvSpPr>
          <p:spPr>
            <a:xfrm>
              <a:off x="4411124" y="1268440"/>
              <a:ext cx="30489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l-GR" sz="2400" dirty="0"/>
            </a:p>
          </p:txBody>
        </p:sp>
        <p:cxnSp>
          <p:nvCxnSpPr>
            <p:cNvPr id="19" name="Ευθύγραμμο βέλος σύνδεσης 18"/>
            <p:cNvCxnSpPr/>
            <p:nvPr/>
          </p:nvCxnSpPr>
          <p:spPr>
            <a:xfrm>
              <a:off x="5436096" y="1845571"/>
              <a:ext cx="1260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Ορθογώνιο 19"/>
            <p:cNvSpPr/>
            <p:nvPr/>
          </p:nvSpPr>
          <p:spPr>
            <a:xfrm>
              <a:off x="6172705" y="1582293"/>
              <a:ext cx="38985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'</a:t>
              </a:r>
              <a:endParaRPr lang="el-GR" sz="2400" dirty="0"/>
            </a:p>
          </p:txBody>
        </p:sp>
        <p:cxnSp>
          <p:nvCxnSpPr>
            <p:cNvPr id="21" name="Ευθεία γραμμή σύνδεσης 20"/>
            <p:cNvCxnSpPr/>
            <p:nvPr/>
          </p:nvCxnSpPr>
          <p:spPr>
            <a:xfrm>
              <a:off x="5677396" y="1777126"/>
              <a:ext cx="0" cy="12195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Ευθεία γραμμή σύνδεσης 21"/>
            <p:cNvCxnSpPr/>
            <p:nvPr/>
          </p:nvCxnSpPr>
          <p:spPr>
            <a:xfrm>
              <a:off x="6721849" y="1772496"/>
              <a:ext cx="0" cy="12195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Ευθύγραμμο βέλος σύνδεσης 22"/>
            <p:cNvCxnSpPr/>
            <p:nvPr/>
          </p:nvCxnSpPr>
          <p:spPr>
            <a:xfrm>
              <a:off x="5677873" y="2996632"/>
              <a:ext cx="1044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Ορθογώνιο 23"/>
            <p:cNvSpPr/>
            <p:nvPr/>
          </p:nvSpPr>
          <p:spPr>
            <a:xfrm>
              <a:off x="6030932" y="2956562"/>
              <a:ext cx="26962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l-GR" sz="2000" i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Ορθογώνιο 29"/>
              <p:cNvSpPr/>
              <p:nvPr/>
            </p:nvSpPr>
            <p:spPr>
              <a:xfrm>
                <a:off x="7206886" y="3068960"/>
                <a:ext cx="1397562" cy="724494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n-US" sz="2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0" name="Ορθογώνιο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6886" y="3068960"/>
                <a:ext cx="1397562" cy="72449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Ορθογώνιο 30"/>
          <p:cNvSpPr/>
          <p:nvPr/>
        </p:nvSpPr>
        <p:spPr>
          <a:xfrm>
            <a:off x="107504" y="2852936"/>
            <a:ext cx="5228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απόσταση αντικειμένου από οπτικό κέντρο κατόπτρου</a:t>
            </a:r>
            <a:endParaRPr lang="el-GR" dirty="0"/>
          </a:p>
        </p:txBody>
      </p:sp>
      <p:sp>
        <p:nvSpPr>
          <p:cNvPr id="32" name="Ορθογώνιο 31"/>
          <p:cNvSpPr/>
          <p:nvPr/>
        </p:nvSpPr>
        <p:spPr>
          <a:xfrm>
            <a:off x="107504" y="3275692"/>
            <a:ext cx="4876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απόσταση ειδώλου από οπτικό κέντρο κατόπτρου</a:t>
            </a:r>
            <a:endParaRPr lang="el-GR" dirty="0"/>
          </a:p>
        </p:txBody>
      </p:sp>
      <p:sp>
        <p:nvSpPr>
          <p:cNvPr id="33" name="Ορθογώνιο 32"/>
          <p:cNvSpPr/>
          <p:nvPr/>
        </p:nvSpPr>
        <p:spPr>
          <a:xfrm>
            <a:off x="107504" y="3635732"/>
            <a:ext cx="3117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εστιακή απόσταση κατόπτρου</a:t>
            </a:r>
            <a:endParaRPr lang="el-GR" dirty="0"/>
          </a:p>
        </p:txBody>
      </p:sp>
      <p:graphicFrame>
        <p:nvGraphicFramePr>
          <p:cNvPr id="35" name="Πίνακας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619676"/>
              </p:ext>
            </p:extLst>
          </p:nvPr>
        </p:nvGraphicFramePr>
        <p:xfrm>
          <a:off x="302746" y="4149080"/>
          <a:ext cx="8568952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4233700781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1963514409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1844578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/>
                        <a:t>Παράμετρος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/>
                        <a:t>Θετική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/>
                        <a:t>Αρνητική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342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l-GR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Κοίλη</a:t>
                      </a:r>
                      <a:r>
                        <a:rPr lang="el-GR" sz="1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επιφάνεια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Κυρτή</a:t>
                      </a:r>
                      <a:r>
                        <a:rPr lang="el-GR" sz="1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επιφάνεια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803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l-GR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Κοίλη</a:t>
                      </a:r>
                      <a:r>
                        <a:rPr lang="el-GR" sz="1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επιφάνεια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Κυρτή</a:t>
                      </a:r>
                      <a:r>
                        <a:rPr lang="el-GR" sz="1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επιφάνεια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592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s’</a:t>
                      </a:r>
                      <a:endParaRPr lang="el-GR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Πραγματικό</a:t>
                      </a:r>
                      <a:r>
                        <a:rPr lang="el-GR" sz="1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είδωλο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Φανταστικό είδωλο πίσω από</a:t>
                      </a:r>
                      <a:r>
                        <a:rPr lang="el-GR" sz="1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την κατοπτρική επιφάνεια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800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776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78098"/>
          </a:xfrm>
        </p:spPr>
        <p:txBody>
          <a:bodyPr>
            <a:normAutofit/>
          </a:bodyPr>
          <a:lstStyle/>
          <a:p>
            <a:r>
              <a:rPr lang="el-GR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ΑΚΤΙΝΙΚΗ ΟΠΤΙΚΗ</a:t>
            </a:r>
          </a:p>
        </p:txBody>
      </p:sp>
      <p:sp>
        <p:nvSpPr>
          <p:cNvPr id="8" name="Θέση περιεχομένου 2"/>
          <p:cNvSpPr txBox="1">
            <a:spLocks/>
          </p:cNvSpPr>
          <p:nvPr/>
        </p:nvSpPr>
        <p:spPr>
          <a:xfrm>
            <a:off x="2123728" y="2204864"/>
            <a:ext cx="525658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Σφαιρικά Κάτοπτρα</a:t>
            </a:r>
          </a:p>
        </p:txBody>
      </p:sp>
    </p:spTree>
    <p:extLst>
      <p:ext uri="{BB962C8B-B14F-4D97-AF65-F5344CB8AC3E}">
        <p14:creationId xmlns:p14="http://schemas.microsoft.com/office/powerpoint/2010/main" val="204072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0" y="44624"/>
            <a:ext cx="9144000" cy="61246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Σφαιρικά Κάτοπτρα</a:t>
            </a:r>
          </a:p>
        </p:txBody>
      </p:sp>
      <p:sp>
        <p:nvSpPr>
          <p:cNvPr id="28" name="Τίτλος 1"/>
          <p:cNvSpPr txBox="1">
            <a:spLocks/>
          </p:cNvSpPr>
          <p:nvPr/>
        </p:nvSpPr>
        <p:spPr>
          <a:xfrm>
            <a:off x="36513" y="620688"/>
            <a:ext cx="9107488" cy="79958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σφαιρικά κάτοπτρα είναι κοίλες ή κυρτές ανακλαστικές επιφάνειες</a:t>
            </a:r>
          </a:p>
        </p:txBody>
      </p:sp>
      <p:sp>
        <p:nvSpPr>
          <p:cNvPr id="29" name="Τίτλος 1"/>
          <p:cNvSpPr txBox="1">
            <a:spLocks/>
          </p:cNvSpPr>
          <p:nvPr/>
        </p:nvSpPr>
        <p:spPr>
          <a:xfrm>
            <a:off x="14714" y="5085184"/>
            <a:ext cx="9107488" cy="50405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Γεωμετρικές παράμετροι Φακών</a:t>
            </a:r>
          </a:p>
        </p:txBody>
      </p:sp>
      <p:sp>
        <p:nvSpPr>
          <p:cNvPr id="31" name="Τίτλος 1"/>
          <p:cNvSpPr txBox="1">
            <a:spLocks/>
          </p:cNvSpPr>
          <p:nvPr/>
        </p:nvSpPr>
        <p:spPr>
          <a:xfrm>
            <a:off x="25105" y="5517232"/>
            <a:ext cx="9107488" cy="50405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Ακτίνα Καμπυλότητας της ανακλαστικής σφαιρικής επιφάνειας: </a:t>
            </a:r>
            <a:r>
              <a:rPr lang="en-US" sz="2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" name="Ομάδα 50"/>
          <p:cNvGrpSpPr/>
          <p:nvPr/>
        </p:nvGrpSpPr>
        <p:grpSpPr>
          <a:xfrm>
            <a:off x="344310" y="1659564"/>
            <a:ext cx="3507611" cy="3065580"/>
            <a:chOff x="344310" y="1659564"/>
            <a:chExt cx="3507611" cy="3065580"/>
          </a:xfrm>
        </p:grpSpPr>
        <p:grpSp>
          <p:nvGrpSpPr>
            <p:cNvPr id="46" name="Ομάδα 45"/>
            <p:cNvGrpSpPr/>
            <p:nvPr/>
          </p:nvGrpSpPr>
          <p:grpSpPr>
            <a:xfrm>
              <a:off x="344310" y="1659564"/>
              <a:ext cx="3003554" cy="2880000"/>
              <a:chOff x="344310" y="1659564"/>
              <a:chExt cx="3003554" cy="2880000"/>
            </a:xfrm>
          </p:grpSpPr>
          <p:sp>
            <p:nvSpPr>
              <p:cNvPr id="43" name="Ορθογώνιο 42"/>
              <p:cNvSpPr/>
              <p:nvPr/>
            </p:nvSpPr>
            <p:spPr>
              <a:xfrm>
                <a:off x="2751018" y="2021471"/>
                <a:ext cx="596846" cy="2160240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" name="Τόξο 44"/>
              <p:cNvSpPr/>
              <p:nvPr/>
            </p:nvSpPr>
            <p:spPr>
              <a:xfrm>
                <a:off x="344310" y="1659564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50" name="Ορθογώνιο 49"/>
            <p:cNvSpPr/>
            <p:nvPr/>
          </p:nvSpPr>
          <p:spPr>
            <a:xfrm>
              <a:off x="2195737" y="4140369"/>
              <a:ext cx="165618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Κοίλο σφαιρικό κάτοπτρο</a:t>
              </a:r>
            </a:p>
          </p:txBody>
        </p:sp>
      </p:grpSp>
      <p:grpSp>
        <p:nvGrpSpPr>
          <p:cNvPr id="53" name="Ομάδα 52"/>
          <p:cNvGrpSpPr/>
          <p:nvPr/>
        </p:nvGrpSpPr>
        <p:grpSpPr>
          <a:xfrm>
            <a:off x="5148064" y="1627874"/>
            <a:ext cx="3271213" cy="3105981"/>
            <a:chOff x="5148064" y="1627874"/>
            <a:chExt cx="3271213" cy="3105981"/>
          </a:xfrm>
        </p:grpSpPr>
        <p:sp>
          <p:nvSpPr>
            <p:cNvPr id="48" name="Τόξο 47"/>
            <p:cNvSpPr/>
            <p:nvPr/>
          </p:nvSpPr>
          <p:spPr>
            <a:xfrm flipH="1">
              <a:off x="5508424" y="1628800"/>
              <a:ext cx="2880000" cy="2880000"/>
            </a:xfrm>
            <a:prstGeom prst="arc">
              <a:avLst>
                <a:gd name="adj1" fmla="val 18705948"/>
                <a:gd name="adj2" fmla="val 2901498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9" name="Χορδή 48"/>
            <p:cNvSpPr/>
            <p:nvPr/>
          </p:nvSpPr>
          <p:spPr>
            <a:xfrm>
              <a:off x="5539277" y="1627874"/>
              <a:ext cx="2880000" cy="2880000"/>
            </a:xfrm>
            <a:prstGeom prst="chord">
              <a:avLst>
                <a:gd name="adj1" fmla="val 7950583"/>
                <a:gd name="adj2" fmla="val 13628071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2" name="Ορθογώνιο 51"/>
            <p:cNvSpPr/>
            <p:nvPr/>
          </p:nvSpPr>
          <p:spPr>
            <a:xfrm>
              <a:off x="5148064" y="4149080"/>
              <a:ext cx="165618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Κυρτό σφαιρικό κάτοπτρο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94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Χρήσιμα Στοιχεία Κατόπτρων</a:t>
            </a:r>
          </a:p>
        </p:txBody>
      </p:sp>
      <p:grpSp>
        <p:nvGrpSpPr>
          <p:cNvPr id="4" name="Ομάδα 3"/>
          <p:cNvGrpSpPr/>
          <p:nvPr/>
        </p:nvGrpSpPr>
        <p:grpSpPr>
          <a:xfrm>
            <a:off x="107504" y="476992"/>
            <a:ext cx="3003554" cy="2880000"/>
            <a:chOff x="344310" y="1659564"/>
            <a:chExt cx="3003554" cy="2880000"/>
          </a:xfrm>
        </p:grpSpPr>
        <p:sp>
          <p:nvSpPr>
            <p:cNvPr id="6" name="Ορθογώνιο 5"/>
            <p:cNvSpPr/>
            <p:nvPr/>
          </p:nvSpPr>
          <p:spPr>
            <a:xfrm>
              <a:off x="2751018" y="2021471"/>
              <a:ext cx="596846" cy="216024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Τόξο 6"/>
            <p:cNvSpPr/>
            <p:nvPr/>
          </p:nvSpPr>
          <p:spPr>
            <a:xfrm>
              <a:off x="344310" y="1659564"/>
              <a:ext cx="2880000" cy="2880000"/>
            </a:xfrm>
            <a:prstGeom prst="arc">
              <a:avLst>
                <a:gd name="adj1" fmla="val 18705948"/>
                <a:gd name="adj2" fmla="val 2901498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6125643" y="424520"/>
            <a:ext cx="2910853" cy="2880926"/>
            <a:chOff x="5508424" y="1627874"/>
            <a:chExt cx="2910853" cy="2880926"/>
          </a:xfrm>
        </p:grpSpPr>
        <p:sp>
          <p:nvSpPr>
            <p:cNvPr id="9" name="Τόξο 8"/>
            <p:cNvSpPr/>
            <p:nvPr/>
          </p:nvSpPr>
          <p:spPr>
            <a:xfrm flipH="1">
              <a:off x="5508424" y="1628800"/>
              <a:ext cx="2880000" cy="2880000"/>
            </a:xfrm>
            <a:prstGeom prst="arc">
              <a:avLst>
                <a:gd name="adj1" fmla="val 18705948"/>
                <a:gd name="adj2" fmla="val 2901498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" name="Χορδή 9"/>
            <p:cNvSpPr/>
            <p:nvPr/>
          </p:nvSpPr>
          <p:spPr>
            <a:xfrm>
              <a:off x="5539277" y="1627874"/>
              <a:ext cx="2880000" cy="2880000"/>
            </a:xfrm>
            <a:prstGeom prst="chord">
              <a:avLst>
                <a:gd name="adj1" fmla="val 7950583"/>
                <a:gd name="adj2" fmla="val 13628071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2967050" y="1876005"/>
            <a:ext cx="3240351" cy="1552995"/>
            <a:chOff x="2967050" y="1876005"/>
            <a:chExt cx="3240351" cy="1552995"/>
          </a:xfrm>
        </p:grpSpPr>
        <p:sp>
          <p:nvSpPr>
            <p:cNvPr id="19" name="Ορθογώνιο 18"/>
            <p:cNvSpPr/>
            <p:nvPr/>
          </p:nvSpPr>
          <p:spPr>
            <a:xfrm>
              <a:off x="3018268" y="3028890"/>
              <a:ext cx="3189133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Οπτικό Κέντρο Κατόπτρου</a:t>
              </a:r>
            </a:p>
          </p:txBody>
        </p:sp>
        <p:sp>
          <p:nvSpPr>
            <p:cNvPr id="20" name="Οβάλ 19"/>
            <p:cNvSpPr/>
            <p:nvPr/>
          </p:nvSpPr>
          <p:spPr>
            <a:xfrm>
              <a:off x="2967050" y="1876005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1" name="Οβάλ 20"/>
            <p:cNvSpPr/>
            <p:nvPr/>
          </p:nvSpPr>
          <p:spPr>
            <a:xfrm>
              <a:off x="6091577" y="1880213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1573156" y="1876668"/>
            <a:ext cx="6346812" cy="2128396"/>
            <a:chOff x="1573156" y="1876668"/>
            <a:chExt cx="6346812" cy="2128396"/>
          </a:xfrm>
        </p:grpSpPr>
        <p:sp>
          <p:nvSpPr>
            <p:cNvPr id="17" name="Οβάλ 16"/>
            <p:cNvSpPr/>
            <p:nvPr/>
          </p:nvSpPr>
          <p:spPr>
            <a:xfrm>
              <a:off x="1573156" y="1876668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8" name="Οβάλ 17"/>
            <p:cNvSpPr/>
            <p:nvPr/>
          </p:nvSpPr>
          <p:spPr>
            <a:xfrm>
              <a:off x="7549697" y="1880213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" name="Ορθογώνιο 22"/>
            <p:cNvSpPr/>
            <p:nvPr/>
          </p:nvSpPr>
          <p:spPr>
            <a:xfrm>
              <a:off x="1619672" y="3604954"/>
              <a:ext cx="630029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Γεωμετρικό Κέντρο σφαιρικής κατοπτρικής επιφάνειας</a:t>
              </a:r>
            </a:p>
          </p:txBody>
        </p:sp>
      </p:grpSp>
      <p:grpSp>
        <p:nvGrpSpPr>
          <p:cNvPr id="26" name="Ομάδα 25"/>
          <p:cNvGrpSpPr/>
          <p:nvPr/>
        </p:nvGrpSpPr>
        <p:grpSpPr>
          <a:xfrm>
            <a:off x="0" y="1916832"/>
            <a:ext cx="7919968" cy="3168352"/>
            <a:chOff x="0" y="1916832"/>
            <a:chExt cx="7919968" cy="3168352"/>
          </a:xfrm>
        </p:grpSpPr>
        <p:cxnSp>
          <p:nvCxnSpPr>
            <p:cNvPr id="13" name="Ευθεία γραμμή σύνδεσης 12"/>
            <p:cNvCxnSpPr/>
            <p:nvPr/>
          </p:nvCxnSpPr>
          <p:spPr>
            <a:xfrm>
              <a:off x="0" y="1916832"/>
              <a:ext cx="3960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Ευθεία γραμμή σύνδεσης 13"/>
            <p:cNvCxnSpPr/>
            <p:nvPr/>
          </p:nvCxnSpPr>
          <p:spPr>
            <a:xfrm>
              <a:off x="4283968" y="1916832"/>
              <a:ext cx="3636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Ορθογώνιο 24"/>
            <p:cNvSpPr/>
            <p:nvPr/>
          </p:nvSpPr>
          <p:spPr>
            <a:xfrm>
              <a:off x="2393286" y="4192632"/>
              <a:ext cx="4809025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Κύριος Οπτικός Άξονας</a:t>
              </a:r>
            </a:p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Διέρχεται από το γεωμετρικό και το οπτικό κέντρο του κατόπτρου</a:t>
              </a:r>
              <a:endPara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Ομάδα 34"/>
          <p:cNvGrpSpPr/>
          <p:nvPr/>
        </p:nvGrpSpPr>
        <p:grpSpPr>
          <a:xfrm>
            <a:off x="1634612" y="1029620"/>
            <a:ext cx="6285356" cy="4652410"/>
            <a:chOff x="1634612" y="1029620"/>
            <a:chExt cx="6285356" cy="4652410"/>
          </a:xfrm>
        </p:grpSpPr>
        <p:cxnSp>
          <p:nvCxnSpPr>
            <p:cNvPr id="28" name="Ευθύγραμμο βέλος σύνδεσης 27"/>
            <p:cNvCxnSpPr>
              <a:stCxn id="17" idx="7"/>
            </p:cNvCxnSpPr>
            <p:nvPr/>
          </p:nvCxnSpPr>
          <p:spPr>
            <a:xfrm flipV="1">
              <a:off x="1634612" y="1083909"/>
              <a:ext cx="1064935" cy="803303"/>
            </a:xfrm>
            <a:prstGeom prst="straightConnector1">
              <a:avLst/>
            </a:prstGeom>
            <a:ln w="19050">
              <a:solidFill>
                <a:srgbClr val="FFFF6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Ορθογώνιο 29"/>
            <p:cNvSpPr/>
            <p:nvPr/>
          </p:nvSpPr>
          <p:spPr>
            <a:xfrm>
              <a:off x="1810723" y="1176191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dirty="0"/>
            </a:p>
          </p:txBody>
        </p:sp>
        <p:cxnSp>
          <p:nvCxnSpPr>
            <p:cNvPr id="31" name="Ευθύγραμμο βέλος σύνδεσης 30"/>
            <p:cNvCxnSpPr/>
            <p:nvPr/>
          </p:nvCxnSpPr>
          <p:spPr>
            <a:xfrm flipH="1" flipV="1">
              <a:off x="6372200" y="1029620"/>
              <a:ext cx="1198280" cy="866074"/>
            </a:xfrm>
            <a:prstGeom prst="straightConnector1">
              <a:avLst/>
            </a:prstGeom>
            <a:ln w="19050">
              <a:solidFill>
                <a:srgbClr val="FFFF6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Ορθογώνιο 31"/>
            <p:cNvSpPr/>
            <p:nvPr/>
          </p:nvSpPr>
          <p:spPr>
            <a:xfrm>
              <a:off x="7033034" y="1224747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dirty="0"/>
            </a:p>
          </p:txBody>
        </p:sp>
        <p:sp>
          <p:nvSpPr>
            <p:cNvPr id="34" name="Ορθογώνιο 33"/>
            <p:cNvSpPr/>
            <p:nvPr/>
          </p:nvSpPr>
          <p:spPr>
            <a:xfrm>
              <a:off x="1645156" y="5281920"/>
              <a:ext cx="627481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Ακτίνα </a:t>
              </a:r>
              <a:r>
                <a:rPr lang="en-US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σφαιρικής κατοπτρικής επιφάνειας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102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/>
          <p:cNvSpPr txBox="1">
            <a:spLocks/>
          </p:cNvSpPr>
          <p:nvPr/>
        </p:nvSpPr>
        <p:spPr>
          <a:xfrm>
            <a:off x="-505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Πορεία Φωτεινών </a:t>
            </a:r>
            <a:r>
              <a:rPr lang="el-G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Ακτίνων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στα Σφαιρικά Κάτοπτρα</a:t>
            </a:r>
          </a:p>
        </p:txBody>
      </p:sp>
      <p:grpSp>
        <p:nvGrpSpPr>
          <p:cNvPr id="50" name="Ομάδα 49"/>
          <p:cNvGrpSpPr/>
          <p:nvPr/>
        </p:nvGrpSpPr>
        <p:grpSpPr>
          <a:xfrm>
            <a:off x="0" y="692696"/>
            <a:ext cx="9036496" cy="2932472"/>
            <a:chOff x="0" y="424520"/>
            <a:chExt cx="9036496" cy="2932472"/>
          </a:xfrm>
        </p:grpSpPr>
        <p:grpSp>
          <p:nvGrpSpPr>
            <p:cNvPr id="4" name="Ομάδα 3"/>
            <p:cNvGrpSpPr/>
            <p:nvPr/>
          </p:nvGrpSpPr>
          <p:grpSpPr>
            <a:xfrm>
              <a:off x="107504" y="476992"/>
              <a:ext cx="3003554" cy="2880000"/>
              <a:chOff x="344310" y="1659564"/>
              <a:chExt cx="3003554" cy="2880000"/>
            </a:xfrm>
          </p:grpSpPr>
          <p:sp>
            <p:nvSpPr>
              <p:cNvPr id="5" name="Ορθογώνιο 4"/>
              <p:cNvSpPr/>
              <p:nvPr/>
            </p:nvSpPr>
            <p:spPr>
              <a:xfrm>
                <a:off x="2751018" y="2021471"/>
                <a:ext cx="596846" cy="2160240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" name="Τόξο 5"/>
              <p:cNvSpPr/>
              <p:nvPr/>
            </p:nvSpPr>
            <p:spPr>
              <a:xfrm>
                <a:off x="344310" y="1659564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" name="Ομάδα 6"/>
            <p:cNvGrpSpPr/>
            <p:nvPr/>
          </p:nvGrpSpPr>
          <p:grpSpPr>
            <a:xfrm>
              <a:off x="6125643" y="424520"/>
              <a:ext cx="2910853" cy="2880926"/>
              <a:chOff x="5508424" y="1627874"/>
              <a:chExt cx="2910853" cy="2880926"/>
            </a:xfrm>
          </p:grpSpPr>
          <p:sp>
            <p:nvSpPr>
              <p:cNvPr id="8" name="Τόξο 7"/>
              <p:cNvSpPr/>
              <p:nvPr/>
            </p:nvSpPr>
            <p:spPr>
              <a:xfrm flipH="1">
                <a:off x="5508424" y="1628800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" name="Χορδή 8"/>
              <p:cNvSpPr/>
              <p:nvPr/>
            </p:nvSpPr>
            <p:spPr>
              <a:xfrm>
                <a:off x="5539277" y="1627874"/>
                <a:ext cx="2880000" cy="2880000"/>
              </a:xfrm>
              <a:prstGeom prst="chord">
                <a:avLst>
                  <a:gd name="adj1" fmla="val 7950583"/>
                  <a:gd name="adj2" fmla="val 13628071"/>
                </a:avLst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5" name="Οβάλ 14"/>
            <p:cNvSpPr/>
            <p:nvPr/>
          </p:nvSpPr>
          <p:spPr>
            <a:xfrm>
              <a:off x="1573156" y="1876668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6" name="Οβάλ 15"/>
            <p:cNvSpPr/>
            <p:nvPr/>
          </p:nvSpPr>
          <p:spPr>
            <a:xfrm>
              <a:off x="7549697" y="1880213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9" name="Ευθεία γραμμή σύνδεσης 18"/>
            <p:cNvCxnSpPr/>
            <p:nvPr/>
          </p:nvCxnSpPr>
          <p:spPr>
            <a:xfrm>
              <a:off x="0" y="1916832"/>
              <a:ext cx="3960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Ευθεία γραμμή σύνδεσης 19"/>
            <p:cNvCxnSpPr/>
            <p:nvPr/>
          </p:nvCxnSpPr>
          <p:spPr>
            <a:xfrm>
              <a:off x="4283968" y="1916832"/>
              <a:ext cx="3636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Ομάδα 47"/>
          <p:cNvGrpSpPr/>
          <p:nvPr/>
        </p:nvGrpSpPr>
        <p:grpSpPr>
          <a:xfrm>
            <a:off x="539552" y="1037103"/>
            <a:ext cx="5586181" cy="1939994"/>
            <a:chOff x="539552" y="768927"/>
            <a:chExt cx="5586181" cy="1939994"/>
          </a:xfrm>
        </p:grpSpPr>
        <p:cxnSp>
          <p:nvCxnSpPr>
            <p:cNvPr id="32" name="Ευθύγραμμο βέλος σύνδεσης 31"/>
            <p:cNvCxnSpPr/>
            <p:nvPr/>
          </p:nvCxnSpPr>
          <p:spPr>
            <a:xfrm flipH="1" flipV="1">
              <a:off x="539552" y="1124744"/>
              <a:ext cx="2160240" cy="1584177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Ευθύγραμμο βέλος σύνδεσης 32"/>
            <p:cNvCxnSpPr/>
            <p:nvPr/>
          </p:nvCxnSpPr>
          <p:spPr>
            <a:xfrm flipH="1" flipV="1">
              <a:off x="4218709" y="768927"/>
              <a:ext cx="1907024" cy="64323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Ομάδα 46"/>
          <p:cNvGrpSpPr/>
          <p:nvPr/>
        </p:nvGrpSpPr>
        <p:grpSpPr>
          <a:xfrm>
            <a:off x="107504" y="1043271"/>
            <a:ext cx="8928992" cy="3753881"/>
            <a:chOff x="107504" y="775095"/>
            <a:chExt cx="8928992" cy="3753881"/>
          </a:xfrm>
        </p:grpSpPr>
        <p:sp>
          <p:nvSpPr>
            <p:cNvPr id="28" name="Ορθογώνιο 27"/>
            <p:cNvSpPr/>
            <p:nvPr/>
          </p:nvSpPr>
          <p:spPr>
            <a:xfrm>
              <a:off x="107504" y="3513313"/>
              <a:ext cx="892899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Οι φωτεινές ακτίνες ή οι προεκτάσεις αυτών που διέρχονται από το κέντρο της σφαιρικής κατοπτρικής επιφάνειας ανακλώνται χωρίς εκτροπή. </a:t>
              </a:r>
            </a:p>
            <a:p>
              <a:pPr algn="ctr"/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Αυτές οι φωτεινές ακτίνες προσπίπτουν κάθετα στη σφαιρική επιφάνεια</a:t>
              </a:r>
            </a:p>
          </p:txBody>
        </p:sp>
        <p:cxnSp>
          <p:nvCxnSpPr>
            <p:cNvPr id="30" name="Ευθύγραμμο βέλος σύνδεσης 29"/>
            <p:cNvCxnSpPr/>
            <p:nvPr/>
          </p:nvCxnSpPr>
          <p:spPr>
            <a:xfrm>
              <a:off x="539552" y="1124744"/>
              <a:ext cx="2160240" cy="1584177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Ευθύγραμμο βέλος σύνδεσης 30"/>
            <p:cNvCxnSpPr/>
            <p:nvPr/>
          </p:nvCxnSpPr>
          <p:spPr>
            <a:xfrm>
              <a:off x="4280029" y="775095"/>
              <a:ext cx="1907320" cy="647453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Ευθεία γραμμή σύνδεσης 38"/>
            <p:cNvCxnSpPr/>
            <p:nvPr/>
          </p:nvCxnSpPr>
          <p:spPr>
            <a:xfrm>
              <a:off x="6165751" y="1412776"/>
              <a:ext cx="1435011" cy="49772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Ομάδα 74"/>
          <p:cNvGrpSpPr/>
          <p:nvPr/>
        </p:nvGrpSpPr>
        <p:grpSpPr>
          <a:xfrm>
            <a:off x="107504" y="1384592"/>
            <a:ext cx="8928992" cy="4276656"/>
            <a:chOff x="107504" y="1384592"/>
            <a:chExt cx="8928992" cy="4276656"/>
          </a:xfrm>
        </p:grpSpPr>
        <p:cxnSp>
          <p:nvCxnSpPr>
            <p:cNvPr id="51" name="Ευθεία γραμμή σύνδεσης 50"/>
            <p:cNvCxnSpPr/>
            <p:nvPr/>
          </p:nvCxnSpPr>
          <p:spPr>
            <a:xfrm flipV="1">
              <a:off x="683568" y="1384592"/>
              <a:ext cx="2046987" cy="146834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Ευθεία γραμμή σύνδεσης 65"/>
            <p:cNvCxnSpPr/>
            <p:nvPr/>
          </p:nvCxnSpPr>
          <p:spPr>
            <a:xfrm flipV="1">
              <a:off x="5220072" y="1864877"/>
              <a:ext cx="3168352" cy="1276091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Ορθογώνιο 70"/>
            <p:cNvSpPr/>
            <p:nvPr/>
          </p:nvSpPr>
          <p:spPr>
            <a:xfrm>
              <a:off x="107504" y="5014917"/>
              <a:ext cx="892899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Κάθε ευθεία που διέρχεται από το γεωμετρικό κέντρο του κατόπτρου είναι κάθετη στη σφαιρική επιφάνεια </a:t>
              </a:r>
            </a:p>
          </p:txBody>
        </p:sp>
      </p:grpSp>
      <p:grpSp>
        <p:nvGrpSpPr>
          <p:cNvPr id="96" name="Ομάδα 95"/>
          <p:cNvGrpSpPr/>
          <p:nvPr/>
        </p:nvGrpSpPr>
        <p:grpSpPr>
          <a:xfrm>
            <a:off x="107504" y="1287900"/>
            <a:ext cx="8928992" cy="5165436"/>
            <a:chOff x="107504" y="1287900"/>
            <a:chExt cx="8928992" cy="5165436"/>
          </a:xfrm>
        </p:grpSpPr>
        <p:grpSp>
          <p:nvGrpSpPr>
            <p:cNvPr id="95" name="Ομάδα 94"/>
            <p:cNvGrpSpPr/>
            <p:nvPr/>
          </p:nvGrpSpPr>
          <p:grpSpPr>
            <a:xfrm>
              <a:off x="323528" y="1287900"/>
              <a:ext cx="5951698" cy="2383529"/>
              <a:chOff x="323528" y="1287900"/>
              <a:chExt cx="5951698" cy="2383529"/>
            </a:xfrm>
          </p:grpSpPr>
          <p:cxnSp>
            <p:nvCxnSpPr>
              <p:cNvPr id="56" name="Ευθύγραμμο βέλος σύνδεσης 55"/>
              <p:cNvCxnSpPr/>
              <p:nvPr/>
            </p:nvCxnSpPr>
            <p:spPr>
              <a:xfrm>
                <a:off x="323528" y="1287900"/>
                <a:ext cx="2407437" cy="93630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Ευθύγραμμο βέλος σύνδεσης 58"/>
              <p:cNvCxnSpPr/>
              <p:nvPr/>
            </p:nvCxnSpPr>
            <p:spPr>
              <a:xfrm flipV="1">
                <a:off x="2293670" y="1382931"/>
                <a:ext cx="425827" cy="188438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Ορθογώνιο 62"/>
              <p:cNvSpPr/>
              <p:nvPr/>
            </p:nvSpPr>
            <p:spPr>
              <a:xfrm>
                <a:off x="2168659" y="1308682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</a:p>
            </p:txBody>
          </p:sp>
          <p:sp>
            <p:nvSpPr>
              <p:cNvPr id="64" name="Ορθογώνιο 63"/>
              <p:cNvSpPr/>
              <p:nvPr/>
            </p:nvSpPr>
            <p:spPr>
              <a:xfrm>
                <a:off x="2366104" y="1495545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</a:p>
            </p:txBody>
          </p:sp>
          <p:cxnSp>
            <p:nvCxnSpPr>
              <p:cNvPr id="76" name="Ευθύγραμμο βέλος σύνδεσης 75"/>
              <p:cNvCxnSpPr/>
              <p:nvPr/>
            </p:nvCxnSpPr>
            <p:spPr>
              <a:xfrm>
                <a:off x="3867789" y="2601393"/>
                <a:ext cx="2407437" cy="93630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Ευθύγραμμο βέλος σύνδεσης 76"/>
              <p:cNvCxnSpPr/>
              <p:nvPr/>
            </p:nvCxnSpPr>
            <p:spPr>
              <a:xfrm flipV="1">
                <a:off x="5745140" y="2696424"/>
                <a:ext cx="518618" cy="975005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Ορθογώνιο 91"/>
              <p:cNvSpPr/>
              <p:nvPr/>
            </p:nvSpPr>
            <p:spPr>
              <a:xfrm>
                <a:off x="5563159" y="2613306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</a:p>
            </p:txBody>
          </p:sp>
          <p:sp>
            <p:nvSpPr>
              <p:cNvPr id="93" name="Ορθογώνιο 92"/>
              <p:cNvSpPr/>
              <p:nvPr/>
            </p:nvSpPr>
            <p:spPr>
              <a:xfrm>
                <a:off x="5771262" y="280727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</a:p>
            </p:txBody>
          </p:sp>
        </p:grpSp>
        <p:sp>
          <p:nvSpPr>
            <p:cNvPr id="94" name="Ορθογώνιο 93"/>
            <p:cNvSpPr/>
            <p:nvPr/>
          </p:nvSpPr>
          <p:spPr>
            <a:xfrm>
              <a:off x="107504" y="5807005"/>
              <a:ext cx="892899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Οι φωτεινές ακτίνες που προσπίπτουν στο σφαιρικό κάτοπτρο ακολουθούν το νόμο της ανάκλασης (γωνία πρόσπτωσης ίση με γωνία ανάκλασης)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43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-10130" y="1268760"/>
            <a:ext cx="9036496" cy="2932472"/>
            <a:chOff x="0" y="424520"/>
            <a:chExt cx="9036496" cy="2932472"/>
          </a:xfrm>
        </p:grpSpPr>
        <p:grpSp>
          <p:nvGrpSpPr>
            <p:cNvPr id="3" name="Ομάδα 2"/>
            <p:cNvGrpSpPr/>
            <p:nvPr/>
          </p:nvGrpSpPr>
          <p:grpSpPr>
            <a:xfrm>
              <a:off x="107504" y="476992"/>
              <a:ext cx="3003554" cy="2880000"/>
              <a:chOff x="344310" y="1659564"/>
              <a:chExt cx="3003554" cy="2880000"/>
            </a:xfrm>
          </p:grpSpPr>
          <p:sp>
            <p:nvSpPr>
              <p:cNvPr id="11" name="Ορθογώνιο 10"/>
              <p:cNvSpPr/>
              <p:nvPr/>
            </p:nvSpPr>
            <p:spPr>
              <a:xfrm>
                <a:off x="2751018" y="2021471"/>
                <a:ext cx="596846" cy="2160240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" name="Τόξο 11"/>
              <p:cNvSpPr/>
              <p:nvPr/>
            </p:nvSpPr>
            <p:spPr>
              <a:xfrm>
                <a:off x="344310" y="1659564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" name="Ομάδα 3"/>
            <p:cNvGrpSpPr/>
            <p:nvPr/>
          </p:nvGrpSpPr>
          <p:grpSpPr>
            <a:xfrm>
              <a:off x="6125643" y="424520"/>
              <a:ext cx="2910853" cy="2880926"/>
              <a:chOff x="5508424" y="1627874"/>
              <a:chExt cx="2910853" cy="2880926"/>
            </a:xfrm>
          </p:grpSpPr>
          <p:sp>
            <p:nvSpPr>
              <p:cNvPr id="9" name="Τόξο 8"/>
              <p:cNvSpPr/>
              <p:nvPr/>
            </p:nvSpPr>
            <p:spPr>
              <a:xfrm flipH="1">
                <a:off x="5508424" y="1628800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" name="Χορδή 9"/>
              <p:cNvSpPr/>
              <p:nvPr/>
            </p:nvSpPr>
            <p:spPr>
              <a:xfrm>
                <a:off x="5539277" y="1627874"/>
                <a:ext cx="2880000" cy="2880000"/>
              </a:xfrm>
              <a:prstGeom prst="chord">
                <a:avLst>
                  <a:gd name="adj1" fmla="val 7950583"/>
                  <a:gd name="adj2" fmla="val 13628071"/>
                </a:avLst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5" name="Οβάλ 4"/>
            <p:cNvSpPr/>
            <p:nvPr/>
          </p:nvSpPr>
          <p:spPr>
            <a:xfrm>
              <a:off x="1573156" y="1876668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Οβάλ 5"/>
            <p:cNvSpPr/>
            <p:nvPr/>
          </p:nvSpPr>
          <p:spPr>
            <a:xfrm>
              <a:off x="7549697" y="1880213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7" name="Ευθεία γραμμή σύνδεσης 6"/>
            <p:cNvCxnSpPr/>
            <p:nvPr/>
          </p:nvCxnSpPr>
          <p:spPr>
            <a:xfrm>
              <a:off x="0" y="1916832"/>
              <a:ext cx="3960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Ευθεία γραμμή σύνδεσης 7"/>
            <p:cNvCxnSpPr/>
            <p:nvPr/>
          </p:nvCxnSpPr>
          <p:spPr>
            <a:xfrm>
              <a:off x="4283968" y="1916832"/>
              <a:ext cx="3636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Τίτλος 1"/>
          <p:cNvSpPr txBox="1">
            <a:spLocks/>
          </p:cNvSpPr>
          <p:nvPr/>
        </p:nvSpPr>
        <p:spPr>
          <a:xfrm>
            <a:off x="-505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Πορεία Φωτεινών </a:t>
            </a:r>
            <a:r>
              <a:rPr lang="el-G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Ακτίνων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στα Σφαιρικά Κάτοπτρα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1475656" y="764704"/>
            <a:ext cx="2808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Συγκλίνοντα Κάτοπτρα</a:t>
            </a:r>
          </a:p>
        </p:txBody>
      </p:sp>
      <p:sp>
        <p:nvSpPr>
          <p:cNvPr id="17" name="Ορθογώνιο 16"/>
          <p:cNvSpPr/>
          <p:nvPr/>
        </p:nvSpPr>
        <p:spPr>
          <a:xfrm>
            <a:off x="5148064" y="764704"/>
            <a:ext cx="2808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Αποκλίνοντα Κάτοπτρα</a:t>
            </a:r>
          </a:p>
        </p:txBody>
      </p:sp>
      <p:cxnSp>
        <p:nvCxnSpPr>
          <p:cNvPr id="19" name="Ευθεία γραμμή σύνδεσης 18"/>
          <p:cNvCxnSpPr/>
          <p:nvPr/>
        </p:nvCxnSpPr>
        <p:spPr>
          <a:xfrm>
            <a:off x="251520" y="6885384"/>
            <a:ext cx="28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Ομάδα 35"/>
          <p:cNvGrpSpPr/>
          <p:nvPr/>
        </p:nvGrpSpPr>
        <p:grpSpPr>
          <a:xfrm>
            <a:off x="107504" y="1844483"/>
            <a:ext cx="3960880" cy="3762760"/>
            <a:chOff x="107504" y="1340427"/>
            <a:chExt cx="3960880" cy="3762760"/>
          </a:xfrm>
        </p:grpSpPr>
        <p:sp>
          <p:nvSpPr>
            <p:cNvPr id="14" name="Ορθογώνιο 13"/>
            <p:cNvSpPr/>
            <p:nvPr/>
          </p:nvSpPr>
          <p:spPr>
            <a:xfrm>
              <a:off x="107504" y="4149080"/>
              <a:ext cx="396088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Φωτεινές ακτίνες που είναι παράλληλες με τον κύριο οπτικό άξονα ανακλώνται και 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συγκλίνουν σε ένα σημείο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οποίο ονομάζεται 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κατόπτρου</a:t>
              </a:r>
            </a:p>
          </p:txBody>
        </p:sp>
        <p:cxnSp>
          <p:nvCxnSpPr>
            <p:cNvPr id="31" name="Ευθύγραμμο βέλος σύνδεσης 30"/>
            <p:cNvCxnSpPr>
              <a:endCxn id="21" idx="1"/>
            </p:cNvCxnSpPr>
            <p:nvPr/>
          </p:nvCxnSpPr>
          <p:spPr>
            <a:xfrm flipV="1">
              <a:off x="220042" y="1340427"/>
              <a:ext cx="240885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Ευθύγραμμο βέλος σύνδεσης 32"/>
            <p:cNvCxnSpPr/>
            <p:nvPr/>
          </p:nvCxnSpPr>
          <p:spPr>
            <a:xfrm flipV="1">
              <a:off x="218926" y="1783207"/>
              <a:ext cx="2664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Ευθύγραμμο βέλος σύνδεσης 33"/>
            <p:cNvCxnSpPr/>
            <p:nvPr/>
          </p:nvCxnSpPr>
          <p:spPr>
            <a:xfrm flipV="1">
              <a:off x="252348" y="3191273"/>
              <a:ext cx="240885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Ευθύγραμμο βέλος σύνδεσης 34"/>
            <p:cNvCxnSpPr/>
            <p:nvPr/>
          </p:nvCxnSpPr>
          <p:spPr>
            <a:xfrm flipV="1">
              <a:off x="251520" y="2726223"/>
              <a:ext cx="2664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Ομάδα 47"/>
          <p:cNvGrpSpPr/>
          <p:nvPr/>
        </p:nvGrpSpPr>
        <p:grpSpPr>
          <a:xfrm>
            <a:off x="765539" y="1417589"/>
            <a:ext cx="2124679" cy="2622278"/>
            <a:chOff x="765539" y="913533"/>
            <a:chExt cx="2124679" cy="2622278"/>
          </a:xfrm>
        </p:grpSpPr>
        <p:cxnSp>
          <p:nvCxnSpPr>
            <p:cNvPr id="38" name="Ευθύγραμμο βέλος σύνδεσης 37"/>
            <p:cNvCxnSpPr/>
            <p:nvPr/>
          </p:nvCxnSpPr>
          <p:spPr>
            <a:xfrm flipH="1">
              <a:off x="1809747" y="1340427"/>
              <a:ext cx="819154" cy="219538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Ευθύγραμμο βέλος σύνδεσης 38"/>
            <p:cNvCxnSpPr/>
            <p:nvPr/>
          </p:nvCxnSpPr>
          <p:spPr>
            <a:xfrm flipH="1">
              <a:off x="868122" y="1783207"/>
              <a:ext cx="2006669" cy="161045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Ευθύγραμμο βέλος σύνδεσης 42"/>
            <p:cNvCxnSpPr/>
            <p:nvPr/>
          </p:nvCxnSpPr>
          <p:spPr>
            <a:xfrm flipH="1" flipV="1">
              <a:off x="765539" y="1089270"/>
              <a:ext cx="2124679" cy="162508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Ευθύγραμμο βέλος σύνδεσης 44"/>
            <p:cNvCxnSpPr/>
            <p:nvPr/>
          </p:nvCxnSpPr>
          <p:spPr>
            <a:xfrm flipH="1" flipV="1">
              <a:off x="1809747" y="913533"/>
              <a:ext cx="813650" cy="225794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Ομάδα 110"/>
          <p:cNvGrpSpPr/>
          <p:nvPr/>
        </p:nvGrpSpPr>
        <p:grpSpPr>
          <a:xfrm>
            <a:off x="4283968" y="1792240"/>
            <a:ext cx="4205913" cy="3815003"/>
            <a:chOff x="4283968" y="1936256"/>
            <a:chExt cx="4205913" cy="3815003"/>
          </a:xfrm>
        </p:grpSpPr>
        <p:sp>
          <p:nvSpPr>
            <p:cNvPr id="15" name="Ορθογώνιο 14"/>
            <p:cNvSpPr/>
            <p:nvPr/>
          </p:nvSpPr>
          <p:spPr>
            <a:xfrm>
              <a:off x="4529001" y="4797152"/>
              <a:ext cx="396088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Φωτεινές ακτίνες</a:t>
              </a:r>
              <a:r>
                <a:rPr lang="en-US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που είναι παράλληλες με τον κύριο οπτικό άξονα ανακλώνται έτσι ώστε οι προεκτάσεις τους να 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συγκλίνουν σε ένα σημείο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οποίο ονομάζεται 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φακού</a:t>
              </a:r>
            </a:p>
          </p:txBody>
        </p:sp>
        <p:grpSp>
          <p:nvGrpSpPr>
            <p:cNvPr id="50" name="Ομάδα 49"/>
            <p:cNvGrpSpPr/>
            <p:nvPr/>
          </p:nvGrpSpPr>
          <p:grpSpPr>
            <a:xfrm>
              <a:off x="4283968" y="1936256"/>
              <a:ext cx="2178358" cy="1862725"/>
              <a:chOff x="482848" y="1328548"/>
              <a:chExt cx="2178358" cy="1862725"/>
            </a:xfrm>
          </p:grpSpPr>
          <p:cxnSp>
            <p:nvCxnSpPr>
              <p:cNvPr id="52" name="Ευθύγραμμο βέλος σύνδεσης 51"/>
              <p:cNvCxnSpPr/>
              <p:nvPr/>
            </p:nvCxnSpPr>
            <p:spPr>
              <a:xfrm>
                <a:off x="534650" y="1328548"/>
                <a:ext cx="2094250" cy="1188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Ευθύγραμμο βέλος σύνδεσης 52"/>
              <p:cNvCxnSpPr/>
              <p:nvPr/>
            </p:nvCxnSpPr>
            <p:spPr>
              <a:xfrm>
                <a:off x="482848" y="1783207"/>
                <a:ext cx="1896078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Ευθύγραμμο βέλος σύνδεσης 53"/>
              <p:cNvCxnSpPr/>
              <p:nvPr/>
            </p:nvCxnSpPr>
            <p:spPr>
              <a:xfrm flipV="1">
                <a:off x="534650" y="3191273"/>
                <a:ext cx="2126556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Ευθύγραμμο βέλος σύνδεσης 54"/>
              <p:cNvCxnSpPr/>
              <p:nvPr/>
            </p:nvCxnSpPr>
            <p:spPr>
              <a:xfrm flipV="1">
                <a:off x="482848" y="2726224"/>
                <a:ext cx="1928672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Ομάδα 108"/>
          <p:cNvGrpSpPr/>
          <p:nvPr/>
        </p:nvGrpSpPr>
        <p:grpSpPr>
          <a:xfrm>
            <a:off x="6180046" y="1796186"/>
            <a:ext cx="681974" cy="1828056"/>
            <a:chOff x="6180046" y="1940202"/>
            <a:chExt cx="681974" cy="1828056"/>
          </a:xfrm>
        </p:grpSpPr>
        <p:cxnSp>
          <p:nvCxnSpPr>
            <p:cNvPr id="63" name="Ευθεία γραμμή σύνδεσης 62"/>
            <p:cNvCxnSpPr/>
            <p:nvPr/>
          </p:nvCxnSpPr>
          <p:spPr>
            <a:xfrm>
              <a:off x="6430020" y="1940202"/>
              <a:ext cx="432000" cy="95373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Ευθεία γραμμή σύνδεσης 66"/>
            <p:cNvCxnSpPr/>
            <p:nvPr/>
          </p:nvCxnSpPr>
          <p:spPr>
            <a:xfrm>
              <a:off x="6180046" y="2390915"/>
              <a:ext cx="658790" cy="503017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Ευθεία γραμμή σύνδεσης 69"/>
            <p:cNvCxnSpPr/>
            <p:nvPr/>
          </p:nvCxnSpPr>
          <p:spPr>
            <a:xfrm flipH="1">
              <a:off x="6462326" y="2944844"/>
              <a:ext cx="376510" cy="82341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Ευθεία γραμμή σύνδεσης 76"/>
            <p:cNvCxnSpPr/>
            <p:nvPr/>
          </p:nvCxnSpPr>
          <p:spPr>
            <a:xfrm flipH="1">
              <a:off x="6198594" y="2919388"/>
              <a:ext cx="629698" cy="41454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Ομάδα 107"/>
          <p:cNvGrpSpPr/>
          <p:nvPr/>
        </p:nvGrpSpPr>
        <p:grpSpPr>
          <a:xfrm>
            <a:off x="4755602" y="1071216"/>
            <a:ext cx="1695200" cy="3334581"/>
            <a:chOff x="4755602" y="1215232"/>
            <a:chExt cx="1695200" cy="3334581"/>
          </a:xfrm>
        </p:grpSpPr>
        <p:cxnSp>
          <p:nvCxnSpPr>
            <p:cNvPr id="82" name="Ευθύγραμμο βέλος σύνδεσης 81"/>
            <p:cNvCxnSpPr/>
            <p:nvPr/>
          </p:nvCxnSpPr>
          <p:spPr>
            <a:xfrm flipH="1" flipV="1">
              <a:off x="6084660" y="1215232"/>
              <a:ext cx="345361" cy="73319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Ευθύγραμμο βέλος σύνδεσης 85"/>
            <p:cNvCxnSpPr/>
            <p:nvPr/>
          </p:nvCxnSpPr>
          <p:spPr>
            <a:xfrm flipH="1" flipV="1">
              <a:off x="4947949" y="1465248"/>
              <a:ext cx="1242522" cy="936592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Ευθύγραμμο βέλος σύνδεσης 88"/>
            <p:cNvCxnSpPr/>
            <p:nvPr/>
          </p:nvCxnSpPr>
          <p:spPr>
            <a:xfrm flipH="1">
              <a:off x="4755602" y="3344322"/>
              <a:ext cx="1453232" cy="10000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Ευθύγραμμο βέλος σύνδεσης 94"/>
            <p:cNvCxnSpPr/>
            <p:nvPr/>
          </p:nvCxnSpPr>
          <p:spPr>
            <a:xfrm flipH="1">
              <a:off x="6105442" y="3788590"/>
              <a:ext cx="345360" cy="761223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Ομάδα 118"/>
          <p:cNvGrpSpPr/>
          <p:nvPr/>
        </p:nvGrpSpPr>
        <p:grpSpPr>
          <a:xfrm>
            <a:off x="1742549" y="2729702"/>
            <a:ext cx="5860172" cy="1889528"/>
            <a:chOff x="1742549" y="2873718"/>
            <a:chExt cx="5860172" cy="1889528"/>
          </a:xfrm>
        </p:grpSpPr>
        <p:sp>
          <p:nvSpPr>
            <p:cNvPr id="112" name="Οβάλ 111"/>
            <p:cNvSpPr/>
            <p:nvPr/>
          </p:nvSpPr>
          <p:spPr>
            <a:xfrm>
              <a:off x="2247699" y="288338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3" name="Οβάλ 112"/>
            <p:cNvSpPr/>
            <p:nvPr/>
          </p:nvSpPr>
          <p:spPr>
            <a:xfrm>
              <a:off x="6814647" y="287371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15" name="Ευθεία γραμμή σύνδεσης 114"/>
            <p:cNvCxnSpPr/>
            <p:nvPr/>
          </p:nvCxnSpPr>
          <p:spPr>
            <a:xfrm flipH="1">
              <a:off x="2278135" y="2996952"/>
              <a:ext cx="0" cy="1476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Ορθογώνιο 115"/>
            <p:cNvSpPr/>
            <p:nvPr/>
          </p:nvSpPr>
          <p:spPr>
            <a:xfrm>
              <a:off x="1742549" y="4397524"/>
              <a:ext cx="126829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 </a:t>
              </a:r>
              <a:endParaRPr lang="el-GR" sz="1600" dirty="0"/>
            </a:p>
          </p:txBody>
        </p:sp>
        <p:cxnSp>
          <p:nvCxnSpPr>
            <p:cNvPr id="117" name="Ευθεία γραμμή σύνδεσης 116"/>
            <p:cNvCxnSpPr/>
            <p:nvPr/>
          </p:nvCxnSpPr>
          <p:spPr>
            <a:xfrm flipH="1">
              <a:off x="6870011" y="2972012"/>
              <a:ext cx="0" cy="154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Ορθογώνιο 117"/>
            <p:cNvSpPr/>
            <p:nvPr/>
          </p:nvSpPr>
          <p:spPr>
            <a:xfrm>
              <a:off x="6334425" y="4424692"/>
              <a:ext cx="126829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 </a:t>
              </a:r>
              <a:endParaRPr lang="el-GR" sz="1600" dirty="0"/>
            </a:p>
          </p:txBody>
        </p:sp>
      </p:grpSp>
      <p:sp>
        <p:nvSpPr>
          <p:cNvPr id="120" name="Ορθογώνιο 119"/>
          <p:cNvSpPr/>
          <p:nvPr/>
        </p:nvSpPr>
        <p:spPr>
          <a:xfrm>
            <a:off x="25105" y="5805264"/>
            <a:ext cx="87953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απόσταση της </a:t>
            </a:r>
            <a:r>
              <a:rPr lang="el-GR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Κύριας Εστίας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το οπτικό κέντρο λέγεται </a:t>
            </a:r>
            <a:r>
              <a:rPr lang="el-GR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εστιακή απόσταση</a:t>
            </a:r>
            <a:r>
              <a:rPr lang="en-US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l-GR" sz="1600" b="1" i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Ομάδα 17"/>
          <p:cNvGrpSpPr/>
          <p:nvPr/>
        </p:nvGrpSpPr>
        <p:grpSpPr>
          <a:xfrm>
            <a:off x="755577" y="6165304"/>
            <a:ext cx="4824535" cy="574196"/>
            <a:chOff x="755577" y="6165304"/>
            <a:chExt cx="4824535" cy="574196"/>
          </a:xfrm>
        </p:grpSpPr>
        <p:sp>
          <p:nvSpPr>
            <p:cNvPr id="121" name="Ορθογώνιο 120"/>
            <p:cNvSpPr/>
            <p:nvPr/>
          </p:nvSpPr>
          <p:spPr>
            <a:xfrm>
              <a:off x="755577" y="6258798"/>
              <a:ext cx="403288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 σφαιρικά κάτοπτρα μικρού ανοίγματος:</a:t>
              </a:r>
              <a:endParaRPr lang="el-GR" sz="16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TextBox 121"/>
                <p:cNvSpPr txBox="1"/>
                <p:nvPr/>
              </p:nvSpPr>
              <p:spPr>
                <a:xfrm>
                  <a:off x="4865366" y="6165304"/>
                  <a:ext cx="714746" cy="574196"/>
                </a:xfrm>
                <a:prstGeom prst="rect">
                  <a:avLst/>
                </a:prstGeom>
                <a:noFill/>
                <a:ln w="19050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122" name="TextBox 1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5366" y="6165304"/>
                  <a:ext cx="714746" cy="5741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81025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Ομάδα 98"/>
          <p:cNvGrpSpPr/>
          <p:nvPr/>
        </p:nvGrpSpPr>
        <p:grpSpPr>
          <a:xfrm>
            <a:off x="-10130" y="1268760"/>
            <a:ext cx="9036496" cy="2932472"/>
            <a:chOff x="-10130" y="1268760"/>
            <a:chExt cx="9036496" cy="2932472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-10130" y="1268760"/>
              <a:ext cx="9036496" cy="2932472"/>
              <a:chOff x="0" y="424520"/>
              <a:chExt cx="9036496" cy="2932472"/>
            </a:xfrm>
          </p:grpSpPr>
          <p:grpSp>
            <p:nvGrpSpPr>
              <p:cNvPr id="44" name="Ομάδα 43"/>
              <p:cNvGrpSpPr/>
              <p:nvPr/>
            </p:nvGrpSpPr>
            <p:grpSpPr>
              <a:xfrm>
                <a:off x="107504" y="476992"/>
                <a:ext cx="3003554" cy="2880000"/>
                <a:chOff x="344310" y="1659564"/>
                <a:chExt cx="3003554" cy="2880000"/>
              </a:xfrm>
            </p:grpSpPr>
            <p:sp>
              <p:nvSpPr>
                <p:cNvPr id="52" name="Ορθογώνιο 51"/>
                <p:cNvSpPr/>
                <p:nvPr/>
              </p:nvSpPr>
              <p:spPr>
                <a:xfrm>
                  <a:off x="2751018" y="2021471"/>
                  <a:ext cx="596846" cy="2160240"/>
                </a:xfrm>
                <a:prstGeom prst="rect">
                  <a:avLst/>
                </a:prstGeom>
                <a:solidFill>
                  <a:schemeClr val="tx2">
                    <a:lumMod val="50000"/>
                  </a:schemeClr>
                </a:solidFill>
                <a:ln>
                  <a:solidFill>
                    <a:schemeClr val="tx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" name="Τόξο 52"/>
                <p:cNvSpPr/>
                <p:nvPr/>
              </p:nvSpPr>
              <p:spPr>
                <a:xfrm>
                  <a:off x="344310" y="1659564"/>
                  <a:ext cx="2880000" cy="2880000"/>
                </a:xfrm>
                <a:prstGeom prst="arc">
                  <a:avLst>
                    <a:gd name="adj1" fmla="val 18705948"/>
                    <a:gd name="adj2" fmla="val 2901498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" name="Ομάδα 44"/>
              <p:cNvGrpSpPr/>
              <p:nvPr/>
            </p:nvGrpSpPr>
            <p:grpSpPr>
              <a:xfrm>
                <a:off x="6125643" y="424520"/>
                <a:ext cx="2910853" cy="2880926"/>
                <a:chOff x="5508424" y="1627874"/>
                <a:chExt cx="2910853" cy="2880926"/>
              </a:xfrm>
            </p:grpSpPr>
            <p:sp>
              <p:nvSpPr>
                <p:cNvPr id="50" name="Τόξο 49"/>
                <p:cNvSpPr/>
                <p:nvPr/>
              </p:nvSpPr>
              <p:spPr>
                <a:xfrm flipH="1">
                  <a:off x="5508424" y="1628800"/>
                  <a:ext cx="2880000" cy="2880000"/>
                </a:xfrm>
                <a:prstGeom prst="arc">
                  <a:avLst>
                    <a:gd name="adj1" fmla="val 18705948"/>
                    <a:gd name="adj2" fmla="val 2901498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" name="Χορδή 50"/>
                <p:cNvSpPr/>
                <p:nvPr/>
              </p:nvSpPr>
              <p:spPr>
                <a:xfrm>
                  <a:off x="5539277" y="1627874"/>
                  <a:ext cx="2880000" cy="2880000"/>
                </a:xfrm>
                <a:prstGeom prst="chord">
                  <a:avLst>
                    <a:gd name="adj1" fmla="val 7950583"/>
                    <a:gd name="adj2" fmla="val 13628071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46" name="Οβάλ 45"/>
              <p:cNvSpPr/>
              <p:nvPr/>
            </p:nvSpPr>
            <p:spPr>
              <a:xfrm>
                <a:off x="1573156" y="1876668"/>
                <a:ext cx="72000" cy="72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7" name="Οβάλ 46"/>
              <p:cNvSpPr/>
              <p:nvPr/>
            </p:nvSpPr>
            <p:spPr>
              <a:xfrm>
                <a:off x="7549697" y="1880213"/>
                <a:ext cx="72000" cy="72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48" name="Ευθεία γραμμή σύνδεσης 47"/>
              <p:cNvCxnSpPr/>
              <p:nvPr/>
            </p:nvCxnSpPr>
            <p:spPr>
              <a:xfrm>
                <a:off x="0" y="1916832"/>
                <a:ext cx="3960000" cy="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Ευθεία γραμμή σύνδεσης 48"/>
              <p:cNvCxnSpPr/>
              <p:nvPr/>
            </p:nvCxnSpPr>
            <p:spPr>
              <a:xfrm>
                <a:off x="4283968" y="1916832"/>
                <a:ext cx="3636000" cy="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Ομάδα 85"/>
            <p:cNvGrpSpPr/>
            <p:nvPr/>
          </p:nvGrpSpPr>
          <p:grpSpPr>
            <a:xfrm>
              <a:off x="2247699" y="2729702"/>
              <a:ext cx="4638948" cy="81670"/>
              <a:chOff x="2247699" y="2873718"/>
              <a:chExt cx="4638948" cy="81670"/>
            </a:xfrm>
          </p:grpSpPr>
          <p:sp>
            <p:nvSpPr>
              <p:cNvPr id="87" name="Οβάλ 86"/>
              <p:cNvSpPr/>
              <p:nvPr/>
            </p:nvSpPr>
            <p:spPr>
              <a:xfrm>
                <a:off x="2247699" y="2883388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8" name="Οβάλ 87"/>
              <p:cNvSpPr/>
              <p:nvPr/>
            </p:nvSpPr>
            <p:spPr>
              <a:xfrm>
                <a:off x="6814647" y="2873718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54" name="Τίτλος 1"/>
          <p:cNvSpPr txBox="1">
            <a:spLocks/>
          </p:cNvSpPr>
          <p:nvPr/>
        </p:nvSpPr>
        <p:spPr>
          <a:xfrm>
            <a:off x="-505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Πορεία Φωτεινών </a:t>
            </a:r>
            <a:r>
              <a:rPr lang="el-G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Ακτίνων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στα Σφαιρικά Κάτοπτρα</a:t>
            </a:r>
          </a:p>
        </p:txBody>
      </p:sp>
      <p:sp>
        <p:nvSpPr>
          <p:cNvPr id="55" name="Ορθογώνιο 54"/>
          <p:cNvSpPr/>
          <p:nvPr/>
        </p:nvSpPr>
        <p:spPr>
          <a:xfrm>
            <a:off x="1475656" y="764704"/>
            <a:ext cx="2808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Συγκλίνοντα Κάτοπτρα</a:t>
            </a:r>
          </a:p>
        </p:txBody>
      </p:sp>
      <p:sp>
        <p:nvSpPr>
          <p:cNvPr id="56" name="Ορθογώνιο 55"/>
          <p:cNvSpPr/>
          <p:nvPr/>
        </p:nvSpPr>
        <p:spPr>
          <a:xfrm>
            <a:off x="5148064" y="764704"/>
            <a:ext cx="2808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Αποκλίνοντα Κάτοπτρα</a:t>
            </a:r>
          </a:p>
        </p:txBody>
      </p:sp>
      <p:cxnSp>
        <p:nvCxnSpPr>
          <p:cNvPr id="57" name="Ευθεία γραμμή σύνδεσης 56"/>
          <p:cNvCxnSpPr/>
          <p:nvPr/>
        </p:nvCxnSpPr>
        <p:spPr>
          <a:xfrm>
            <a:off x="251520" y="6885384"/>
            <a:ext cx="28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Ομάδα 96"/>
          <p:cNvGrpSpPr/>
          <p:nvPr/>
        </p:nvGrpSpPr>
        <p:grpSpPr>
          <a:xfrm>
            <a:off x="218926" y="1844483"/>
            <a:ext cx="2696594" cy="1850846"/>
            <a:chOff x="218926" y="1844483"/>
            <a:chExt cx="2696594" cy="1850846"/>
          </a:xfrm>
        </p:grpSpPr>
        <p:cxnSp>
          <p:nvCxnSpPr>
            <p:cNvPr id="60" name="Ευθύγραμμο βέλος σύνδεσης 59"/>
            <p:cNvCxnSpPr/>
            <p:nvPr/>
          </p:nvCxnSpPr>
          <p:spPr>
            <a:xfrm flipV="1">
              <a:off x="220042" y="1844483"/>
              <a:ext cx="240885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Ευθύγραμμο βέλος σύνδεσης 60"/>
            <p:cNvCxnSpPr/>
            <p:nvPr/>
          </p:nvCxnSpPr>
          <p:spPr>
            <a:xfrm flipV="1">
              <a:off x="218926" y="2287263"/>
              <a:ext cx="2664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Ευθύγραμμο βέλος σύνδεσης 61"/>
            <p:cNvCxnSpPr/>
            <p:nvPr/>
          </p:nvCxnSpPr>
          <p:spPr>
            <a:xfrm flipV="1">
              <a:off x="252348" y="3695329"/>
              <a:ext cx="240885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Ευθύγραμμο βέλος σύνδεσης 62"/>
            <p:cNvCxnSpPr/>
            <p:nvPr/>
          </p:nvCxnSpPr>
          <p:spPr>
            <a:xfrm flipV="1">
              <a:off x="251520" y="3230279"/>
              <a:ext cx="2664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Ομάδα 95"/>
          <p:cNvGrpSpPr/>
          <p:nvPr/>
        </p:nvGrpSpPr>
        <p:grpSpPr>
          <a:xfrm>
            <a:off x="107504" y="1417589"/>
            <a:ext cx="3960880" cy="3974211"/>
            <a:chOff x="107504" y="1417589"/>
            <a:chExt cx="3960880" cy="3974211"/>
          </a:xfrm>
        </p:grpSpPr>
        <p:sp>
          <p:nvSpPr>
            <p:cNvPr id="59" name="Ορθογώνιο 58"/>
            <p:cNvSpPr/>
            <p:nvPr/>
          </p:nvSpPr>
          <p:spPr>
            <a:xfrm>
              <a:off x="107504" y="4653136"/>
              <a:ext cx="396088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Φωτεινές ακτίνες, που διέρχονται από την κύρια εστία του κατόπτρου, ανακλώνται σε διευθύνσεις που είναι παράλληλες με τον κύριο οπτικό άξονα</a:t>
              </a:r>
            </a:p>
          </p:txBody>
        </p:sp>
        <p:grpSp>
          <p:nvGrpSpPr>
            <p:cNvPr id="64" name="Ομάδα 63"/>
            <p:cNvGrpSpPr/>
            <p:nvPr/>
          </p:nvGrpSpPr>
          <p:grpSpPr>
            <a:xfrm>
              <a:off x="765539" y="1417589"/>
              <a:ext cx="2124679" cy="2622278"/>
              <a:chOff x="765539" y="913533"/>
              <a:chExt cx="2124679" cy="2622278"/>
            </a:xfrm>
          </p:grpSpPr>
          <p:cxnSp>
            <p:nvCxnSpPr>
              <p:cNvPr id="65" name="Ευθύγραμμο βέλος σύνδεσης 64"/>
              <p:cNvCxnSpPr/>
              <p:nvPr/>
            </p:nvCxnSpPr>
            <p:spPr>
              <a:xfrm flipH="1">
                <a:off x="1809747" y="1340427"/>
                <a:ext cx="819154" cy="2195384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Ευθύγραμμο βέλος σύνδεσης 65"/>
              <p:cNvCxnSpPr/>
              <p:nvPr/>
            </p:nvCxnSpPr>
            <p:spPr>
              <a:xfrm flipH="1">
                <a:off x="868122" y="1783207"/>
                <a:ext cx="2006669" cy="161045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Ευθύγραμμο βέλος σύνδεσης 66"/>
              <p:cNvCxnSpPr/>
              <p:nvPr/>
            </p:nvCxnSpPr>
            <p:spPr>
              <a:xfrm flipH="1" flipV="1">
                <a:off x="765539" y="1089270"/>
                <a:ext cx="2124679" cy="162508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Ευθύγραμμο βέλος σύνδεσης 67"/>
              <p:cNvCxnSpPr/>
              <p:nvPr/>
            </p:nvCxnSpPr>
            <p:spPr>
              <a:xfrm flipH="1" flipV="1">
                <a:off x="1809747" y="913533"/>
                <a:ext cx="813650" cy="2257948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1" name="Ομάδα 70"/>
          <p:cNvGrpSpPr/>
          <p:nvPr/>
        </p:nvGrpSpPr>
        <p:grpSpPr>
          <a:xfrm>
            <a:off x="4283968" y="1792240"/>
            <a:ext cx="2178358" cy="1862725"/>
            <a:chOff x="482848" y="1328548"/>
            <a:chExt cx="2178358" cy="1862725"/>
          </a:xfrm>
        </p:grpSpPr>
        <p:cxnSp>
          <p:nvCxnSpPr>
            <p:cNvPr id="72" name="Ευθύγραμμο βέλος σύνδεσης 71"/>
            <p:cNvCxnSpPr/>
            <p:nvPr/>
          </p:nvCxnSpPr>
          <p:spPr>
            <a:xfrm>
              <a:off x="534650" y="1328548"/>
              <a:ext cx="2094250" cy="1188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Ευθύγραμμο βέλος σύνδεσης 72"/>
            <p:cNvCxnSpPr/>
            <p:nvPr/>
          </p:nvCxnSpPr>
          <p:spPr>
            <a:xfrm>
              <a:off x="482848" y="1783207"/>
              <a:ext cx="189607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Ευθύγραμμο βέλος σύνδεσης 73"/>
            <p:cNvCxnSpPr/>
            <p:nvPr/>
          </p:nvCxnSpPr>
          <p:spPr>
            <a:xfrm flipV="1">
              <a:off x="534650" y="3191273"/>
              <a:ext cx="2126556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Ευθύγραμμο βέλος σύνδεσης 74"/>
            <p:cNvCxnSpPr/>
            <p:nvPr/>
          </p:nvCxnSpPr>
          <p:spPr>
            <a:xfrm flipV="1">
              <a:off x="482848" y="2726224"/>
              <a:ext cx="1928672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Ομάδα 75"/>
          <p:cNvGrpSpPr/>
          <p:nvPr/>
        </p:nvGrpSpPr>
        <p:grpSpPr>
          <a:xfrm>
            <a:off x="6180046" y="1796186"/>
            <a:ext cx="681974" cy="1828056"/>
            <a:chOff x="6180046" y="1940202"/>
            <a:chExt cx="681974" cy="1828056"/>
          </a:xfrm>
        </p:grpSpPr>
        <p:cxnSp>
          <p:nvCxnSpPr>
            <p:cNvPr id="77" name="Ευθεία γραμμή σύνδεσης 76"/>
            <p:cNvCxnSpPr/>
            <p:nvPr/>
          </p:nvCxnSpPr>
          <p:spPr>
            <a:xfrm>
              <a:off x="6430020" y="1940202"/>
              <a:ext cx="432000" cy="95373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Ευθεία γραμμή σύνδεσης 77"/>
            <p:cNvCxnSpPr/>
            <p:nvPr/>
          </p:nvCxnSpPr>
          <p:spPr>
            <a:xfrm>
              <a:off x="6180046" y="2390915"/>
              <a:ext cx="658790" cy="503017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Ευθεία γραμμή σύνδεσης 78"/>
            <p:cNvCxnSpPr/>
            <p:nvPr/>
          </p:nvCxnSpPr>
          <p:spPr>
            <a:xfrm flipH="1">
              <a:off x="6462326" y="2944844"/>
              <a:ext cx="376510" cy="82341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Ευθεία γραμμή σύνδεσης 79"/>
            <p:cNvCxnSpPr/>
            <p:nvPr/>
          </p:nvCxnSpPr>
          <p:spPr>
            <a:xfrm flipH="1">
              <a:off x="6198594" y="2919388"/>
              <a:ext cx="629698" cy="41454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Ομάδα 97"/>
          <p:cNvGrpSpPr/>
          <p:nvPr/>
        </p:nvGrpSpPr>
        <p:grpSpPr>
          <a:xfrm>
            <a:off x="4529001" y="1071216"/>
            <a:ext cx="3960880" cy="4536027"/>
            <a:chOff x="4529001" y="1071216"/>
            <a:chExt cx="3960880" cy="4536027"/>
          </a:xfrm>
        </p:grpSpPr>
        <p:sp>
          <p:nvSpPr>
            <p:cNvPr id="70" name="Ορθογώνιο 69"/>
            <p:cNvSpPr/>
            <p:nvPr/>
          </p:nvSpPr>
          <p:spPr>
            <a:xfrm>
              <a:off x="4529001" y="4653136"/>
              <a:ext cx="396088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Φωτεινές ακτίνες,</a:t>
              </a:r>
              <a:r>
                <a:rPr 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που οι προεκτάσεις τους συγκλίνουν στην κύρια εστία του κατόπτρου, ανακλώνται σε διευθύνσεις που είναι παράλληλες με τον κύριο οπτικό άξονα του κατόπτρου</a:t>
              </a:r>
            </a:p>
          </p:txBody>
        </p:sp>
        <p:grpSp>
          <p:nvGrpSpPr>
            <p:cNvPr id="81" name="Ομάδα 80"/>
            <p:cNvGrpSpPr/>
            <p:nvPr/>
          </p:nvGrpSpPr>
          <p:grpSpPr>
            <a:xfrm>
              <a:off x="4755602" y="1071216"/>
              <a:ext cx="1695200" cy="3334581"/>
              <a:chOff x="4755602" y="1215232"/>
              <a:chExt cx="1695200" cy="3334581"/>
            </a:xfrm>
          </p:grpSpPr>
          <p:cxnSp>
            <p:nvCxnSpPr>
              <p:cNvPr id="82" name="Ευθύγραμμο βέλος σύνδεσης 81"/>
              <p:cNvCxnSpPr/>
              <p:nvPr/>
            </p:nvCxnSpPr>
            <p:spPr>
              <a:xfrm flipH="1" flipV="1">
                <a:off x="6084660" y="1215232"/>
                <a:ext cx="345361" cy="733198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Ευθύγραμμο βέλος σύνδεσης 82"/>
              <p:cNvCxnSpPr/>
              <p:nvPr/>
            </p:nvCxnSpPr>
            <p:spPr>
              <a:xfrm flipH="1" flipV="1">
                <a:off x="4947949" y="1465248"/>
                <a:ext cx="1242522" cy="936592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Ευθύγραμμο βέλος σύνδεσης 83"/>
              <p:cNvCxnSpPr/>
              <p:nvPr/>
            </p:nvCxnSpPr>
            <p:spPr>
              <a:xfrm flipH="1">
                <a:off x="4755602" y="3344322"/>
                <a:ext cx="1453232" cy="100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Ευθύγραμμο βέλος σύνδεσης 84"/>
              <p:cNvCxnSpPr/>
              <p:nvPr/>
            </p:nvCxnSpPr>
            <p:spPr>
              <a:xfrm flipH="1">
                <a:off x="6105442" y="3788590"/>
                <a:ext cx="345360" cy="761223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1566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4287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Ειδώλου σε Συγκλίνον Κάτοπτρο</a:t>
            </a:r>
          </a:p>
        </p:txBody>
      </p:sp>
      <p:grpSp>
        <p:nvGrpSpPr>
          <p:cNvPr id="36" name="Ομάδα 35"/>
          <p:cNvGrpSpPr/>
          <p:nvPr/>
        </p:nvGrpSpPr>
        <p:grpSpPr>
          <a:xfrm>
            <a:off x="67702" y="476992"/>
            <a:ext cx="8752770" cy="2880000"/>
            <a:chOff x="67702" y="476992"/>
            <a:chExt cx="8752770" cy="2880000"/>
          </a:xfrm>
        </p:grpSpPr>
        <p:grpSp>
          <p:nvGrpSpPr>
            <p:cNvPr id="8" name="Ομάδα 7"/>
            <p:cNvGrpSpPr/>
            <p:nvPr/>
          </p:nvGrpSpPr>
          <p:grpSpPr>
            <a:xfrm>
              <a:off x="4499992" y="476992"/>
              <a:ext cx="3003554" cy="2880000"/>
              <a:chOff x="344310" y="1659564"/>
              <a:chExt cx="3003554" cy="2880000"/>
            </a:xfrm>
          </p:grpSpPr>
          <p:sp>
            <p:nvSpPr>
              <p:cNvPr id="9" name="Ορθογώνιο 8"/>
              <p:cNvSpPr/>
              <p:nvPr/>
            </p:nvSpPr>
            <p:spPr>
              <a:xfrm>
                <a:off x="2751018" y="2021471"/>
                <a:ext cx="596846" cy="2160240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" name="Τόξο 9"/>
              <p:cNvSpPr/>
              <p:nvPr/>
            </p:nvSpPr>
            <p:spPr>
              <a:xfrm>
                <a:off x="344310" y="1659564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3" name="Τίτλος 1"/>
            <p:cNvSpPr txBox="1">
              <a:spLocks/>
            </p:cNvSpPr>
            <p:nvPr/>
          </p:nvSpPr>
          <p:spPr>
            <a:xfrm>
              <a:off x="67702" y="2925021"/>
              <a:ext cx="8752770" cy="359963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Σχεδιάζουμε το Κάτοπτρο  μαζί με τον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 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την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εστία.</a:t>
              </a:r>
            </a:p>
          </p:txBody>
        </p:sp>
        <p:cxnSp>
          <p:nvCxnSpPr>
            <p:cNvPr id="14" name="Ευθεία γραμμή σύνδεσης 13"/>
            <p:cNvCxnSpPr/>
            <p:nvPr/>
          </p:nvCxnSpPr>
          <p:spPr>
            <a:xfrm>
              <a:off x="2699792" y="1916832"/>
              <a:ext cx="4680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Οβάλ 14"/>
            <p:cNvSpPr/>
            <p:nvPr/>
          </p:nvSpPr>
          <p:spPr>
            <a:xfrm>
              <a:off x="6284641" y="188546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7" name="Ομάδα 36"/>
          <p:cNvGrpSpPr/>
          <p:nvPr/>
        </p:nvGrpSpPr>
        <p:grpSpPr>
          <a:xfrm>
            <a:off x="29181" y="976347"/>
            <a:ext cx="8431251" cy="2677760"/>
            <a:chOff x="29181" y="976347"/>
            <a:chExt cx="8431251" cy="2677760"/>
          </a:xfrm>
        </p:grpSpPr>
        <p:sp>
          <p:nvSpPr>
            <p:cNvPr id="16" name="Τίτλος 1"/>
            <p:cNvSpPr txBox="1">
              <a:spLocks/>
            </p:cNvSpPr>
            <p:nvPr/>
          </p:nvSpPr>
          <p:spPr>
            <a:xfrm>
              <a:off x="29181" y="3212976"/>
              <a:ext cx="8431251" cy="44113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Θέτουμε το αντικείμενο, π.χ. ένα βέλος, κάθετα στον οπτικό άξονα και σε απόσταση </a:t>
              </a:r>
              <a:r>
                <a:rPr 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 το οπτικό κέντρο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Ευθύγραμμο βέλος σύνδεσης 17"/>
            <p:cNvCxnSpPr/>
            <p:nvPr/>
          </p:nvCxnSpPr>
          <p:spPr>
            <a:xfrm flipV="1">
              <a:off x="3635896" y="976347"/>
              <a:ext cx="0" cy="940485"/>
            </a:xfrm>
            <a:prstGeom prst="straightConnector1">
              <a:avLst/>
            </a:prstGeom>
            <a:ln w="5715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Τίτλος 1"/>
          <p:cNvSpPr txBox="1">
            <a:spLocks/>
          </p:cNvSpPr>
          <p:nvPr/>
        </p:nvSpPr>
        <p:spPr>
          <a:xfrm>
            <a:off x="35496" y="3645024"/>
            <a:ext cx="8897532" cy="57220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Σχεδιάζουμε την πορεία  </a:t>
            </a:r>
            <a:r>
              <a:rPr lang="el-GR" sz="1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δυο χαρακτηριστικών φωτεινών ακτινών </a:t>
            </a:r>
            <a:r>
              <a: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εκπέμπονται από την κορυφή του αντικειμένου:</a:t>
            </a:r>
          </a:p>
        </p:txBody>
      </p:sp>
      <p:grpSp>
        <p:nvGrpSpPr>
          <p:cNvPr id="31" name="Ομάδα 30"/>
          <p:cNvGrpSpPr/>
          <p:nvPr/>
        </p:nvGrpSpPr>
        <p:grpSpPr>
          <a:xfrm>
            <a:off x="1115616" y="976347"/>
            <a:ext cx="5868280" cy="3519992"/>
            <a:chOff x="1115616" y="976347"/>
            <a:chExt cx="5868280" cy="3519992"/>
          </a:xfrm>
        </p:grpSpPr>
        <p:sp>
          <p:nvSpPr>
            <p:cNvPr id="20" name="Τίτλος 1"/>
            <p:cNvSpPr txBox="1">
              <a:spLocks/>
            </p:cNvSpPr>
            <p:nvPr/>
          </p:nvSpPr>
          <p:spPr>
            <a:xfrm>
              <a:off x="1115616" y="4149080"/>
              <a:ext cx="5472608" cy="347259"/>
            </a:xfrm>
            <a:prstGeom prst="rect">
              <a:avLst/>
            </a:prstGeom>
            <a:ln w="19050">
              <a:noFill/>
            </a:ln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ακτίνα που εκπέμπεται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παράλληλα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τον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</a:t>
              </a:r>
            </a:p>
          </p:txBody>
        </p:sp>
        <p:cxnSp>
          <p:nvCxnSpPr>
            <p:cNvPr id="23" name="Ευθύγραμμο βέλος σύνδεσης 22"/>
            <p:cNvCxnSpPr/>
            <p:nvPr/>
          </p:nvCxnSpPr>
          <p:spPr>
            <a:xfrm>
              <a:off x="3635896" y="976347"/>
              <a:ext cx="3348000" cy="0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Ευθύγραμμο βέλος σύνδεσης 25"/>
            <p:cNvCxnSpPr/>
            <p:nvPr/>
          </p:nvCxnSpPr>
          <p:spPr>
            <a:xfrm flipH="1">
              <a:off x="5796136" y="976347"/>
              <a:ext cx="1187760" cy="1660565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Ομάδα 37"/>
          <p:cNvGrpSpPr/>
          <p:nvPr/>
        </p:nvGrpSpPr>
        <p:grpSpPr>
          <a:xfrm>
            <a:off x="1115615" y="976347"/>
            <a:ext cx="6192689" cy="3849629"/>
            <a:chOff x="1115615" y="976347"/>
            <a:chExt cx="6192689" cy="3849629"/>
          </a:xfrm>
        </p:grpSpPr>
        <p:sp>
          <p:nvSpPr>
            <p:cNvPr id="21" name="Τίτλος 1"/>
            <p:cNvSpPr txBox="1">
              <a:spLocks/>
            </p:cNvSpPr>
            <p:nvPr/>
          </p:nvSpPr>
          <p:spPr>
            <a:xfrm>
              <a:off x="1115615" y="4437112"/>
              <a:ext cx="5169025" cy="388864"/>
            </a:xfrm>
            <a:prstGeom prst="rect">
              <a:avLst/>
            </a:prstGeom>
            <a:ln w="12700">
              <a:noFill/>
            </a:ln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ακτίνα που διέρχεται από </a:t>
              </a:r>
              <a:r>
                <a:rPr lang="el-GR" sz="1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κύρια εστία 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κατόπτρου</a:t>
              </a:r>
              <a:endParaRPr lang="el-GR" sz="1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8" name="Ευθύγραμμο βέλος σύνδεσης 27"/>
            <p:cNvCxnSpPr/>
            <p:nvPr/>
          </p:nvCxnSpPr>
          <p:spPr>
            <a:xfrm>
              <a:off x="3635696" y="976347"/>
              <a:ext cx="3672608" cy="1300525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Ευθύγραμμο βέλος σύνδεσης 29"/>
            <p:cNvCxnSpPr/>
            <p:nvPr/>
          </p:nvCxnSpPr>
          <p:spPr>
            <a:xfrm flipH="1">
              <a:off x="4211960" y="2276872"/>
              <a:ext cx="3096344" cy="0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Τίτλος 1"/>
          <p:cNvSpPr txBox="1">
            <a:spLocks/>
          </p:cNvSpPr>
          <p:nvPr/>
        </p:nvSpPr>
        <p:spPr>
          <a:xfrm>
            <a:off x="72008" y="4869160"/>
            <a:ext cx="6588224" cy="43124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Εκεί που τέμνονται οι δυο ακτίνες δημιουργείται το είδωλο της κορυφής του βέλους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Τίτλος 1"/>
          <p:cNvSpPr txBox="1">
            <a:spLocks/>
          </p:cNvSpPr>
          <p:nvPr/>
        </p:nvSpPr>
        <p:spPr>
          <a:xfrm>
            <a:off x="35496" y="5301208"/>
            <a:ext cx="7632848" cy="43124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ίδια διαδικασία προσδιορίζονται  και τα είδωλα των άλλων σημείων του αντικειμένου</a:t>
            </a:r>
            <a:endParaRPr lang="el-G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0" name="Ομάδα 39"/>
          <p:cNvGrpSpPr/>
          <p:nvPr/>
        </p:nvGrpSpPr>
        <p:grpSpPr>
          <a:xfrm>
            <a:off x="35496" y="1927223"/>
            <a:ext cx="8897532" cy="4165269"/>
            <a:chOff x="35496" y="1927223"/>
            <a:chExt cx="8897532" cy="4165269"/>
          </a:xfrm>
        </p:grpSpPr>
        <p:sp>
          <p:nvSpPr>
            <p:cNvPr id="34" name="Τίτλος 1"/>
            <p:cNvSpPr txBox="1">
              <a:spLocks/>
            </p:cNvSpPr>
            <p:nvPr/>
          </p:nvSpPr>
          <p:spPr>
            <a:xfrm>
              <a:off x="35496" y="5661248"/>
              <a:ext cx="8897532" cy="43124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ένωση των σημειακών ειδώλων δημιουργεί το είδωλο του αντικειμένου σε απόσταση  </a:t>
              </a:r>
              <a:r>
                <a:rPr lang="en-US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sz="20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΄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από το οπτικό κέντρο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9" name="Ευθύγραμμο βέλος σύνδεσης 38"/>
            <p:cNvCxnSpPr/>
            <p:nvPr/>
          </p:nvCxnSpPr>
          <p:spPr>
            <a:xfrm>
              <a:off x="6063386" y="1927223"/>
              <a:ext cx="0" cy="360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Τίτλος 1"/>
          <p:cNvSpPr txBox="1">
            <a:spLocks/>
          </p:cNvSpPr>
          <p:nvPr/>
        </p:nvSpPr>
        <p:spPr>
          <a:xfrm>
            <a:off x="35496" y="6010155"/>
            <a:ext cx="9103452" cy="80322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είδωλο είναι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πραγματικό,</a:t>
            </a:r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επειδή προκύπτει από την τομή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πραγματικών φωτεινών </a:t>
            </a:r>
            <a:r>
              <a:rPr lang="el-G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ακτίνων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</a:t>
            </a:r>
            <a:r>
              <a:rPr lang="el-G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αντεστραμένο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38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2" grpId="0"/>
      <p:bldP spid="33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4287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Ειδώλου σε Συγκλίνον Σφαιρικό Κάτοπτρο</a:t>
            </a:r>
          </a:p>
        </p:txBody>
      </p:sp>
      <p:sp>
        <p:nvSpPr>
          <p:cNvPr id="7" name="Οβάλ 6"/>
          <p:cNvSpPr/>
          <p:nvPr/>
        </p:nvSpPr>
        <p:spPr>
          <a:xfrm>
            <a:off x="6284641" y="1885462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9" name="Ομάδα 18"/>
          <p:cNvGrpSpPr/>
          <p:nvPr/>
        </p:nvGrpSpPr>
        <p:grpSpPr>
          <a:xfrm>
            <a:off x="3635696" y="476992"/>
            <a:ext cx="3867850" cy="2880000"/>
            <a:chOff x="3635696" y="476992"/>
            <a:chExt cx="3867850" cy="2880000"/>
          </a:xfrm>
        </p:grpSpPr>
        <p:grpSp>
          <p:nvGrpSpPr>
            <p:cNvPr id="4" name="Ομάδα 3"/>
            <p:cNvGrpSpPr/>
            <p:nvPr/>
          </p:nvGrpSpPr>
          <p:grpSpPr>
            <a:xfrm>
              <a:off x="4499992" y="476992"/>
              <a:ext cx="3003554" cy="2880000"/>
              <a:chOff x="344310" y="1659564"/>
              <a:chExt cx="3003554" cy="2880000"/>
            </a:xfrm>
          </p:grpSpPr>
          <p:sp>
            <p:nvSpPr>
              <p:cNvPr id="8" name="Ορθογώνιο 7"/>
              <p:cNvSpPr/>
              <p:nvPr/>
            </p:nvSpPr>
            <p:spPr>
              <a:xfrm>
                <a:off x="2751018" y="2021471"/>
                <a:ext cx="596846" cy="2160240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" name="Τόξο 8"/>
              <p:cNvSpPr/>
              <p:nvPr/>
            </p:nvSpPr>
            <p:spPr>
              <a:xfrm>
                <a:off x="344310" y="1659564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5" name="Ομάδα 14"/>
            <p:cNvGrpSpPr/>
            <p:nvPr/>
          </p:nvGrpSpPr>
          <p:grpSpPr>
            <a:xfrm>
              <a:off x="3635696" y="976347"/>
              <a:ext cx="3672608" cy="1660565"/>
              <a:chOff x="3635696" y="976347"/>
              <a:chExt cx="3672608" cy="1660565"/>
            </a:xfrm>
          </p:grpSpPr>
          <p:cxnSp>
            <p:nvCxnSpPr>
              <p:cNvPr id="12" name="Ευθύγραμμο βέλος σύνδεσης 11"/>
              <p:cNvCxnSpPr/>
              <p:nvPr/>
            </p:nvCxnSpPr>
            <p:spPr>
              <a:xfrm flipV="1">
                <a:off x="3635896" y="976347"/>
                <a:ext cx="0" cy="940485"/>
              </a:xfrm>
              <a:prstGeom prst="straightConnector1">
                <a:avLst/>
              </a:prstGeom>
              <a:ln w="57150">
                <a:solidFill>
                  <a:srgbClr val="FFFF00"/>
                </a:solidFill>
                <a:headEnd w="lg" len="lg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" name="Ομάδα 13"/>
              <p:cNvGrpSpPr/>
              <p:nvPr/>
            </p:nvGrpSpPr>
            <p:grpSpPr>
              <a:xfrm>
                <a:off x="3635896" y="976347"/>
                <a:ext cx="3348000" cy="1660565"/>
                <a:chOff x="3635896" y="976347"/>
                <a:chExt cx="3348000" cy="1660565"/>
              </a:xfrm>
            </p:grpSpPr>
            <p:cxnSp>
              <p:nvCxnSpPr>
                <p:cNvPr id="16" name="Ευθύγραμμο βέλος σύνδεσης 15"/>
                <p:cNvCxnSpPr/>
                <p:nvPr/>
              </p:nvCxnSpPr>
              <p:spPr>
                <a:xfrm>
                  <a:off x="3635896" y="976347"/>
                  <a:ext cx="3348000" cy="0"/>
                </a:xfrm>
                <a:prstGeom prst="straightConnector1">
                  <a:avLst/>
                </a:prstGeom>
                <a:ln w="12700">
                  <a:solidFill>
                    <a:srgbClr val="FFFF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Ευθύγραμμο βέλος σύνδεσης 16"/>
                <p:cNvCxnSpPr/>
                <p:nvPr/>
              </p:nvCxnSpPr>
              <p:spPr>
                <a:xfrm flipH="1">
                  <a:off x="5796136" y="976347"/>
                  <a:ext cx="1187760" cy="1660565"/>
                </a:xfrm>
                <a:prstGeom prst="straightConnector1">
                  <a:avLst/>
                </a:prstGeom>
                <a:ln w="12700">
                  <a:solidFill>
                    <a:srgbClr val="FFFF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Ομάδα 17"/>
              <p:cNvGrpSpPr/>
              <p:nvPr/>
            </p:nvGrpSpPr>
            <p:grpSpPr>
              <a:xfrm>
                <a:off x="3635696" y="976347"/>
                <a:ext cx="3672608" cy="1300525"/>
                <a:chOff x="3635696" y="976347"/>
                <a:chExt cx="3672608" cy="1300525"/>
              </a:xfrm>
            </p:grpSpPr>
            <p:cxnSp>
              <p:nvCxnSpPr>
                <p:cNvPr id="20" name="Ευθύγραμμο βέλος σύνδεσης 19"/>
                <p:cNvCxnSpPr/>
                <p:nvPr/>
              </p:nvCxnSpPr>
              <p:spPr>
                <a:xfrm>
                  <a:off x="3635696" y="976347"/>
                  <a:ext cx="3672608" cy="1300525"/>
                </a:xfrm>
                <a:prstGeom prst="straightConnector1">
                  <a:avLst/>
                </a:prstGeom>
                <a:ln w="12700">
                  <a:solidFill>
                    <a:srgbClr val="FFFF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Ευθύγραμμο βέλος σύνδεσης 20"/>
                <p:cNvCxnSpPr/>
                <p:nvPr/>
              </p:nvCxnSpPr>
              <p:spPr>
                <a:xfrm flipH="1">
                  <a:off x="5580304" y="2276872"/>
                  <a:ext cx="1728000" cy="0"/>
                </a:xfrm>
                <a:prstGeom prst="straightConnector1">
                  <a:avLst/>
                </a:prstGeom>
                <a:ln w="12700">
                  <a:solidFill>
                    <a:srgbClr val="FFFF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" name="Ευθύγραμμο βέλος σύνδεσης 25"/>
              <p:cNvCxnSpPr/>
              <p:nvPr/>
            </p:nvCxnSpPr>
            <p:spPr>
              <a:xfrm>
                <a:off x="6063386" y="1927223"/>
                <a:ext cx="0" cy="36000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w="lg" len="lg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" name="Ομάδα 21"/>
          <p:cNvGrpSpPr/>
          <p:nvPr/>
        </p:nvGrpSpPr>
        <p:grpSpPr>
          <a:xfrm>
            <a:off x="395536" y="1433558"/>
            <a:ext cx="6984256" cy="2231149"/>
            <a:chOff x="395536" y="1433558"/>
            <a:chExt cx="6984256" cy="2231149"/>
          </a:xfrm>
        </p:grpSpPr>
        <p:sp>
          <p:nvSpPr>
            <p:cNvPr id="39" name="Ορθογώνιο 38"/>
            <p:cNvSpPr/>
            <p:nvPr/>
          </p:nvSpPr>
          <p:spPr>
            <a:xfrm>
              <a:off x="395536" y="3295375"/>
              <a:ext cx="522873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 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απόσταση αντικειμένου από οπτικό κέντρο κατόπτρου</a:t>
              </a:r>
              <a:endParaRPr lang="el-GR" dirty="0"/>
            </a:p>
          </p:txBody>
        </p:sp>
        <p:cxnSp>
          <p:nvCxnSpPr>
            <p:cNvPr id="29" name="Ευθύγραμμο βέλος σύνδεσης 28"/>
            <p:cNvCxnSpPr/>
            <p:nvPr/>
          </p:nvCxnSpPr>
          <p:spPr>
            <a:xfrm>
              <a:off x="3635696" y="1772816"/>
              <a:ext cx="3744096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Ορθογώνιο 29"/>
            <p:cNvSpPr/>
            <p:nvPr/>
          </p:nvSpPr>
          <p:spPr>
            <a:xfrm>
              <a:off x="5059196" y="1433558"/>
              <a:ext cx="30489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l-GR" sz="2400" dirty="0"/>
            </a:p>
          </p:txBody>
        </p:sp>
      </p:grpSp>
      <p:grpSp>
        <p:nvGrpSpPr>
          <p:cNvPr id="23" name="Ομάδα 22"/>
          <p:cNvGrpSpPr/>
          <p:nvPr/>
        </p:nvGrpSpPr>
        <p:grpSpPr>
          <a:xfrm>
            <a:off x="395536" y="1726629"/>
            <a:ext cx="6948632" cy="2360834"/>
            <a:chOff x="395536" y="1726629"/>
            <a:chExt cx="6948632" cy="2360834"/>
          </a:xfrm>
        </p:grpSpPr>
        <p:sp>
          <p:nvSpPr>
            <p:cNvPr id="40" name="Ορθογώνιο 39"/>
            <p:cNvSpPr/>
            <p:nvPr/>
          </p:nvSpPr>
          <p:spPr>
            <a:xfrm>
              <a:off x="395536" y="3718131"/>
              <a:ext cx="48760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'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απόσταση ειδώλου από οπτικό κέντρο κατόπτρου</a:t>
              </a:r>
              <a:endParaRPr lang="el-GR" dirty="0"/>
            </a:p>
          </p:txBody>
        </p:sp>
        <p:cxnSp>
          <p:nvCxnSpPr>
            <p:cNvPr id="32" name="Ευθύγραμμο βέλος σύνδεσης 31"/>
            <p:cNvCxnSpPr/>
            <p:nvPr/>
          </p:nvCxnSpPr>
          <p:spPr>
            <a:xfrm>
              <a:off x="6084168" y="1989907"/>
              <a:ext cx="1260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Ορθογώνιο 32"/>
            <p:cNvSpPr/>
            <p:nvPr/>
          </p:nvSpPr>
          <p:spPr>
            <a:xfrm>
              <a:off x="6820777" y="1726629"/>
              <a:ext cx="38985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'</a:t>
              </a:r>
              <a:endParaRPr lang="el-GR" sz="2400" dirty="0"/>
            </a:p>
          </p:txBody>
        </p:sp>
      </p:grpSp>
      <p:grpSp>
        <p:nvGrpSpPr>
          <p:cNvPr id="25" name="Ομάδα 24"/>
          <p:cNvGrpSpPr/>
          <p:nvPr/>
        </p:nvGrpSpPr>
        <p:grpSpPr>
          <a:xfrm>
            <a:off x="395536" y="1916832"/>
            <a:ext cx="6974409" cy="2530671"/>
            <a:chOff x="395536" y="1916832"/>
            <a:chExt cx="6974409" cy="2530671"/>
          </a:xfrm>
        </p:grpSpPr>
        <p:cxnSp>
          <p:nvCxnSpPr>
            <p:cNvPr id="37" name="Ευθύγραμμο βέλος σύνδεσης 36"/>
            <p:cNvCxnSpPr/>
            <p:nvPr/>
          </p:nvCxnSpPr>
          <p:spPr>
            <a:xfrm>
              <a:off x="6325945" y="3140968"/>
              <a:ext cx="1044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Ομάδα 23"/>
            <p:cNvGrpSpPr/>
            <p:nvPr/>
          </p:nvGrpSpPr>
          <p:grpSpPr>
            <a:xfrm>
              <a:off x="395536" y="1916832"/>
              <a:ext cx="6974385" cy="2530671"/>
              <a:chOff x="395536" y="1916832"/>
              <a:chExt cx="6974385" cy="2530671"/>
            </a:xfrm>
          </p:grpSpPr>
          <p:sp>
            <p:nvSpPr>
              <p:cNvPr id="41" name="Ορθογώνιο 40"/>
              <p:cNvSpPr/>
              <p:nvPr/>
            </p:nvSpPr>
            <p:spPr>
              <a:xfrm>
                <a:off x="395536" y="4078171"/>
                <a:ext cx="31170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εστιακή απόσταση κατόπτρου</a:t>
                </a:r>
                <a:endParaRPr lang="el-GR" dirty="0"/>
              </a:p>
            </p:txBody>
          </p:sp>
          <p:cxnSp>
            <p:nvCxnSpPr>
              <p:cNvPr id="35" name="Ευθεία γραμμή σύνδεσης 34"/>
              <p:cNvCxnSpPr/>
              <p:nvPr/>
            </p:nvCxnSpPr>
            <p:spPr>
              <a:xfrm>
                <a:off x="6325468" y="1921462"/>
                <a:ext cx="0" cy="12195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Ευθεία γραμμή σύνδεσης 35"/>
              <p:cNvCxnSpPr/>
              <p:nvPr/>
            </p:nvCxnSpPr>
            <p:spPr>
              <a:xfrm>
                <a:off x="7369921" y="1916832"/>
                <a:ext cx="0" cy="12195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Ορθογώνιο 37"/>
              <p:cNvSpPr/>
              <p:nvPr/>
            </p:nvSpPr>
            <p:spPr>
              <a:xfrm>
                <a:off x="6679004" y="3100898"/>
                <a:ext cx="2696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endParaRPr lang="el-GR" sz="2000" i="1" dirty="0"/>
              </a:p>
            </p:txBody>
          </p:sp>
        </p:grpSp>
      </p:grpSp>
      <p:grpSp>
        <p:nvGrpSpPr>
          <p:cNvPr id="27" name="Ομάδα 26"/>
          <p:cNvGrpSpPr/>
          <p:nvPr/>
        </p:nvGrpSpPr>
        <p:grpSpPr>
          <a:xfrm>
            <a:off x="2051720" y="4468798"/>
            <a:ext cx="3632057" cy="688394"/>
            <a:chOff x="2051720" y="4468798"/>
            <a:chExt cx="3632057" cy="688394"/>
          </a:xfrm>
        </p:grpSpPr>
        <p:sp>
          <p:nvSpPr>
            <p:cNvPr id="42" name="Ορθογώνιο 41"/>
            <p:cNvSpPr/>
            <p:nvPr/>
          </p:nvSpPr>
          <p:spPr>
            <a:xfrm>
              <a:off x="2051720" y="4654235"/>
              <a:ext cx="24689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Πλευρική Μεγέθυνση: </a:t>
              </a:r>
              <a:endParaRPr lang="el-GR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Ορθογώνιο 42"/>
                <p:cNvSpPr/>
                <p:nvPr/>
              </p:nvSpPr>
              <p:spPr>
                <a:xfrm>
                  <a:off x="4427984" y="4468798"/>
                  <a:ext cx="1255793" cy="688394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=−</m:t>
                        </m:r>
                        <m:f>
                          <m:fPr>
                            <m:ctrlPr>
                              <a:rPr lang="el-GR" sz="2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𝒔</m:t>
                                </m:r>
                              </m:e>
                              <m:sup>
                                <m:r>
                                  <a:rPr lang="el-GR" sz="2000" b="1" i="1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b="1" i="1">
                                <a:latin typeface="Cambria Math" panose="02040503050406030204" pitchFamily="18" charset="0"/>
                              </a:rPr>
                              <m:t>𝒔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3" name="Ορθογώνιο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27984" y="4468798"/>
                  <a:ext cx="1255793" cy="68839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6" name="Ευθεία γραμμή σύνδεσης 5"/>
          <p:cNvCxnSpPr/>
          <p:nvPr/>
        </p:nvCxnSpPr>
        <p:spPr>
          <a:xfrm>
            <a:off x="2699792" y="1916832"/>
            <a:ext cx="4680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75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5948</TotalTime>
  <Words>699</Words>
  <Application>Microsoft Office PowerPoint</Application>
  <PresentationFormat>Προβολή στην οθόνη (4:3)</PresentationFormat>
  <Paragraphs>92</Paragraphs>
  <Slides>11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 Math</vt:lpstr>
      <vt:lpstr>Times New Roman</vt:lpstr>
      <vt:lpstr>Θέμα του Office</vt:lpstr>
      <vt:lpstr>Παρουσίαση του PowerPoint</vt:lpstr>
      <vt:lpstr>ΑΚΤΙΝΙΚΗ ΟΠΤΙΚΗ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Διονύσης Μάργαρης</cp:lastModifiedBy>
  <cp:revision>507</cp:revision>
  <dcterms:created xsi:type="dcterms:W3CDTF">2015-04-28T06:42:47Z</dcterms:created>
  <dcterms:modified xsi:type="dcterms:W3CDTF">2025-09-10T08:09:36Z</dcterms:modified>
</cp:coreProperties>
</file>