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71" r:id="rId3"/>
    <p:sldId id="272" r:id="rId4"/>
    <p:sldId id="273" r:id="rId5"/>
    <p:sldId id="274" r:id="rId6"/>
    <p:sldId id="262" r:id="rId7"/>
    <p:sldId id="261" r:id="rId8"/>
    <p:sldId id="263" r:id="rId9"/>
    <p:sldId id="264" r:id="rId10"/>
    <p:sldId id="266" r:id="rId11"/>
    <p:sldId id="267" r:id="rId12"/>
    <p:sldId id="268" r:id="rId13"/>
    <p:sldId id="269" r:id="rId14"/>
    <p:sldId id="270" r:id="rId15"/>
    <p:sldId id="275" r:id="rId16"/>
    <p:sldId id="277" r:id="rId17"/>
    <p:sldId id="276" r:id="rId18"/>
    <p:sldId id="278" r:id="rId19"/>
    <p:sldId id="279" r:id="rId20"/>
    <p:sldId id="280" r:id="rId21"/>
    <p:sldId id="282" r:id="rId22"/>
    <p:sldId id="283" r:id="rId23"/>
    <p:sldId id="281" r:id="rId24"/>
    <p:sldId id="285" r:id="rId25"/>
    <p:sldId id="284" r:id="rId26"/>
    <p:sldId id="286" r:id="rId27"/>
    <p:sldId id="287" r:id="rId28"/>
    <p:sldId id="288" r:id="rId29"/>
    <p:sldId id="289" r:id="rId30"/>
    <p:sldId id="290" r:id="rId31"/>
    <p:sldId id="291" r:id="rId32"/>
    <p:sldId id="293" r:id="rId33"/>
    <p:sldId id="292" r:id="rId34"/>
    <p:sldId id="296" r:id="rId35"/>
    <p:sldId id="297" r:id="rId36"/>
    <p:sldId id="294" r:id="rId37"/>
    <p:sldId id="295" r:id="rId3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CA3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02"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78A163-1CC4-471F-A7AB-4B773549B12E}" type="datetimeFigureOut">
              <a:rPr lang="el-GR" smtClean="0"/>
              <a:pPr/>
              <a:t>18/11/2025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8B362-1280-49A8-A022-F36F2783BC1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AABF65B6-C564-474E-9578-7EE7B2055BAC}" type="datetime1">
              <a:rPr lang="el-GR" smtClean="0"/>
              <a:pPr>
                <a:defRPr/>
              </a:pPr>
              <a:t>18/11/2025</a:t>
            </a:fld>
            <a:endParaRPr lang="el-GR"/>
          </a:p>
        </p:txBody>
      </p:sp>
      <p:sp>
        <p:nvSpPr>
          <p:cNvPr id="5" name="4 - Θέση υποσέλιδου"/>
          <p:cNvSpPr>
            <a:spLocks noGrp="1"/>
          </p:cNvSpPr>
          <p:nvPr>
            <p:ph type="ftr" sz="quarter" idx="11"/>
          </p:nvPr>
        </p:nvSpPr>
        <p:spPr/>
        <p:txBody>
          <a:bodyPr/>
          <a:lstStyle>
            <a:lvl1pPr>
              <a:defRPr/>
            </a:lvl1pPr>
          </a:lstStyle>
          <a:p>
            <a:pPr>
              <a:defRPr/>
            </a:pPr>
            <a:r>
              <a:rPr lang="el-GR" smtClean="0"/>
              <a:t>Χατζηευσταθίου Στέφανος</a:t>
            </a: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649C958-BC2E-4408-A0C6-76CD7348E29F}"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7F615561-FE50-4B5E-ACAF-CF9599AF6E42}" type="datetime1">
              <a:rPr lang="el-GR" smtClean="0"/>
              <a:pPr>
                <a:defRPr/>
              </a:pPr>
              <a:t>18/11/2025</a:t>
            </a:fld>
            <a:endParaRPr lang="el-GR"/>
          </a:p>
        </p:txBody>
      </p:sp>
      <p:sp>
        <p:nvSpPr>
          <p:cNvPr id="5" name="4 - Θέση υποσέλιδου"/>
          <p:cNvSpPr>
            <a:spLocks noGrp="1"/>
          </p:cNvSpPr>
          <p:nvPr>
            <p:ph type="ftr" sz="quarter" idx="11"/>
          </p:nvPr>
        </p:nvSpPr>
        <p:spPr/>
        <p:txBody>
          <a:bodyPr/>
          <a:lstStyle>
            <a:lvl1pPr>
              <a:defRPr/>
            </a:lvl1pPr>
          </a:lstStyle>
          <a:p>
            <a:pPr>
              <a:defRPr/>
            </a:pPr>
            <a:r>
              <a:rPr lang="el-GR" smtClean="0"/>
              <a:t>Χατζηευσταθίου Στέφανος</a:t>
            </a: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06376DD-2D4E-4203-9442-6DB2DCDC869D}"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4C93F87E-F954-468C-A3E1-0A924FD4E528}" type="datetime1">
              <a:rPr lang="el-GR" smtClean="0"/>
              <a:pPr>
                <a:defRPr/>
              </a:pPr>
              <a:t>18/11/2025</a:t>
            </a:fld>
            <a:endParaRPr lang="el-GR"/>
          </a:p>
        </p:txBody>
      </p:sp>
      <p:sp>
        <p:nvSpPr>
          <p:cNvPr id="5" name="4 - Θέση υποσέλιδου"/>
          <p:cNvSpPr>
            <a:spLocks noGrp="1"/>
          </p:cNvSpPr>
          <p:nvPr>
            <p:ph type="ftr" sz="quarter" idx="11"/>
          </p:nvPr>
        </p:nvSpPr>
        <p:spPr/>
        <p:txBody>
          <a:bodyPr/>
          <a:lstStyle>
            <a:lvl1pPr>
              <a:defRPr/>
            </a:lvl1pPr>
          </a:lstStyle>
          <a:p>
            <a:pPr>
              <a:defRPr/>
            </a:pPr>
            <a:r>
              <a:rPr lang="el-GR" smtClean="0"/>
              <a:t>Χατζηευσταθίου Στέφανος</a:t>
            </a: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D9512408-4EB1-4221-A199-C7CEB42ADCA7}"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ECC08B1D-A5DC-4F22-9715-3E93CE3D1F43}" type="datetime1">
              <a:rPr lang="el-GR" smtClean="0"/>
              <a:pPr>
                <a:defRPr/>
              </a:pPr>
              <a:t>18/11/2025</a:t>
            </a:fld>
            <a:endParaRPr lang="el-GR"/>
          </a:p>
        </p:txBody>
      </p:sp>
      <p:sp>
        <p:nvSpPr>
          <p:cNvPr id="5" name="4 - Θέση υποσέλιδου"/>
          <p:cNvSpPr>
            <a:spLocks noGrp="1"/>
          </p:cNvSpPr>
          <p:nvPr>
            <p:ph type="ftr" sz="quarter" idx="11"/>
          </p:nvPr>
        </p:nvSpPr>
        <p:spPr/>
        <p:txBody>
          <a:bodyPr/>
          <a:lstStyle>
            <a:lvl1pPr>
              <a:defRPr/>
            </a:lvl1pPr>
          </a:lstStyle>
          <a:p>
            <a:pPr>
              <a:defRPr/>
            </a:pPr>
            <a:r>
              <a:rPr lang="el-GR" smtClean="0"/>
              <a:t>Χατζηευσταθίου Στέφανος</a:t>
            </a: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2891727-B435-4216-B68E-8B99D2950B4B}"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3DF8E2B5-E3D1-4E26-9771-5F107206363A}" type="datetime1">
              <a:rPr lang="el-GR" smtClean="0"/>
              <a:pPr>
                <a:defRPr/>
              </a:pPr>
              <a:t>18/11/2025</a:t>
            </a:fld>
            <a:endParaRPr lang="el-GR"/>
          </a:p>
        </p:txBody>
      </p:sp>
      <p:sp>
        <p:nvSpPr>
          <p:cNvPr id="5" name="4 - Θέση υποσέλιδου"/>
          <p:cNvSpPr>
            <a:spLocks noGrp="1"/>
          </p:cNvSpPr>
          <p:nvPr>
            <p:ph type="ftr" sz="quarter" idx="11"/>
          </p:nvPr>
        </p:nvSpPr>
        <p:spPr/>
        <p:txBody>
          <a:bodyPr/>
          <a:lstStyle>
            <a:lvl1pPr>
              <a:defRPr/>
            </a:lvl1pPr>
          </a:lstStyle>
          <a:p>
            <a:pPr>
              <a:defRPr/>
            </a:pPr>
            <a:r>
              <a:rPr lang="el-GR" smtClean="0"/>
              <a:t>Χατζηευσταθίου Στέφανος</a:t>
            </a: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9EB0C8D-40FA-495C-B26B-858933E285DC}"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456038AC-3353-400E-A1FB-9E16B5F13F47}" type="datetime1">
              <a:rPr lang="el-GR" smtClean="0"/>
              <a:pPr>
                <a:defRPr/>
              </a:pPr>
              <a:t>18/11/2025</a:t>
            </a:fld>
            <a:endParaRPr lang="el-GR"/>
          </a:p>
        </p:txBody>
      </p:sp>
      <p:sp>
        <p:nvSpPr>
          <p:cNvPr id="6" name="4 - Θέση υποσέλιδου"/>
          <p:cNvSpPr>
            <a:spLocks noGrp="1"/>
          </p:cNvSpPr>
          <p:nvPr>
            <p:ph type="ftr" sz="quarter" idx="11"/>
          </p:nvPr>
        </p:nvSpPr>
        <p:spPr/>
        <p:txBody>
          <a:bodyPr/>
          <a:lstStyle>
            <a:lvl1pPr>
              <a:defRPr/>
            </a:lvl1pPr>
          </a:lstStyle>
          <a:p>
            <a:pPr>
              <a:defRPr/>
            </a:pPr>
            <a:r>
              <a:rPr lang="el-GR" smtClean="0"/>
              <a:t>Χατζηευσταθίου Στέφανος</a:t>
            </a: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3F4F5BA5-4B6A-474A-95EE-B55944C6333E}"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5092079C-5ADC-4407-8B3D-D8A899542E1C}" type="datetime1">
              <a:rPr lang="el-GR" smtClean="0"/>
              <a:pPr>
                <a:defRPr/>
              </a:pPr>
              <a:t>18/11/2025</a:t>
            </a:fld>
            <a:endParaRPr lang="el-GR"/>
          </a:p>
        </p:txBody>
      </p:sp>
      <p:sp>
        <p:nvSpPr>
          <p:cNvPr id="8" name="4 - Θέση υποσέλιδου"/>
          <p:cNvSpPr>
            <a:spLocks noGrp="1"/>
          </p:cNvSpPr>
          <p:nvPr>
            <p:ph type="ftr" sz="quarter" idx="11"/>
          </p:nvPr>
        </p:nvSpPr>
        <p:spPr/>
        <p:txBody>
          <a:bodyPr/>
          <a:lstStyle>
            <a:lvl1pPr>
              <a:defRPr/>
            </a:lvl1pPr>
          </a:lstStyle>
          <a:p>
            <a:pPr>
              <a:defRPr/>
            </a:pPr>
            <a:r>
              <a:rPr lang="el-GR" smtClean="0"/>
              <a:t>Χατζηευσταθίου Στέφανος</a:t>
            </a: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4DEB3D5B-5431-41E2-A7F9-B7AFDDD98553}"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783349A9-C5A4-4C2B-B5BE-15E6072F1A30}" type="datetime1">
              <a:rPr lang="el-GR" smtClean="0"/>
              <a:pPr>
                <a:defRPr/>
              </a:pPr>
              <a:t>18/11/2025</a:t>
            </a:fld>
            <a:endParaRPr lang="el-GR"/>
          </a:p>
        </p:txBody>
      </p:sp>
      <p:sp>
        <p:nvSpPr>
          <p:cNvPr id="4" name="4 - Θέση υποσέλιδου"/>
          <p:cNvSpPr>
            <a:spLocks noGrp="1"/>
          </p:cNvSpPr>
          <p:nvPr>
            <p:ph type="ftr" sz="quarter" idx="11"/>
          </p:nvPr>
        </p:nvSpPr>
        <p:spPr/>
        <p:txBody>
          <a:bodyPr/>
          <a:lstStyle>
            <a:lvl1pPr>
              <a:defRPr/>
            </a:lvl1pPr>
          </a:lstStyle>
          <a:p>
            <a:pPr>
              <a:defRPr/>
            </a:pPr>
            <a:r>
              <a:rPr lang="el-GR" smtClean="0"/>
              <a:t>Χατζηευσταθίου Στέφανος</a:t>
            </a: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B5075461-E2A6-4C84-98DA-8A02F48F8F82}"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1E4C0581-BCF5-45A4-986F-E0E62550B900}" type="datetime1">
              <a:rPr lang="el-GR" smtClean="0"/>
              <a:pPr>
                <a:defRPr/>
              </a:pPr>
              <a:t>18/11/2025</a:t>
            </a:fld>
            <a:endParaRPr lang="el-GR"/>
          </a:p>
        </p:txBody>
      </p:sp>
      <p:sp>
        <p:nvSpPr>
          <p:cNvPr id="3" name="4 - Θέση υποσέλιδου"/>
          <p:cNvSpPr>
            <a:spLocks noGrp="1"/>
          </p:cNvSpPr>
          <p:nvPr>
            <p:ph type="ftr" sz="quarter" idx="11"/>
          </p:nvPr>
        </p:nvSpPr>
        <p:spPr/>
        <p:txBody>
          <a:bodyPr/>
          <a:lstStyle>
            <a:lvl1pPr>
              <a:defRPr/>
            </a:lvl1pPr>
          </a:lstStyle>
          <a:p>
            <a:pPr>
              <a:defRPr/>
            </a:pPr>
            <a:r>
              <a:rPr lang="el-GR" smtClean="0"/>
              <a:t>Χατζηευσταθίου Στέφανος</a:t>
            </a: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164A87E9-09EE-4F41-AF3F-A0B956515480}"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B12345FA-1D9D-4DB3-8162-9B09E56790AF}" type="datetime1">
              <a:rPr lang="el-GR" smtClean="0"/>
              <a:pPr>
                <a:defRPr/>
              </a:pPr>
              <a:t>18/11/2025</a:t>
            </a:fld>
            <a:endParaRPr lang="el-GR"/>
          </a:p>
        </p:txBody>
      </p:sp>
      <p:sp>
        <p:nvSpPr>
          <p:cNvPr id="6" name="4 - Θέση υποσέλιδου"/>
          <p:cNvSpPr>
            <a:spLocks noGrp="1"/>
          </p:cNvSpPr>
          <p:nvPr>
            <p:ph type="ftr" sz="quarter" idx="11"/>
          </p:nvPr>
        </p:nvSpPr>
        <p:spPr/>
        <p:txBody>
          <a:bodyPr/>
          <a:lstStyle>
            <a:lvl1pPr>
              <a:defRPr/>
            </a:lvl1pPr>
          </a:lstStyle>
          <a:p>
            <a:pPr>
              <a:defRPr/>
            </a:pPr>
            <a:r>
              <a:rPr lang="el-GR" smtClean="0"/>
              <a:t>Χατζηευσταθίου Στέφανος</a:t>
            </a: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F3C908A3-0C25-4F4F-A2A6-C2C26A37F558}"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A0EA076F-16F0-4F89-AF61-450A877645D0}" type="datetime1">
              <a:rPr lang="el-GR" smtClean="0"/>
              <a:pPr>
                <a:defRPr/>
              </a:pPr>
              <a:t>18/11/2025</a:t>
            </a:fld>
            <a:endParaRPr lang="el-GR"/>
          </a:p>
        </p:txBody>
      </p:sp>
      <p:sp>
        <p:nvSpPr>
          <p:cNvPr id="6" name="4 - Θέση υποσέλιδου"/>
          <p:cNvSpPr>
            <a:spLocks noGrp="1"/>
          </p:cNvSpPr>
          <p:nvPr>
            <p:ph type="ftr" sz="quarter" idx="11"/>
          </p:nvPr>
        </p:nvSpPr>
        <p:spPr/>
        <p:txBody>
          <a:bodyPr/>
          <a:lstStyle>
            <a:lvl1pPr>
              <a:defRPr/>
            </a:lvl1pPr>
          </a:lstStyle>
          <a:p>
            <a:pPr>
              <a:defRPr/>
            </a:pPr>
            <a:r>
              <a:rPr lang="el-GR" smtClean="0"/>
              <a:t>Χατζηευσταθίου Στέφανος</a:t>
            </a: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4EB8E6C-0B44-4FA0-BF8D-94392E795A4B}"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E1DED63-6D7C-4877-B5E8-6F13DEB0DF37}" type="datetime1">
              <a:rPr lang="el-GR" smtClean="0"/>
              <a:pPr>
                <a:defRPr/>
              </a:pPr>
              <a:t>18/11/2025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l-GR" smtClean="0"/>
              <a:t>Χατζηευσταθίου Στέφανος</a:t>
            </a: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25FD6CD-289A-491A-B603-BEF3FEE1070E}"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 Τίτλος"/>
          <p:cNvSpPr>
            <a:spLocks noGrp="1"/>
          </p:cNvSpPr>
          <p:nvPr>
            <p:ph type="ctrTitle"/>
          </p:nvPr>
        </p:nvSpPr>
        <p:spPr>
          <a:xfrm>
            <a:off x="285750" y="214313"/>
            <a:ext cx="8572500" cy="1071562"/>
          </a:xfrm>
        </p:spPr>
        <p:txBody>
          <a:bodyPr/>
          <a:lstStyle/>
          <a:p>
            <a:pPr algn="l" hangingPunct="0"/>
            <a:r>
              <a:rPr lang="el-GR" sz="2000" dirty="0" smtClean="0"/>
              <a:t> Φ Υ Σ Ι Κ Η   Α΄ Λυκείου</a:t>
            </a:r>
            <a:r>
              <a:rPr lang="en-US" sz="2000" dirty="0" smtClean="0"/>
              <a:t/>
            </a:r>
            <a:br>
              <a:rPr lang="en-US" sz="2000" dirty="0" smtClean="0"/>
            </a:br>
            <a:endParaRPr lang="el-GR" sz="2000" dirty="0" smtClean="0">
              <a:latin typeface="Arial" charset="0"/>
              <a:cs typeface="Arial" charset="0"/>
            </a:endParaRPr>
          </a:p>
        </p:txBody>
      </p:sp>
      <p:cxnSp>
        <p:nvCxnSpPr>
          <p:cNvPr id="8" name="7 - Ευθεία γραμμή σύνδεσης"/>
          <p:cNvCxnSpPr/>
          <p:nvPr/>
        </p:nvCxnSpPr>
        <p:spPr>
          <a:xfrm>
            <a:off x="571500" y="1000108"/>
            <a:ext cx="8143875" cy="0"/>
          </a:xfrm>
          <a:prstGeom prst="line">
            <a:avLst/>
          </a:prstGeom>
        </p:spPr>
        <p:style>
          <a:lnRef idx="1">
            <a:schemeClr val="dk1"/>
          </a:lnRef>
          <a:fillRef idx="0">
            <a:schemeClr val="dk1"/>
          </a:fillRef>
          <a:effectRef idx="0">
            <a:schemeClr val="dk1"/>
          </a:effectRef>
          <a:fontRef idx="minor">
            <a:schemeClr val="tx1"/>
          </a:fontRef>
        </p:style>
      </p:cxnSp>
      <p:sp>
        <p:nvSpPr>
          <p:cNvPr id="5" name="4 - Θέση αριθμού διαφάνειας"/>
          <p:cNvSpPr>
            <a:spLocks noGrp="1"/>
          </p:cNvSpPr>
          <p:nvPr>
            <p:ph type="sldNum" sz="quarter" idx="12"/>
          </p:nvPr>
        </p:nvSpPr>
        <p:spPr/>
        <p:txBody>
          <a:bodyPr/>
          <a:lstStyle/>
          <a:p>
            <a:pPr>
              <a:defRPr/>
            </a:pPr>
            <a:fld id="{4649C958-BC2E-4408-A0C6-76CD7348E29F}" type="slidenum">
              <a:rPr lang="el-GR" smtClean="0"/>
              <a:pPr>
                <a:defRPr/>
              </a:pPr>
              <a:t>1</a:t>
            </a:fld>
            <a:endParaRPr lang="el-GR"/>
          </a:p>
        </p:txBody>
      </p:sp>
      <p:sp>
        <p:nvSpPr>
          <p:cNvPr id="6" name="5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1033" name="Picture 9"/>
          <p:cNvPicPr>
            <a:picLocks noChangeAspect="1" noChangeArrowheads="1"/>
          </p:cNvPicPr>
          <p:nvPr/>
        </p:nvPicPr>
        <p:blipFill>
          <a:blip r:embed="rId2" cstate="print"/>
          <a:srcRect/>
          <a:stretch>
            <a:fillRect/>
          </a:stretch>
        </p:blipFill>
        <p:spPr bwMode="auto">
          <a:xfrm>
            <a:off x="4860032" y="3140968"/>
            <a:ext cx="171450" cy="866775"/>
          </a:xfrm>
          <a:prstGeom prst="rect">
            <a:avLst/>
          </a:prstGeom>
          <a:noFill/>
          <a:ln w="9525">
            <a:noFill/>
            <a:miter lim="800000"/>
            <a:headEnd/>
            <a:tailEnd/>
          </a:ln>
        </p:spPr>
      </p:pic>
      <p:pic>
        <p:nvPicPr>
          <p:cNvPr id="1037" name="Picture 13"/>
          <p:cNvPicPr>
            <a:picLocks noChangeAspect="1" noChangeArrowheads="1"/>
          </p:cNvPicPr>
          <p:nvPr/>
        </p:nvPicPr>
        <p:blipFill>
          <a:blip r:embed="rId3" cstate="print"/>
          <a:srcRect/>
          <a:stretch>
            <a:fillRect/>
          </a:stretch>
        </p:blipFill>
        <p:spPr bwMode="auto">
          <a:xfrm>
            <a:off x="6948264" y="3212976"/>
            <a:ext cx="790575" cy="171450"/>
          </a:xfrm>
          <a:prstGeom prst="rect">
            <a:avLst/>
          </a:prstGeom>
          <a:noFill/>
          <a:ln w="9525">
            <a:noFill/>
            <a:miter lim="800000"/>
            <a:headEnd/>
            <a:tailEnd/>
          </a:ln>
        </p:spPr>
      </p:pic>
      <p:sp>
        <p:nvSpPr>
          <p:cNvPr id="23" name="2 - Υπότιτλος"/>
          <p:cNvSpPr txBox="1">
            <a:spLocks/>
          </p:cNvSpPr>
          <p:nvPr/>
        </p:nvSpPr>
        <p:spPr bwMode="auto">
          <a:xfrm>
            <a:off x="1475656" y="3068960"/>
            <a:ext cx="6629400" cy="108012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6000" b="1" i="0" u="none" strike="noStrike" kern="1200" cap="small" spc="600" normalizeH="0" baseline="0" noProof="0" dirty="0" smtClean="0">
                <a:ln>
                  <a:noFill/>
                </a:ln>
                <a:solidFill>
                  <a:schemeClr val="tx2"/>
                </a:solidFill>
                <a:effectLst/>
                <a:uLnTx/>
                <a:uFillTx/>
                <a:latin typeface="+mn-lt"/>
                <a:ea typeface="+mn-ea"/>
                <a:cs typeface="Arial" pitchFamily="34" charset="0"/>
              </a:rPr>
              <a:t>ΟΙ  ΔΥΝΑΜΕΙΣ</a:t>
            </a:r>
            <a:endParaRPr kumimoji="0" lang="el-GR" sz="6000" b="0" i="0" u="none" strike="noStrike" kern="1200" cap="none" spc="600" normalizeH="0" baseline="0" noProof="0" dirty="0">
              <a:ln>
                <a:noFill/>
              </a:ln>
              <a:solidFill>
                <a:schemeClr val="tx2"/>
              </a:solidFill>
              <a:effectLst/>
              <a:uLnTx/>
              <a:uFillTx/>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Τίτλος"/>
          <p:cNvSpPr>
            <a:spLocks noGrp="1"/>
          </p:cNvSpPr>
          <p:nvPr>
            <p:ph type="title"/>
          </p:nvPr>
        </p:nvSpPr>
        <p:spPr>
          <a:xfrm>
            <a:off x="457200" y="285751"/>
            <a:ext cx="7686675" cy="1559074"/>
          </a:xfrm>
        </p:spPr>
        <p:txBody>
          <a:bodyPr/>
          <a:lstStyle/>
          <a:p>
            <a:pPr indent="354013" algn="l" defTabSz="354013"/>
            <a:r>
              <a:rPr lang="el-GR" sz="1800" dirty="0" smtClean="0">
                <a:solidFill>
                  <a:schemeClr val="tx2"/>
                </a:solidFill>
              </a:rPr>
              <a:t>Στο σχήμα (4) έχουμε αρχικά δώσει στο σώμα μία κατακόρυφη ταχύτητα (το πετάξαμε προς τα πάνω) και το βλέπουμε σε τρεις θέσεις της κίνησής του. </a:t>
            </a:r>
            <a:br>
              <a:rPr lang="el-GR" sz="1800" dirty="0" smtClean="0">
                <a:solidFill>
                  <a:schemeClr val="tx2"/>
                </a:solidFill>
              </a:rPr>
            </a:br>
            <a:r>
              <a:rPr lang="el-GR" sz="1800" dirty="0" smtClean="0">
                <a:solidFill>
                  <a:schemeClr val="tx2"/>
                </a:solidFill>
              </a:rPr>
              <a:t>	Στο σχήμα (5) έχουμε αρχικά δώσει στο σώμα οριζόντια ταχύτητα από κάποιο ύψος </a:t>
            </a:r>
            <a:r>
              <a:rPr lang="en-US" sz="1800" dirty="0" smtClean="0">
                <a:latin typeface="Times New Roman" pitchFamily="18" charset="0"/>
                <a:cs typeface="Times New Roman" pitchFamily="18" charset="0"/>
              </a:rPr>
              <a:t>h</a:t>
            </a:r>
            <a:r>
              <a:rPr lang="el-GR" sz="1800" dirty="0" smtClean="0">
                <a:solidFill>
                  <a:schemeClr val="tx2"/>
                </a:solidFill>
              </a:rPr>
              <a:t>, (το πετάξαμε οριζόντια).</a:t>
            </a:r>
            <a:endParaRPr lang="el-GR" sz="1800" dirty="0" smtClean="0"/>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10</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2050" name="Picture 2" descr="C:\Users\A\Desktop\STEFANOS\ΣΤΕΦΑΝΟΣ\ΕΡΓΑΣΙΑ\COREL\Β ΓΥΜΝΑΣΙΟΥ\ΠΠ ΔΥΝΑΜΙΚΗ 1\ΓΥΜ-Β-ΦΥΣ-ΠΠ-ΔΥΝΑΜΙΚΗ-3A..jpg"/>
          <p:cNvPicPr>
            <a:picLocks noChangeAspect="1" noChangeArrowheads="1"/>
          </p:cNvPicPr>
          <p:nvPr/>
        </p:nvPicPr>
        <p:blipFill>
          <a:blip r:embed="rId2" cstate="print"/>
          <a:srcRect/>
          <a:stretch>
            <a:fillRect/>
          </a:stretch>
        </p:blipFill>
        <p:spPr bwMode="auto">
          <a:xfrm>
            <a:off x="2287841" y="2231488"/>
            <a:ext cx="4544568" cy="328574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 Τίτλος"/>
          <p:cNvSpPr>
            <a:spLocks noGrp="1"/>
          </p:cNvSpPr>
          <p:nvPr>
            <p:ph type="title"/>
          </p:nvPr>
        </p:nvSpPr>
        <p:spPr>
          <a:xfrm>
            <a:off x="467544" y="332656"/>
            <a:ext cx="8229600" cy="1143000"/>
          </a:xfrm>
        </p:spPr>
        <p:txBody>
          <a:bodyPr/>
          <a:lstStyle/>
          <a:p>
            <a:pPr marL="176213" algn="l"/>
            <a:r>
              <a:rPr lang="el-GR" sz="2000" dirty="0" smtClean="0">
                <a:solidFill>
                  <a:schemeClr val="tx2"/>
                </a:solidFill>
              </a:rPr>
              <a:t>Η </a:t>
            </a:r>
            <a:r>
              <a:rPr lang="el-GR" sz="2000" b="1" dirty="0" smtClean="0">
                <a:solidFill>
                  <a:srgbClr val="C00000"/>
                </a:solidFill>
              </a:rPr>
              <a:t>διεύθυνση</a:t>
            </a:r>
            <a:r>
              <a:rPr lang="el-GR" sz="2000" dirty="0" smtClean="0">
                <a:solidFill>
                  <a:schemeClr val="tx2"/>
                </a:solidFill>
              </a:rPr>
              <a:t> του βάρους είναι κατακόρυφη και η </a:t>
            </a:r>
            <a:r>
              <a:rPr lang="el-GR" sz="2000" b="1" dirty="0" smtClean="0">
                <a:solidFill>
                  <a:srgbClr val="C00000"/>
                </a:solidFill>
              </a:rPr>
              <a:t>φορά</a:t>
            </a:r>
            <a:r>
              <a:rPr lang="el-GR" sz="2000" dirty="0" smtClean="0">
                <a:solidFill>
                  <a:schemeClr val="tx2"/>
                </a:solidFill>
              </a:rPr>
              <a:t> του προς τα κάτω.</a:t>
            </a:r>
            <a:endParaRPr lang="el-GR" sz="2000" dirty="0" smtClean="0"/>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11</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1026" name="Picture 2" descr="C:\Users\A\Desktop\STEFANOS\ΣΤΕΦΑΝΟΣ\ΕΡΓΑΣΙΑ\COREL\Β ΓΥΜΝΑΣΙΟΥ\ΠΠ ΔΥΝΑΜΙΚΗ 1\ΓΥΜ-Β-ΦΥΣ-ΠΠ-ΔΥΝΑΜΙΚΗ-3B..jpg"/>
          <p:cNvPicPr>
            <a:picLocks noChangeAspect="1" noChangeArrowheads="1"/>
          </p:cNvPicPr>
          <p:nvPr/>
        </p:nvPicPr>
        <p:blipFill>
          <a:blip r:embed="rId2" cstate="print"/>
          <a:srcRect/>
          <a:stretch>
            <a:fillRect/>
          </a:stretch>
        </p:blipFill>
        <p:spPr bwMode="auto">
          <a:xfrm>
            <a:off x="2275966" y="2231488"/>
            <a:ext cx="4544568" cy="328574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Τίτλος"/>
          <p:cNvSpPr>
            <a:spLocks noGrp="1"/>
          </p:cNvSpPr>
          <p:nvPr>
            <p:ph type="title"/>
          </p:nvPr>
        </p:nvSpPr>
        <p:spPr>
          <a:xfrm>
            <a:off x="457200" y="214313"/>
            <a:ext cx="8229600" cy="1714500"/>
          </a:xfrm>
        </p:spPr>
        <p:txBody>
          <a:bodyPr/>
          <a:lstStyle/>
          <a:p>
            <a:pPr indent="265113" algn="l" defTabSz="265113"/>
            <a:r>
              <a:rPr lang="el-GR" sz="1800" dirty="0" smtClean="0">
                <a:solidFill>
                  <a:schemeClr val="tx2"/>
                </a:solidFill>
              </a:rPr>
              <a:t>Στο σχήμα (6) παρατηρούμε ένα σώμα αρχικά να κρέμεται ακίνητο στο άκρο ενός κατακόρυφου νήματος-σχοινιού, κατόπιν να κινείται κατακόρυφα προς τα πάνω ή κατακόρυφα προς τα κάτω.</a:t>
            </a:r>
            <a:br>
              <a:rPr lang="el-GR" sz="1800" dirty="0" smtClean="0">
                <a:solidFill>
                  <a:schemeClr val="tx2"/>
                </a:solidFill>
              </a:rPr>
            </a:br>
            <a:r>
              <a:rPr lang="el-GR" sz="1800" dirty="0" smtClean="0">
                <a:solidFill>
                  <a:schemeClr val="tx2"/>
                </a:solidFill>
              </a:rPr>
              <a:t>	Στο σχήμα (7) το σώμα διαγράφει κατακόρυφη κυκλική τροχιά δεμένο στο άκρο ενός νήματος. Βλέπουμε το σώμα και το νήμα σε κάποιες θέσεις της κίνησης.</a:t>
            </a:r>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12</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2050" name="Picture 2" descr="C:\Users\A\Desktop\STEFANOS\ΣΤΕΦΑΝΟΣ\ΕΡΓΑΣΙΑ\COREL\Β ΓΥΜΝΑΣΙΟΥ\ΠΠ ΔΥΝΑΜΙΚΗ 1\ΓΥΜ-Β-ΦΥΣ-ΠΠ-ΔΥΝΑΜΙΚΗ-4A2..jpg"/>
          <p:cNvPicPr>
            <a:picLocks noChangeAspect="1" noChangeArrowheads="1"/>
          </p:cNvPicPr>
          <p:nvPr/>
        </p:nvPicPr>
        <p:blipFill>
          <a:blip r:embed="rId2" cstate="print"/>
          <a:srcRect/>
          <a:stretch>
            <a:fillRect/>
          </a:stretch>
        </p:blipFill>
        <p:spPr bwMode="auto">
          <a:xfrm>
            <a:off x="1677924" y="1856208"/>
            <a:ext cx="5788152" cy="330098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Τίτλος"/>
          <p:cNvSpPr>
            <a:spLocks noGrp="1"/>
          </p:cNvSpPr>
          <p:nvPr>
            <p:ph type="title"/>
          </p:nvPr>
        </p:nvSpPr>
        <p:spPr>
          <a:xfrm>
            <a:off x="467544" y="332656"/>
            <a:ext cx="8229600" cy="1143000"/>
          </a:xfrm>
        </p:spPr>
        <p:txBody>
          <a:bodyPr/>
          <a:lstStyle/>
          <a:p>
            <a:pPr marL="176213" algn="l"/>
            <a:r>
              <a:rPr lang="el-GR" sz="2000" dirty="0" smtClean="0">
                <a:solidFill>
                  <a:schemeClr val="tx2"/>
                </a:solidFill>
              </a:rPr>
              <a:t>Η </a:t>
            </a:r>
            <a:r>
              <a:rPr lang="el-GR" sz="2000" b="1" dirty="0" smtClean="0">
                <a:solidFill>
                  <a:srgbClr val="C00000"/>
                </a:solidFill>
              </a:rPr>
              <a:t>διεύθυνση</a:t>
            </a:r>
            <a:r>
              <a:rPr lang="el-GR" sz="2000" dirty="0" smtClean="0">
                <a:solidFill>
                  <a:schemeClr val="tx2"/>
                </a:solidFill>
              </a:rPr>
              <a:t> του βάρους είναι κατακόρυφη και η </a:t>
            </a:r>
            <a:r>
              <a:rPr lang="el-GR" sz="2000" b="1" dirty="0" smtClean="0">
                <a:solidFill>
                  <a:srgbClr val="C00000"/>
                </a:solidFill>
              </a:rPr>
              <a:t>φορά</a:t>
            </a:r>
            <a:r>
              <a:rPr lang="el-GR" sz="2000" dirty="0" smtClean="0">
                <a:solidFill>
                  <a:schemeClr val="tx2"/>
                </a:solidFill>
              </a:rPr>
              <a:t> του προς τα κάτω.</a:t>
            </a:r>
            <a:endParaRPr lang="el-GR" sz="2000" dirty="0" smtClean="0"/>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13</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1026" name="Picture 2" descr="C:\Users\A\Desktop\STEFANOS\ΣΤΕΦΑΝΟΣ\ΕΡΓΑΣΙΑ\COREL\Β ΓΥΜΝΑΣΙΟΥ\ΠΠ ΔΥΝΑΜΙΚΗ 1\ΓΥΜ-Β-ΦΥΣ-ΠΠ-ΔΥΝΑΜΙΚΗ-4B2..jpg"/>
          <p:cNvPicPr>
            <a:picLocks noChangeAspect="1" noChangeArrowheads="1"/>
          </p:cNvPicPr>
          <p:nvPr/>
        </p:nvPicPr>
        <p:blipFill>
          <a:blip r:embed="rId2" cstate="print"/>
          <a:srcRect/>
          <a:stretch>
            <a:fillRect/>
          </a:stretch>
        </p:blipFill>
        <p:spPr bwMode="auto">
          <a:xfrm>
            <a:off x="1953768" y="1954128"/>
            <a:ext cx="5236464" cy="2987040"/>
          </a:xfrm>
          <a:prstGeom prst="rect">
            <a:avLst/>
          </a:prstGeom>
          <a:noFill/>
        </p:spPr>
      </p:pic>
      <p:pic>
        <p:nvPicPr>
          <p:cNvPr id="1027" name="Picture 3" descr="C:\Users\A\Desktop\STEFANOS\ΣΤΕΦΑΝΟΣ\ΕΡΓΑΣΙΑ\COREL\Β ΓΥΜΝΑΣΙΟΥ\ΠΠ ΔΥΝΑΜΙΚΗ 1\ΓΥΜ-Β-ΦΥΣ-ΠΠ-ΔΥΝΑΜΙΚΗ-4B2..jpg"/>
          <p:cNvPicPr>
            <a:picLocks noChangeAspect="1" noChangeArrowheads="1"/>
          </p:cNvPicPr>
          <p:nvPr/>
        </p:nvPicPr>
        <p:blipFill>
          <a:blip r:embed="rId3" cstate="print"/>
          <a:srcRect/>
          <a:stretch>
            <a:fillRect/>
          </a:stretch>
        </p:blipFill>
        <p:spPr bwMode="auto">
          <a:xfrm>
            <a:off x="1677924" y="1856208"/>
            <a:ext cx="5788152" cy="330098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3466728" cy="868362"/>
          </a:xfrm>
        </p:spPr>
        <p:txBody>
          <a:bodyPr rtlCol="0">
            <a:noAutofit/>
          </a:bodyPr>
          <a:lstStyle/>
          <a:p>
            <a:pPr algn="just" fontAlgn="auto" hangingPunct="0">
              <a:spcAft>
                <a:spcPts val="0"/>
              </a:spcAft>
              <a:tabLst>
                <a:tab pos="355600" algn="l"/>
              </a:tabLst>
              <a:defRPr/>
            </a:pPr>
            <a:r>
              <a:rPr lang="el-GR" sz="2600" b="1" dirty="0" smtClean="0"/>
              <a:t>3.	</a:t>
            </a:r>
            <a:r>
              <a:rPr lang="el-GR" sz="2600" b="1" cap="small" dirty="0" err="1" smtClean="0"/>
              <a:t>Δυναμεισ</a:t>
            </a:r>
            <a:r>
              <a:rPr lang="el-GR" sz="2600" b="1" cap="small" dirty="0" smtClean="0"/>
              <a:t>  </a:t>
            </a:r>
            <a:r>
              <a:rPr lang="el-GR" sz="2600" b="1" cap="small" dirty="0" err="1" smtClean="0"/>
              <a:t>Επαφησ</a:t>
            </a:r>
            <a:endParaRPr lang="el-GR" sz="2600" dirty="0"/>
          </a:p>
        </p:txBody>
      </p:sp>
      <p:sp>
        <p:nvSpPr>
          <p:cNvPr id="3" name="2 - Θέση περιεχομένου"/>
          <p:cNvSpPr>
            <a:spLocks noGrp="1"/>
          </p:cNvSpPr>
          <p:nvPr>
            <p:ph idx="1"/>
          </p:nvPr>
        </p:nvSpPr>
        <p:spPr>
          <a:xfrm>
            <a:off x="457200" y="980728"/>
            <a:ext cx="8363272" cy="5040560"/>
          </a:xfrm>
        </p:spPr>
        <p:txBody>
          <a:bodyPr rtlCol="0">
            <a:noAutofit/>
          </a:bodyPr>
          <a:lstStyle/>
          <a:p>
            <a:pPr marL="355600" indent="357188" fontAlgn="auto" hangingPunct="0">
              <a:spcAft>
                <a:spcPts val="0"/>
              </a:spcAft>
              <a:buFont typeface="Arial" pitchFamily="34" charset="0"/>
              <a:buNone/>
              <a:defRPr/>
            </a:pPr>
            <a:r>
              <a:rPr lang="el-GR" sz="2000" dirty="0" smtClean="0">
                <a:solidFill>
                  <a:schemeClr val="tx2"/>
                </a:solidFill>
              </a:rPr>
              <a:t>Οι δυνάμεις επαφής αναπτύσσονται από ένα σώμα σ’ ένα άλλο όταν μεταξύ τους υπάρχει επαφή.</a:t>
            </a:r>
          </a:p>
          <a:p>
            <a:pPr marL="355600" indent="273050" fontAlgn="auto" hangingPunct="0">
              <a:spcAft>
                <a:spcPts val="0"/>
              </a:spcAft>
              <a:buFont typeface="Arial" pitchFamily="34" charset="0"/>
              <a:buNone/>
              <a:defRPr/>
            </a:pPr>
            <a:r>
              <a:rPr lang="el-GR" sz="2000" dirty="0" smtClean="0">
                <a:solidFill>
                  <a:schemeClr val="tx2"/>
                </a:solidFill>
              </a:rPr>
              <a:t>Δυνάμεις επαφής όπως η αντίσταση από τον αέρα ή η άνωση δεν μας απασχολούν συνήθως.</a:t>
            </a:r>
            <a:r>
              <a:rPr lang="en-US" sz="2000" dirty="0" smtClean="0">
                <a:solidFill>
                  <a:schemeClr val="tx2"/>
                </a:solidFill>
              </a:rPr>
              <a:t> </a:t>
            </a:r>
            <a:r>
              <a:rPr lang="el-GR" sz="2000" dirty="0" smtClean="0">
                <a:solidFill>
                  <a:schemeClr val="tx2"/>
                </a:solidFill>
              </a:rPr>
              <a:t>Επίσης </a:t>
            </a:r>
            <a:r>
              <a:rPr lang="el-GR" sz="2000" b="1" dirty="0" smtClean="0">
                <a:solidFill>
                  <a:schemeClr val="tx2"/>
                </a:solidFill>
              </a:rPr>
              <a:t>δύναμη επαφής είναι και η τριβή</a:t>
            </a:r>
            <a:r>
              <a:rPr lang="el-GR" sz="2000" dirty="0" smtClean="0">
                <a:solidFill>
                  <a:schemeClr val="tx2"/>
                </a:solidFill>
              </a:rPr>
              <a:t> που για λόγους κατανόησης θα γνωρίσουμε σε επόμενη ενότητα.</a:t>
            </a:r>
          </a:p>
          <a:p>
            <a:pPr marL="355600" indent="273050" fontAlgn="auto" hangingPunct="0">
              <a:spcAft>
                <a:spcPts val="600"/>
              </a:spcAft>
              <a:buFont typeface="Arial" pitchFamily="34" charset="0"/>
              <a:buNone/>
              <a:defRPr/>
            </a:pPr>
            <a:r>
              <a:rPr lang="el-GR" sz="2000" dirty="0" smtClean="0">
                <a:solidFill>
                  <a:schemeClr val="tx2"/>
                </a:solidFill>
              </a:rPr>
              <a:t>Οι δυνάμεις επαφής που ασκούνται συνήθως στα σώματα που μας απασχολούν είναι:</a:t>
            </a:r>
            <a:endParaRPr lang="en-US" sz="2000" dirty="0" smtClean="0">
              <a:solidFill>
                <a:schemeClr val="tx2"/>
              </a:solidFill>
            </a:endParaRPr>
          </a:p>
          <a:p>
            <a:pPr marL="2778125" indent="-2422525" fontAlgn="auto" hangingPunct="0">
              <a:lnSpc>
                <a:spcPts val="2000"/>
              </a:lnSpc>
              <a:spcBef>
                <a:spcPts val="0"/>
              </a:spcBef>
              <a:spcAft>
                <a:spcPts val="600"/>
              </a:spcAft>
              <a:buFont typeface="Arial" pitchFamily="34" charset="0"/>
              <a:buNone/>
              <a:tabLst>
                <a:tab pos="628650" algn="l"/>
              </a:tabLst>
              <a:defRPr/>
            </a:pPr>
            <a:r>
              <a:rPr lang="el-GR" sz="2000" b="1" dirty="0" smtClean="0">
                <a:solidFill>
                  <a:schemeClr val="tx2"/>
                </a:solidFill>
              </a:rPr>
              <a:t>α)	</a:t>
            </a:r>
            <a:r>
              <a:rPr lang="el-GR" sz="2000" b="1" dirty="0" smtClean="0">
                <a:solidFill>
                  <a:srgbClr val="C00000"/>
                </a:solidFill>
              </a:rPr>
              <a:t>δύναμη ελατηρίου</a:t>
            </a:r>
            <a:r>
              <a:rPr lang="el-GR" sz="2000" dirty="0" smtClean="0">
                <a:solidFill>
                  <a:schemeClr val="tx2"/>
                </a:solidFill>
              </a:rPr>
              <a:t>,</a:t>
            </a:r>
            <a:r>
              <a:rPr lang="en-US" sz="2000" dirty="0" smtClean="0">
                <a:solidFill>
                  <a:schemeClr val="tx2"/>
                </a:solidFill>
              </a:rPr>
              <a:t>	</a:t>
            </a:r>
            <a:r>
              <a:rPr lang="el-GR" sz="2000" dirty="0" smtClean="0">
                <a:solidFill>
                  <a:schemeClr val="tx2"/>
                </a:solidFill>
              </a:rPr>
              <a:t>δηλαδή δυνάμεις που ασκούνται από συσπειρωμένα ή επιμηκυμένα ελατήρια.</a:t>
            </a:r>
          </a:p>
          <a:p>
            <a:pPr marL="2778125" indent="-2422525" fontAlgn="auto" hangingPunct="0">
              <a:lnSpc>
                <a:spcPct val="80000"/>
              </a:lnSpc>
              <a:spcBef>
                <a:spcPts val="0"/>
              </a:spcBef>
              <a:spcAft>
                <a:spcPts val="600"/>
              </a:spcAft>
              <a:buFont typeface="Arial" pitchFamily="34" charset="0"/>
              <a:buNone/>
              <a:tabLst>
                <a:tab pos="628650" algn="l"/>
              </a:tabLst>
              <a:defRPr/>
            </a:pPr>
            <a:r>
              <a:rPr lang="el-GR" sz="2000" b="1" dirty="0" smtClean="0">
                <a:solidFill>
                  <a:schemeClr val="tx2"/>
                </a:solidFill>
              </a:rPr>
              <a:t>β)</a:t>
            </a:r>
            <a:r>
              <a:rPr lang="en-US" sz="2000" b="1" dirty="0" smtClean="0">
                <a:solidFill>
                  <a:schemeClr val="tx2"/>
                </a:solidFill>
              </a:rPr>
              <a:t>	</a:t>
            </a:r>
            <a:r>
              <a:rPr lang="el-GR" sz="2000" b="1" dirty="0" smtClean="0">
                <a:solidFill>
                  <a:srgbClr val="C00000"/>
                </a:solidFill>
              </a:rPr>
              <a:t>τάση νήματος</a:t>
            </a:r>
            <a:r>
              <a:rPr lang="el-GR" sz="2000" dirty="0" smtClean="0">
                <a:solidFill>
                  <a:schemeClr val="tx2"/>
                </a:solidFill>
              </a:rPr>
              <a:t>,	δηλαδή οι δυνάμεις που ασκούνται από τεντωμένα νήματα- σχοινιά.</a:t>
            </a:r>
          </a:p>
          <a:p>
            <a:pPr marL="2778125" indent="-2422525" fontAlgn="auto" hangingPunct="0">
              <a:lnSpc>
                <a:spcPct val="80000"/>
              </a:lnSpc>
              <a:spcBef>
                <a:spcPts val="0"/>
              </a:spcBef>
              <a:spcAft>
                <a:spcPts val="0"/>
              </a:spcAft>
              <a:buFont typeface="Arial" pitchFamily="34" charset="0"/>
              <a:buNone/>
              <a:tabLst>
                <a:tab pos="628650" algn="l"/>
              </a:tabLst>
              <a:defRPr/>
            </a:pPr>
            <a:r>
              <a:rPr lang="el-GR" sz="2000" b="1" dirty="0" smtClean="0">
                <a:solidFill>
                  <a:schemeClr val="tx2"/>
                </a:solidFill>
              </a:rPr>
              <a:t>γ)	</a:t>
            </a:r>
            <a:r>
              <a:rPr lang="el-GR" sz="2000" b="1" dirty="0" smtClean="0">
                <a:solidFill>
                  <a:srgbClr val="C00000"/>
                </a:solidFill>
              </a:rPr>
              <a:t>κάθετη δύναμη</a:t>
            </a:r>
            <a:r>
              <a:rPr lang="el-GR" sz="2000" dirty="0" smtClean="0">
                <a:solidFill>
                  <a:schemeClr val="tx2"/>
                </a:solidFill>
              </a:rPr>
              <a:t>,	είναι </a:t>
            </a:r>
            <a:r>
              <a:rPr lang="el-GR" sz="2000" b="1" dirty="0" smtClean="0">
                <a:solidFill>
                  <a:schemeClr val="tx2"/>
                </a:solidFill>
              </a:rPr>
              <a:t>η  πιο συνηθισμένη</a:t>
            </a:r>
            <a:r>
              <a:rPr lang="el-GR" sz="2000" dirty="0" smtClean="0">
                <a:solidFill>
                  <a:schemeClr val="tx2"/>
                </a:solidFill>
              </a:rPr>
              <a:t> δύναμη επαφής και ασκείται κάθετα από μια επιφάνεια επαφής προς το σώμα.</a:t>
            </a:r>
            <a:endParaRPr lang="el-GR" sz="2000" dirty="0">
              <a:solidFill>
                <a:schemeClr val="tx2"/>
              </a:solidFill>
            </a:endParaRPr>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14</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625" y="764704"/>
            <a:ext cx="8229600" cy="4680520"/>
          </a:xfrm>
        </p:spPr>
        <p:txBody>
          <a:bodyPr rtlCol="0">
            <a:noAutofit/>
          </a:bodyPr>
          <a:lstStyle/>
          <a:p>
            <a:pPr fontAlgn="auto" hangingPunct="0">
              <a:spcAft>
                <a:spcPts val="1200"/>
              </a:spcAft>
              <a:buFont typeface="Arial" pitchFamily="34" charset="0"/>
              <a:buChar char="•"/>
              <a:defRPr/>
            </a:pPr>
            <a:r>
              <a:rPr lang="el-GR" sz="2400" b="1" dirty="0" smtClean="0"/>
              <a:t>Δύναμη ελατηρίου</a:t>
            </a:r>
            <a:endParaRPr lang="en-US" sz="2400" b="1" dirty="0" smtClean="0"/>
          </a:p>
          <a:p>
            <a:pPr marL="355600" indent="273050" fontAlgn="auto" hangingPunct="0">
              <a:spcBef>
                <a:spcPts val="0"/>
              </a:spcBef>
              <a:spcAft>
                <a:spcPts val="600"/>
              </a:spcAft>
              <a:buFont typeface="Arial" pitchFamily="34" charset="0"/>
              <a:buNone/>
              <a:defRPr/>
            </a:pPr>
            <a:r>
              <a:rPr lang="el-GR" sz="2200" dirty="0" smtClean="0">
                <a:solidFill>
                  <a:schemeClr val="tx2"/>
                </a:solidFill>
              </a:rPr>
              <a:t>Τα ελατήρια εμφανίζουν ελαστικότητα, δηλαδή έχουν την τάση να επανέλθουν στο αρχικό τους μήκος, όταν για κάποιο λόγο επιμηκύνονται  ή συσπειρώνονται.</a:t>
            </a:r>
          </a:p>
          <a:p>
            <a:pPr marL="355600" indent="273050" fontAlgn="auto" hangingPunct="0">
              <a:spcBef>
                <a:spcPts val="0"/>
              </a:spcBef>
              <a:spcAft>
                <a:spcPts val="600"/>
              </a:spcAft>
              <a:buFont typeface="Arial" pitchFamily="34" charset="0"/>
              <a:buNone/>
              <a:defRPr/>
            </a:pPr>
            <a:r>
              <a:rPr lang="el-GR" sz="2200" dirty="0" smtClean="0">
                <a:solidFill>
                  <a:schemeClr val="tx2"/>
                </a:solidFill>
              </a:rPr>
              <a:t>Φυσικό μήκος ενός ελατηρίου είναι το μήκος του ελατηρίου όταν δεν ασκούνται δυνάμεις στα άκρα του.</a:t>
            </a:r>
          </a:p>
          <a:p>
            <a:pPr marL="355600" indent="273050" fontAlgn="auto" hangingPunct="0">
              <a:spcAft>
                <a:spcPts val="600"/>
              </a:spcAft>
              <a:buFont typeface="Arial" pitchFamily="34" charset="0"/>
              <a:buNone/>
              <a:defRPr/>
            </a:pPr>
            <a:r>
              <a:rPr lang="el-GR" sz="2200" dirty="0" smtClean="0">
                <a:solidFill>
                  <a:schemeClr val="tx2"/>
                </a:solidFill>
              </a:rPr>
              <a:t>Ένα </a:t>
            </a:r>
            <a:r>
              <a:rPr lang="el-GR" sz="2200" b="1" dirty="0" smtClean="0">
                <a:solidFill>
                  <a:srgbClr val="C00000"/>
                </a:solidFill>
              </a:rPr>
              <a:t>ελατήριο ασκεί</a:t>
            </a:r>
            <a:r>
              <a:rPr lang="el-GR" sz="2200" dirty="0" smtClean="0">
                <a:solidFill>
                  <a:srgbClr val="C00000"/>
                </a:solidFill>
              </a:rPr>
              <a:t> </a:t>
            </a:r>
            <a:r>
              <a:rPr lang="el-GR" sz="2200" dirty="0" smtClean="0">
                <a:solidFill>
                  <a:schemeClr val="tx2"/>
                </a:solidFill>
              </a:rPr>
              <a:t>στα άκρα του </a:t>
            </a:r>
            <a:r>
              <a:rPr lang="el-GR" sz="2200" b="1" dirty="0" smtClean="0">
                <a:solidFill>
                  <a:srgbClr val="C00000"/>
                </a:solidFill>
              </a:rPr>
              <a:t>δυνάμεις</a:t>
            </a:r>
            <a:r>
              <a:rPr lang="el-GR" sz="2200" dirty="0" smtClean="0">
                <a:solidFill>
                  <a:schemeClr val="tx2"/>
                </a:solidFill>
              </a:rPr>
              <a:t>, όταν μεταβάλλεται το φυσικό του μήκος, δηλαδή όταν επιμηκύνεται ή όταν συσπειρώνεται.</a:t>
            </a:r>
          </a:p>
          <a:p>
            <a:pPr marL="355600" indent="273050" fontAlgn="auto" hangingPunct="0">
              <a:spcBef>
                <a:spcPts val="0"/>
              </a:spcBef>
              <a:spcAft>
                <a:spcPts val="600"/>
              </a:spcAft>
              <a:buFont typeface="Arial" pitchFamily="34" charset="0"/>
              <a:buNone/>
              <a:defRPr/>
            </a:pPr>
            <a:r>
              <a:rPr lang="el-GR" sz="2200" dirty="0" smtClean="0">
                <a:solidFill>
                  <a:schemeClr val="tx2"/>
                </a:solidFill>
              </a:rPr>
              <a:t>Η </a:t>
            </a:r>
            <a:r>
              <a:rPr lang="el-GR" sz="2200" b="1" dirty="0" smtClean="0">
                <a:solidFill>
                  <a:srgbClr val="C00000"/>
                </a:solidFill>
              </a:rPr>
              <a:t>κατεύθυνση</a:t>
            </a:r>
            <a:r>
              <a:rPr lang="el-GR" sz="2200" dirty="0" smtClean="0">
                <a:solidFill>
                  <a:schemeClr val="tx2"/>
                </a:solidFill>
              </a:rPr>
              <a:t> της δύναμης του ελατηρίου είναι προς τη θέση του φυσικού του μήκους.</a:t>
            </a:r>
          </a:p>
          <a:p>
            <a:pPr fontAlgn="auto">
              <a:spcAft>
                <a:spcPts val="0"/>
              </a:spcAft>
              <a:buFont typeface="Arial" pitchFamily="34" charset="0"/>
              <a:buNone/>
              <a:defRPr/>
            </a:pPr>
            <a:endParaRPr lang="el-GR" sz="2200" dirty="0">
              <a:solidFill>
                <a:schemeClr val="tx2"/>
              </a:solidFill>
            </a:endParaRPr>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15</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Τίτλος"/>
          <p:cNvSpPr>
            <a:spLocks noGrp="1"/>
          </p:cNvSpPr>
          <p:nvPr>
            <p:ph type="title"/>
          </p:nvPr>
        </p:nvSpPr>
        <p:spPr>
          <a:xfrm>
            <a:off x="457200" y="334095"/>
            <a:ext cx="8229600" cy="1582737"/>
          </a:xfrm>
        </p:spPr>
        <p:txBody>
          <a:bodyPr/>
          <a:lstStyle/>
          <a:p>
            <a:pPr indent="265113" algn="l" defTabSz="265113" hangingPunct="0">
              <a:spcAft>
                <a:spcPts val="600"/>
              </a:spcAft>
            </a:pPr>
            <a:r>
              <a:rPr lang="el-GR" sz="1800" dirty="0" smtClean="0">
                <a:solidFill>
                  <a:schemeClr val="tx2"/>
                </a:solidFill>
              </a:rPr>
              <a:t>Στο σχήμα (8) το ελατήριο αρχικά έχει το φυσικό του μήκος, έτσι η δύναμη του ελατηρίου είναι μηδενική. Κατόπιν το ελατήριο πρώτα επιμηκύνεται και μετά συσπειρώνεται.</a:t>
            </a:r>
            <a:r>
              <a:rPr lang="en-US" sz="1800" dirty="0" smtClean="0">
                <a:solidFill>
                  <a:schemeClr val="tx2"/>
                </a:solidFill>
              </a:rPr>
              <a:t/>
            </a:r>
            <a:br>
              <a:rPr lang="en-US" sz="1800" dirty="0" smtClean="0">
                <a:solidFill>
                  <a:schemeClr val="tx2"/>
                </a:solidFill>
              </a:rPr>
            </a:br>
            <a:r>
              <a:rPr lang="el-GR" sz="1800" dirty="0" smtClean="0">
                <a:solidFill>
                  <a:schemeClr val="tx2"/>
                </a:solidFill>
              </a:rPr>
              <a:t>	Στο σχήμα (9) επιμηκύνεται από το βάρος του σώματος που στερεώνουμε στο κάτω του άκρο.</a:t>
            </a:r>
            <a:endParaRPr lang="el-GR" sz="1800" dirty="0" smtClean="0"/>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16</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1026" name="Picture 2" descr="C:\Users\A\Desktop\STEFANOS\ΣΤΕΦΑΝΟΣ\ΕΡΓΑΣΙΑ\COREL\Β ΓΥΜΝΑΣΙΟΥ\ΠΠ ΔΥΝΑΜΙΚΗ 1\ΓΥΜ-Β-ΦΥΣ-ΠΠ-ΔΥΝΑΜΙΚΗ-5A..jpg"/>
          <p:cNvPicPr>
            <a:picLocks noChangeAspect="1" noChangeArrowheads="1"/>
          </p:cNvPicPr>
          <p:nvPr/>
        </p:nvPicPr>
        <p:blipFill>
          <a:blip r:embed="rId2" cstate="print"/>
          <a:srcRect/>
          <a:stretch>
            <a:fillRect/>
          </a:stretch>
        </p:blipFill>
        <p:spPr bwMode="auto">
          <a:xfrm>
            <a:off x="1259632" y="1928707"/>
            <a:ext cx="6659880" cy="35234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625" y="471835"/>
            <a:ext cx="8501063" cy="796925"/>
          </a:xfrm>
        </p:spPr>
        <p:txBody>
          <a:bodyPr rtlCol="0">
            <a:noAutofit/>
          </a:bodyPr>
          <a:lstStyle/>
          <a:p>
            <a:pPr algn="l" defTabSz="265113" fontAlgn="auto">
              <a:spcAft>
                <a:spcPts val="0"/>
              </a:spcAft>
              <a:defRPr/>
            </a:pPr>
            <a:r>
              <a:rPr lang="el-GR" sz="2000" dirty="0" smtClean="0">
                <a:solidFill>
                  <a:schemeClr val="tx2"/>
                </a:solidFill>
              </a:rPr>
              <a:t/>
            </a:r>
            <a:br>
              <a:rPr lang="el-GR" sz="2000" dirty="0" smtClean="0">
                <a:solidFill>
                  <a:schemeClr val="tx2"/>
                </a:solidFill>
              </a:rPr>
            </a:br>
            <a:r>
              <a:rPr lang="el-GR" sz="2000" dirty="0" smtClean="0">
                <a:solidFill>
                  <a:schemeClr val="tx2"/>
                </a:solidFill>
              </a:rPr>
              <a:t/>
            </a:r>
            <a:br>
              <a:rPr lang="el-GR" sz="2000" dirty="0" smtClean="0">
                <a:solidFill>
                  <a:schemeClr val="tx2"/>
                </a:solidFill>
              </a:rPr>
            </a:br>
            <a:r>
              <a:rPr lang="el-GR" sz="2000" dirty="0" smtClean="0">
                <a:solidFill>
                  <a:schemeClr val="tx2"/>
                </a:solidFill>
              </a:rPr>
              <a:t>	Η </a:t>
            </a:r>
            <a:r>
              <a:rPr lang="el-GR" sz="2000" b="1" dirty="0" smtClean="0">
                <a:solidFill>
                  <a:srgbClr val="C00000"/>
                </a:solidFill>
              </a:rPr>
              <a:t>κατεύθυνση</a:t>
            </a:r>
            <a:r>
              <a:rPr lang="el-GR" sz="2000" dirty="0" smtClean="0">
                <a:solidFill>
                  <a:schemeClr val="tx2"/>
                </a:solidFill>
              </a:rPr>
              <a:t> της δύναμης του ελατηρίου είναι προς τη θέση του φυσικού του μήκους.</a:t>
            </a:r>
            <a:br>
              <a:rPr lang="el-GR" sz="2000" dirty="0" smtClean="0">
                <a:solidFill>
                  <a:schemeClr val="tx2"/>
                </a:solidFill>
              </a:rPr>
            </a:br>
            <a:endParaRPr lang="el-GR" sz="2000" dirty="0"/>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17</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2052" name="Picture 4" descr="C:\Users\A\Desktop\STEFANOS\ΣΤΕΦΑΝΟΣ\ΕΡΓΑΣΙΑ\COREL\Β ΓΥΜΝΑΣΙΟΥ\ΠΠ ΔΥΝΑΜΙΚΗ 1\ΓΥΜ-Β-ΦΥΣ-ΠΠ-ΔΥΝΑΜΙΚΗ-5B..jpg"/>
          <p:cNvPicPr>
            <a:picLocks noChangeAspect="1" noChangeArrowheads="1"/>
          </p:cNvPicPr>
          <p:nvPr/>
        </p:nvPicPr>
        <p:blipFill>
          <a:blip r:embed="rId2" cstate="print"/>
          <a:srcRect/>
          <a:stretch>
            <a:fillRect/>
          </a:stretch>
        </p:blipFill>
        <p:spPr bwMode="auto">
          <a:xfrm>
            <a:off x="1259632" y="1921736"/>
            <a:ext cx="6659880" cy="35234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476672"/>
            <a:ext cx="8229600" cy="5472608"/>
          </a:xfrm>
        </p:spPr>
        <p:txBody>
          <a:bodyPr rtlCol="0">
            <a:noAutofit/>
          </a:bodyPr>
          <a:lstStyle/>
          <a:p>
            <a:pPr marL="0" indent="0" defTabSz="354013" fontAlgn="auto" hangingPunct="0">
              <a:spcBef>
                <a:spcPts val="0"/>
              </a:spcBef>
              <a:spcAft>
                <a:spcPts val="0"/>
              </a:spcAft>
              <a:buFont typeface="Arial" pitchFamily="34" charset="0"/>
              <a:buNone/>
              <a:defRPr/>
            </a:pPr>
            <a:r>
              <a:rPr lang="el-GR" sz="1800" dirty="0" smtClean="0"/>
              <a:t>	</a:t>
            </a:r>
            <a:r>
              <a:rPr lang="el-GR" sz="1800" dirty="0" smtClean="0">
                <a:solidFill>
                  <a:schemeClr val="tx2"/>
                </a:solidFill>
              </a:rPr>
              <a:t>Το </a:t>
            </a:r>
            <a:r>
              <a:rPr lang="el-GR" sz="1800" b="1" dirty="0" smtClean="0">
                <a:solidFill>
                  <a:srgbClr val="C00000"/>
                </a:solidFill>
              </a:rPr>
              <a:t>μέτρο</a:t>
            </a:r>
            <a:r>
              <a:rPr lang="el-GR" sz="1800" dirty="0" smtClean="0">
                <a:solidFill>
                  <a:schemeClr val="tx2"/>
                </a:solidFill>
              </a:rPr>
              <a:t> της δύναμης ενός ελατηρίου είναι ανάλογο με τη μεταβολή του φυσικού του μήκους, δηλαδή είναι ανάλογο με την επιμήκυνση ή τη συσπείρωσή του (</a:t>
            </a:r>
            <a:r>
              <a:rPr lang="el-GR" sz="1800" dirty="0" smtClean="0">
                <a:solidFill>
                  <a:srgbClr val="C00000"/>
                </a:solidFill>
              </a:rPr>
              <a:t>Νόμος </a:t>
            </a:r>
            <a:r>
              <a:rPr lang="en-US" sz="1800" dirty="0" smtClean="0">
                <a:solidFill>
                  <a:srgbClr val="C00000"/>
                </a:solidFill>
              </a:rPr>
              <a:t>Hooke</a:t>
            </a:r>
            <a:r>
              <a:rPr lang="el-GR" sz="1800" dirty="0" smtClean="0">
                <a:solidFill>
                  <a:schemeClr val="tx2"/>
                </a:solidFill>
              </a:rPr>
              <a:t>).</a:t>
            </a:r>
            <a:endParaRPr lang="en-US" sz="1800" dirty="0" smtClean="0">
              <a:solidFill>
                <a:schemeClr val="tx2"/>
              </a:solidFill>
            </a:endParaRPr>
          </a:p>
          <a:p>
            <a:pPr marL="0" indent="0" algn="ctr" defTabSz="354013" fontAlgn="auto" hangingPunct="0">
              <a:spcAft>
                <a:spcPts val="0"/>
              </a:spcAft>
              <a:buFont typeface="Arial" pitchFamily="34" charset="0"/>
              <a:buNone/>
              <a:defRPr/>
            </a:pPr>
            <a:endParaRPr lang="en-US" sz="1800" dirty="0" smtClean="0">
              <a:solidFill>
                <a:schemeClr val="tx2"/>
              </a:solidFill>
            </a:endParaRPr>
          </a:p>
          <a:p>
            <a:pPr marL="0" indent="355600" defTabSz="354013" fontAlgn="auto" hangingPunct="0">
              <a:spcBef>
                <a:spcPts val="0"/>
              </a:spcBef>
              <a:spcAft>
                <a:spcPts val="0"/>
              </a:spcAft>
              <a:buNone/>
              <a:defRPr/>
            </a:pPr>
            <a:r>
              <a:rPr lang="el-GR" sz="1800" dirty="0" smtClean="0">
                <a:solidFill>
                  <a:schemeClr val="tx2"/>
                </a:solidFill>
              </a:rPr>
              <a:t>Ο συντελεστής αναλογίας  ονομάζεται σταθερά του ελατηρίου</a:t>
            </a:r>
            <a:r>
              <a:rPr lang="en-US" sz="1800" dirty="0" smtClean="0">
                <a:solidFill>
                  <a:schemeClr val="tx2"/>
                </a:solidFill>
              </a:rPr>
              <a:t> </a:t>
            </a:r>
            <a:r>
              <a:rPr lang="en-US" sz="1800" b="1" dirty="0" smtClean="0">
                <a:latin typeface="Times New Roman" pitchFamily="18" charset="0"/>
                <a:cs typeface="Times New Roman" pitchFamily="18" charset="0"/>
              </a:rPr>
              <a:t>K</a:t>
            </a:r>
            <a:r>
              <a:rPr lang="el-GR" sz="1800" dirty="0" smtClean="0">
                <a:solidFill>
                  <a:schemeClr val="tx2"/>
                </a:solidFill>
              </a:rPr>
              <a:t>, εξαρτάται από τα φυσικά χαρακτηριστικά της κατασκευής του και αποτελεί το μέτρο της «σκληρότητας» του ελατηρίου. Μεγαλύτερη σταθερά </a:t>
            </a:r>
            <a:r>
              <a:rPr lang="en-US" sz="1800" b="1" dirty="0" smtClean="0">
                <a:latin typeface="Times New Roman" pitchFamily="18" charset="0"/>
                <a:cs typeface="Times New Roman" pitchFamily="18" charset="0"/>
              </a:rPr>
              <a:t>K</a:t>
            </a:r>
            <a:r>
              <a:rPr lang="el-GR" sz="1800" dirty="0" smtClean="0">
                <a:solidFill>
                  <a:schemeClr val="tx2"/>
                </a:solidFill>
              </a:rPr>
              <a:t> έχουν τα ελατήρια που επιμηκύνονται ή συσπειρώνονται δυσκολότερα.</a:t>
            </a:r>
          </a:p>
          <a:p>
            <a:pPr marL="0" indent="354013" fontAlgn="auto" hangingPunct="0">
              <a:spcAft>
                <a:spcPts val="0"/>
              </a:spcAft>
              <a:buFont typeface="Arial" pitchFamily="34" charset="0"/>
              <a:buNone/>
              <a:defRPr/>
            </a:pPr>
            <a:r>
              <a:rPr lang="el-GR" sz="1800" dirty="0" smtClean="0">
                <a:solidFill>
                  <a:schemeClr val="tx2"/>
                </a:solidFill>
              </a:rPr>
              <a:t>Ας θυμηθούμε:</a:t>
            </a:r>
          </a:p>
          <a:p>
            <a:pPr marL="900113" indent="0" fontAlgn="auto" hangingPunct="0">
              <a:spcAft>
                <a:spcPts val="0"/>
              </a:spcAft>
              <a:buFont typeface="Arial" pitchFamily="34" charset="0"/>
              <a:buNone/>
              <a:defRPr/>
            </a:pPr>
            <a:r>
              <a:rPr lang="el-GR" sz="1800" dirty="0" smtClean="0"/>
              <a:t>Δ</a:t>
            </a:r>
            <a:r>
              <a:rPr lang="en-US" sz="1800" dirty="0" smtClean="0">
                <a:latin typeface="Brush Script MT" pitchFamily="66" charset="0"/>
              </a:rPr>
              <a:t>l</a:t>
            </a:r>
            <a:r>
              <a:rPr lang="el-GR" sz="1800" dirty="0" smtClean="0"/>
              <a:t> = </a:t>
            </a:r>
            <a:r>
              <a:rPr lang="en-US" sz="1800" dirty="0" smtClean="0">
                <a:latin typeface="Brush Script MT" pitchFamily="66" charset="0"/>
              </a:rPr>
              <a:t>l</a:t>
            </a:r>
            <a:r>
              <a:rPr lang="el-GR" sz="1800" baseline="-25000" dirty="0" err="1" smtClean="0"/>
              <a:t>τελ</a:t>
            </a:r>
            <a:r>
              <a:rPr lang="el-GR" sz="1800" dirty="0" smtClean="0"/>
              <a:t> -</a:t>
            </a:r>
            <a:r>
              <a:rPr lang="en-US" sz="1800" dirty="0" smtClean="0"/>
              <a:t> </a:t>
            </a:r>
            <a:r>
              <a:rPr lang="en-US" sz="1800" dirty="0" smtClean="0">
                <a:latin typeface="Brush Script MT" pitchFamily="66" charset="0"/>
              </a:rPr>
              <a:t>l</a:t>
            </a:r>
            <a:r>
              <a:rPr lang="el-GR" sz="1800" baseline="-25000" dirty="0" err="1" smtClean="0"/>
              <a:t>αρχ</a:t>
            </a:r>
            <a:r>
              <a:rPr lang="el-GR" sz="1800" dirty="0" smtClean="0"/>
              <a:t>    </a:t>
            </a:r>
            <a:r>
              <a:rPr lang="el-GR" sz="1800" dirty="0" smtClean="0">
                <a:solidFill>
                  <a:schemeClr val="tx2"/>
                </a:solidFill>
              </a:rPr>
              <a:t>ή πιο απλά</a:t>
            </a:r>
            <a:r>
              <a:rPr lang="en-US" sz="1800" dirty="0" smtClean="0">
                <a:solidFill>
                  <a:schemeClr val="tx2"/>
                </a:solidFill>
              </a:rPr>
              <a:t>	</a:t>
            </a:r>
            <a:r>
              <a:rPr lang="el-GR" sz="1800" dirty="0" smtClean="0"/>
              <a:t>Δ</a:t>
            </a:r>
            <a:r>
              <a:rPr lang="en-US" sz="1800" dirty="0" smtClean="0">
                <a:latin typeface="Brush Script MT" pitchFamily="66" charset="0"/>
              </a:rPr>
              <a:t>l</a:t>
            </a:r>
            <a:r>
              <a:rPr lang="el-GR" sz="1800" dirty="0" smtClean="0"/>
              <a:t> = </a:t>
            </a:r>
            <a:r>
              <a:rPr lang="en-US" sz="1800" dirty="0" smtClean="0">
                <a:latin typeface="Brush Script MT" pitchFamily="66" charset="0"/>
              </a:rPr>
              <a:t>l</a:t>
            </a:r>
            <a:r>
              <a:rPr lang="el-GR" sz="1800" dirty="0" smtClean="0"/>
              <a:t> -</a:t>
            </a:r>
            <a:r>
              <a:rPr lang="en-US" sz="1800" dirty="0" smtClean="0"/>
              <a:t> </a:t>
            </a:r>
            <a:r>
              <a:rPr lang="en-US" sz="1800" dirty="0" smtClean="0">
                <a:latin typeface="Brush Script MT" pitchFamily="66" charset="0"/>
              </a:rPr>
              <a:t>l</a:t>
            </a:r>
            <a:r>
              <a:rPr lang="el-GR" sz="1800" baseline="-25000" dirty="0" smtClean="0"/>
              <a:t>0</a:t>
            </a:r>
            <a:endParaRPr lang="el-GR" sz="1800" dirty="0" smtClean="0"/>
          </a:p>
          <a:p>
            <a:pPr marL="0" indent="354013" fontAlgn="auto" hangingPunct="0">
              <a:spcAft>
                <a:spcPts val="0"/>
              </a:spcAft>
              <a:buFont typeface="Arial" pitchFamily="34" charset="0"/>
              <a:buNone/>
              <a:defRPr/>
            </a:pPr>
            <a:r>
              <a:rPr lang="el-GR" sz="1800" dirty="0" smtClean="0">
                <a:solidFill>
                  <a:schemeClr val="tx2"/>
                </a:solidFill>
              </a:rPr>
              <a:t>Δηλαδή όσο μεγαλύτερη είναι  η μεταβολή του φυσικού μήκους ενός ελατηρίου, ανάλογα μεγαλύτερες είναι και οι δυνάμεις που ασκεί στα άκρα του.</a:t>
            </a:r>
          </a:p>
          <a:p>
            <a:pPr marL="0" indent="354013" fontAlgn="auto" hangingPunct="0">
              <a:spcBef>
                <a:spcPts val="0"/>
              </a:spcBef>
              <a:spcAft>
                <a:spcPts val="600"/>
              </a:spcAft>
              <a:buFont typeface="Arial" pitchFamily="34" charset="0"/>
              <a:buNone/>
              <a:defRPr/>
            </a:pPr>
            <a:r>
              <a:rPr lang="el-GR" sz="1800" dirty="0" smtClean="0">
                <a:solidFill>
                  <a:schemeClr val="tx2"/>
                </a:solidFill>
              </a:rPr>
              <a:t>Χρησιμοποιώντας την ιδιότητα αυτή, μπορούμε με τα ελατήρια να μετράμε το μέτρο των δυνάμεων. Τα ελατήρια είναι λοιπόν </a:t>
            </a:r>
            <a:r>
              <a:rPr lang="el-GR" sz="1800" b="1" dirty="0" smtClean="0">
                <a:solidFill>
                  <a:srgbClr val="C00000"/>
                </a:solidFill>
              </a:rPr>
              <a:t>δυναμόμετρα</a:t>
            </a:r>
            <a:r>
              <a:rPr lang="el-GR" sz="1800" dirty="0" smtClean="0">
                <a:solidFill>
                  <a:schemeClr val="tx2"/>
                </a:solidFill>
              </a:rPr>
              <a:t>.</a:t>
            </a:r>
          </a:p>
          <a:p>
            <a:pPr marL="0" indent="354013" fontAlgn="auto" hangingPunct="0">
              <a:spcBef>
                <a:spcPts val="0"/>
              </a:spcBef>
              <a:spcAft>
                <a:spcPts val="0"/>
              </a:spcAft>
              <a:buFont typeface="Arial" pitchFamily="34" charset="0"/>
              <a:buNone/>
              <a:defRPr/>
            </a:pPr>
            <a:r>
              <a:rPr lang="el-GR" sz="1800" dirty="0" smtClean="0">
                <a:solidFill>
                  <a:schemeClr val="tx2"/>
                </a:solidFill>
              </a:rPr>
              <a:t>Η μονάδα μέτρησης (του μέτρου)  της δύναμης στο (</a:t>
            </a:r>
            <a:r>
              <a:rPr lang="en-US" sz="1800" dirty="0" smtClean="0">
                <a:solidFill>
                  <a:schemeClr val="tx2"/>
                </a:solidFill>
              </a:rPr>
              <a:t>S</a:t>
            </a:r>
            <a:r>
              <a:rPr lang="el-GR" sz="1800" dirty="0" smtClean="0">
                <a:solidFill>
                  <a:schemeClr val="tx2"/>
                </a:solidFill>
              </a:rPr>
              <a:t>.</a:t>
            </a:r>
            <a:r>
              <a:rPr lang="en-US" sz="1800" dirty="0" smtClean="0">
                <a:solidFill>
                  <a:schemeClr val="tx2"/>
                </a:solidFill>
              </a:rPr>
              <a:t>I</a:t>
            </a:r>
            <a:r>
              <a:rPr lang="el-GR" sz="1800" dirty="0" smtClean="0">
                <a:solidFill>
                  <a:schemeClr val="tx2"/>
                </a:solidFill>
              </a:rPr>
              <a:t>.) είναι το </a:t>
            </a:r>
            <a:r>
              <a:rPr lang="el-GR" sz="1800" b="1" dirty="0" smtClean="0">
                <a:latin typeface="Times New Roman" pitchFamily="18" charset="0"/>
                <a:cs typeface="Times New Roman" pitchFamily="18" charset="0"/>
              </a:rPr>
              <a:t>1</a:t>
            </a:r>
            <a:r>
              <a:rPr lang="en-US" sz="1800" b="1" dirty="0" smtClean="0">
                <a:latin typeface="Times New Roman" pitchFamily="18" charset="0"/>
                <a:cs typeface="Times New Roman" pitchFamily="18" charset="0"/>
              </a:rPr>
              <a:t>Newton</a:t>
            </a:r>
            <a:r>
              <a:rPr lang="el-GR" sz="1800" b="1" dirty="0" smtClean="0">
                <a:latin typeface="Times New Roman" pitchFamily="18" charset="0"/>
                <a:cs typeface="Times New Roman" pitchFamily="18" charset="0"/>
              </a:rPr>
              <a:t> </a:t>
            </a:r>
            <a:r>
              <a:rPr lang="el-GR" sz="1800" b="1" dirty="0" smtClean="0">
                <a:solidFill>
                  <a:schemeClr val="tx2"/>
                </a:solidFill>
              </a:rPr>
              <a:t>(</a:t>
            </a:r>
            <a:r>
              <a:rPr lang="el-GR" sz="1800" b="1" dirty="0" smtClean="0">
                <a:latin typeface="Times New Roman" pitchFamily="18" charset="0"/>
                <a:cs typeface="Times New Roman" pitchFamily="18" charset="0"/>
              </a:rPr>
              <a:t>1</a:t>
            </a:r>
            <a:r>
              <a:rPr lang="en-US" sz="1800" b="1" dirty="0" smtClean="0">
                <a:latin typeface="Times New Roman" pitchFamily="18" charset="0"/>
                <a:cs typeface="Times New Roman" pitchFamily="18" charset="0"/>
              </a:rPr>
              <a:t>N</a:t>
            </a:r>
            <a:r>
              <a:rPr lang="el-GR" sz="1800" b="1" dirty="0" smtClean="0">
                <a:solidFill>
                  <a:schemeClr val="tx2"/>
                </a:solidFill>
              </a:rPr>
              <a:t>)</a:t>
            </a:r>
            <a:r>
              <a:rPr lang="el-GR" sz="1800" dirty="0" smtClean="0">
                <a:solidFill>
                  <a:schemeClr val="tx2"/>
                </a:solidFill>
              </a:rPr>
              <a:t>.</a:t>
            </a:r>
          </a:p>
          <a:p>
            <a:pPr marL="0" indent="354013" fontAlgn="auto">
              <a:spcAft>
                <a:spcPts val="0"/>
              </a:spcAft>
              <a:buFont typeface="Arial" pitchFamily="34" charset="0"/>
              <a:buNone/>
              <a:defRPr/>
            </a:pPr>
            <a:r>
              <a:rPr lang="el-GR" sz="1800" dirty="0" smtClean="0">
                <a:solidFill>
                  <a:schemeClr val="tx2"/>
                </a:solidFill>
              </a:rPr>
              <a:t>Για παράδειγμα ένα σώμα μάζας </a:t>
            </a:r>
            <a:r>
              <a:rPr lang="el-GR" sz="1800" dirty="0" smtClean="0">
                <a:latin typeface="Times New Roman" pitchFamily="18" charset="0"/>
                <a:cs typeface="Times New Roman" pitchFamily="18" charset="0"/>
              </a:rPr>
              <a:t>1</a:t>
            </a:r>
            <a:r>
              <a:rPr lang="en-US" sz="1800" dirty="0" smtClean="0">
                <a:latin typeface="Times New Roman" pitchFamily="18" charset="0"/>
                <a:cs typeface="Times New Roman" pitchFamily="18" charset="0"/>
              </a:rPr>
              <a:t>kg</a:t>
            </a:r>
            <a:r>
              <a:rPr lang="el-GR" sz="1800" dirty="0" smtClean="0">
                <a:solidFill>
                  <a:schemeClr val="tx2"/>
                </a:solidFill>
              </a:rPr>
              <a:t>, έχει βάρος περίπου </a:t>
            </a:r>
            <a:r>
              <a:rPr lang="el-GR" sz="1800" dirty="0" smtClean="0">
                <a:latin typeface="Times New Roman" pitchFamily="18" charset="0"/>
                <a:cs typeface="Times New Roman" pitchFamily="18" charset="0"/>
              </a:rPr>
              <a:t>10</a:t>
            </a:r>
            <a:r>
              <a:rPr lang="en-US" sz="1800" dirty="0" smtClean="0">
                <a:latin typeface="Times New Roman" pitchFamily="18" charset="0"/>
                <a:cs typeface="Times New Roman" pitchFamily="18" charset="0"/>
              </a:rPr>
              <a:t>N</a:t>
            </a:r>
            <a:r>
              <a:rPr lang="el-GR" sz="1800" dirty="0" smtClean="0">
                <a:solidFill>
                  <a:schemeClr val="tx2"/>
                </a:solidFill>
              </a:rPr>
              <a:t>, ένας μαθητής μάζας </a:t>
            </a:r>
            <a:r>
              <a:rPr lang="el-GR" sz="1800" dirty="0" smtClean="0">
                <a:latin typeface="Times New Roman" pitchFamily="18" charset="0"/>
                <a:cs typeface="Times New Roman" pitchFamily="18" charset="0"/>
              </a:rPr>
              <a:t>54</a:t>
            </a:r>
            <a:r>
              <a:rPr lang="en-US" sz="1800" dirty="0" smtClean="0">
                <a:latin typeface="Times New Roman" pitchFamily="18" charset="0"/>
                <a:cs typeface="Times New Roman" pitchFamily="18" charset="0"/>
              </a:rPr>
              <a:t>kg </a:t>
            </a:r>
            <a:r>
              <a:rPr lang="el-GR" sz="1800" dirty="0" smtClean="0">
                <a:solidFill>
                  <a:schemeClr val="tx2"/>
                </a:solidFill>
              </a:rPr>
              <a:t>, βάρος </a:t>
            </a:r>
            <a:r>
              <a:rPr lang="el-GR" sz="1800" dirty="0" smtClean="0">
                <a:latin typeface="Times New Roman" pitchFamily="18" charset="0"/>
                <a:cs typeface="Times New Roman" pitchFamily="18" charset="0"/>
              </a:rPr>
              <a:t>540</a:t>
            </a:r>
            <a:r>
              <a:rPr lang="en-US" sz="1800" dirty="0" smtClean="0">
                <a:latin typeface="Times New Roman" pitchFamily="18" charset="0"/>
                <a:cs typeface="Times New Roman" pitchFamily="18" charset="0"/>
              </a:rPr>
              <a:t>N</a:t>
            </a:r>
            <a:r>
              <a:rPr lang="en-US" sz="1800" dirty="0" smtClean="0">
                <a:solidFill>
                  <a:schemeClr val="tx2"/>
                </a:solidFill>
              </a:rPr>
              <a:t> </a:t>
            </a:r>
            <a:r>
              <a:rPr lang="el-GR" sz="1800" dirty="0" smtClean="0">
                <a:solidFill>
                  <a:schemeClr val="tx2"/>
                </a:solidFill>
              </a:rPr>
              <a:t>κ.τ.λ..</a:t>
            </a:r>
            <a:endParaRPr lang="el-GR" sz="1800" dirty="0">
              <a:solidFill>
                <a:schemeClr val="tx2"/>
              </a:solidFill>
            </a:endParaRPr>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18</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sp>
        <p:nvSpPr>
          <p:cNvPr id="6" name="5 - Ορθογώνιο"/>
          <p:cNvSpPr/>
          <p:nvPr/>
        </p:nvSpPr>
        <p:spPr>
          <a:xfrm>
            <a:off x="3491880" y="1268760"/>
            <a:ext cx="1368152" cy="405496"/>
          </a:xfrm>
          <a:prstGeom prst="rect">
            <a:avLst/>
          </a:prstGeom>
          <a:solidFill>
            <a:srgbClr val="E9ED41"/>
          </a:solidFill>
        </p:spPr>
        <p:txBody>
          <a:bodyPr wrap="square">
            <a:spAutoFit/>
          </a:bodyPr>
          <a:lstStyle/>
          <a:p>
            <a:pPr indent="12700" algn="ctr" hangingPunct="0">
              <a:lnSpc>
                <a:spcPct val="90000"/>
              </a:lnSpc>
              <a:spcAft>
                <a:spcPts val="600"/>
              </a:spcAft>
              <a:buNone/>
            </a:pPr>
            <a:r>
              <a:rPr lang="en-US" sz="2000" b="1" dirty="0" smtClean="0">
                <a:latin typeface="Times New Roman" pitchFamily="18" charset="0"/>
                <a:cs typeface="Times New Roman" pitchFamily="18" charset="0"/>
              </a:rPr>
              <a:t>F</a:t>
            </a:r>
            <a:r>
              <a:rPr lang="el-GR" sz="2000" b="1" baseline="-25000" dirty="0" smtClean="0">
                <a:latin typeface="Times New Roman" pitchFamily="18" charset="0"/>
                <a:cs typeface="Times New Roman" pitchFamily="18" charset="0"/>
              </a:rPr>
              <a:t>ελ</a:t>
            </a:r>
            <a:r>
              <a:rPr lang="en-US" sz="2000" b="1" dirty="0" smtClean="0">
                <a:latin typeface="Times New Roman" pitchFamily="18" charset="0"/>
                <a:cs typeface="Times New Roman" pitchFamily="18" charset="0"/>
              </a:rPr>
              <a:t> = </a:t>
            </a:r>
            <a:r>
              <a:rPr lang="el-GR" sz="2000" b="1" dirty="0" smtClean="0">
                <a:latin typeface="Times New Roman" pitchFamily="18" charset="0"/>
                <a:cs typeface="Times New Roman" pitchFamily="18" charset="0"/>
              </a:rPr>
              <a:t>Κ</a:t>
            </a:r>
            <a:r>
              <a:rPr lang="en-US" sz="2000" b="1" dirty="0" smtClean="0">
                <a:latin typeface="Times New Roman" pitchFamily="18" charset="0"/>
                <a:cs typeface="Times New Roman" pitchFamily="18" charset="0"/>
              </a:rPr>
              <a:t>∙</a:t>
            </a:r>
            <a:r>
              <a:rPr lang="el-GR" sz="2000" b="1" dirty="0" smtClean="0">
                <a:latin typeface="Times New Roman" pitchFamily="18" charset="0"/>
                <a:cs typeface="Times New Roman" pitchFamily="18" charset="0"/>
              </a:rPr>
              <a:t>Δ</a:t>
            </a:r>
            <a:r>
              <a:rPr lang="en-US" sz="2200" b="1" dirty="0" smtClean="0">
                <a:latin typeface="Brush Script MT" pitchFamily="66" charset="0"/>
              </a:rPr>
              <a:t>l</a:t>
            </a:r>
            <a:endParaRPr lang="en-US" sz="22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620688"/>
            <a:ext cx="8229600" cy="4525963"/>
          </a:xfrm>
        </p:spPr>
        <p:txBody>
          <a:bodyPr rtlCol="0">
            <a:normAutofit/>
          </a:bodyPr>
          <a:lstStyle/>
          <a:p>
            <a:pPr fontAlgn="auto" hangingPunct="0">
              <a:spcAft>
                <a:spcPts val="600"/>
              </a:spcAft>
              <a:buFont typeface="Arial" pitchFamily="34" charset="0"/>
              <a:buChar char="•"/>
              <a:defRPr/>
            </a:pPr>
            <a:r>
              <a:rPr lang="el-GR" sz="2400" b="1" dirty="0" smtClean="0"/>
              <a:t>Τάση νήματος</a:t>
            </a:r>
            <a:endParaRPr lang="el-GR" sz="2400" dirty="0" smtClean="0"/>
          </a:p>
          <a:p>
            <a:pPr marL="0" indent="354013" fontAlgn="auto" hangingPunct="0">
              <a:lnSpc>
                <a:spcPct val="80000"/>
              </a:lnSpc>
              <a:spcAft>
                <a:spcPts val="600"/>
              </a:spcAft>
              <a:buFont typeface="Arial" pitchFamily="34" charset="0"/>
              <a:buNone/>
              <a:defRPr/>
            </a:pPr>
            <a:r>
              <a:rPr lang="el-GR" sz="2200" dirty="0" smtClean="0">
                <a:solidFill>
                  <a:schemeClr val="tx2"/>
                </a:solidFill>
              </a:rPr>
              <a:t>Ένα τεντωμένο νήμα- σχοινί ασκεί δυνάμεις στα σώματα που συνδέονται με τα άκρα του. Το νήμα- σχοινί θεωρούμε ότι έχει σταθερό μήκος.</a:t>
            </a:r>
          </a:p>
          <a:p>
            <a:pPr marL="0" indent="354013" fontAlgn="auto" hangingPunct="0">
              <a:lnSpc>
                <a:spcPct val="80000"/>
              </a:lnSpc>
              <a:spcAft>
                <a:spcPts val="600"/>
              </a:spcAft>
              <a:buFont typeface="Arial" pitchFamily="34" charset="0"/>
              <a:buNone/>
              <a:defRPr/>
            </a:pPr>
            <a:r>
              <a:rPr lang="el-GR" sz="2200" dirty="0" smtClean="0">
                <a:solidFill>
                  <a:schemeClr val="tx2"/>
                </a:solidFill>
              </a:rPr>
              <a:t>Η </a:t>
            </a:r>
            <a:r>
              <a:rPr lang="el-GR" sz="2200" b="1" dirty="0" smtClean="0">
                <a:solidFill>
                  <a:schemeClr val="tx2"/>
                </a:solidFill>
              </a:rPr>
              <a:t>δύναμη</a:t>
            </a:r>
            <a:r>
              <a:rPr lang="el-GR" sz="2200" dirty="0" smtClean="0">
                <a:solidFill>
                  <a:schemeClr val="tx2"/>
                </a:solidFill>
              </a:rPr>
              <a:t> που ασκείται από ένα </a:t>
            </a:r>
            <a:r>
              <a:rPr lang="el-GR" sz="2200" b="1" dirty="0" smtClean="0">
                <a:solidFill>
                  <a:schemeClr val="tx2"/>
                </a:solidFill>
              </a:rPr>
              <a:t>τεντωμένο νήμα – σχοινί</a:t>
            </a:r>
            <a:r>
              <a:rPr lang="el-GR" sz="2200" dirty="0" smtClean="0">
                <a:solidFill>
                  <a:schemeClr val="tx2"/>
                </a:solidFill>
              </a:rPr>
              <a:t> ονομάζεται </a:t>
            </a:r>
            <a:r>
              <a:rPr lang="el-GR" sz="2200" b="1" dirty="0" smtClean="0">
                <a:solidFill>
                  <a:srgbClr val="C00000"/>
                </a:solidFill>
              </a:rPr>
              <a:t>τάση νήματος</a:t>
            </a:r>
            <a:r>
              <a:rPr lang="el-GR" sz="2200" dirty="0" smtClean="0">
                <a:solidFill>
                  <a:schemeClr val="tx2"/>
                </a:solidFill>
              </a:rPr>
              <a:t>.</a:t>
            </a:r>
          </a:p>
          <a:p>
            <a:pPr marL="0" indent="354013" fontAlgn="auto" hangingPunct="0">
              <a:lnSpc>
                <a:spcPct val="80000"/>
              </a:lnSpc>
              <a:spcAft>
                <a:spcPts val="600"/>
              </a:spcAft>
              <a:buFont typeface="Arial" pitchFamily="34" charset="0"/>
              <a:buNone/>
              <a:defRPr/>
            </a:pPr>
            <a:r>
              <a:rPr lang="el-GR" sz="2200" dirty="0" smtClean="0">
                <a:solidFill>
                  <a:schemeClr val="tx2"/>
                </a:solidFill>
              </a:rPr>
              <a:t>Η </a:t>
            </a:r>
            <a:r>
              <a:rPr lang="el-GR" sz="2200" b="1" dirty="0" smtClean="0">
                <a:solidFill>
                  <a:srgbClr val="C00000"/>
                </a:solidFill>
              </a:rPr>
              <a:t>διεύθυνση</a:t>
            </a:r>
            <a:r>
              <a:rPr lang="el-GR" sz="2200" dirty="0" smtClean="0">
                <a:solidFill>
                  <a:srgbClr val="C00000"/>
                </a:solidFill>
              </a:rPr>
              <a:t> </a:t>
            </a:r>
            <a:r>
              <a:rPr lang="el-GR" sz="2200" dirty="0" smtClean="0">
                <a:solidFill>
                  <a:schemeClr val="tx2"/>
                </a:solidFill>
              </a:rPr>
              <a:t>της τάσης είναι η διεύθυνση του νήματος (φορέας της τάσης είναι το τεντωμένο νήμα- σχοινί) και η </a:t>
            </a:r>
            <a:r>
              <a:rPr lang="el-GR" sz="2200" b="1" dirty="0" smtClean="0">
                <a:solidFill>
                  <a:srgbClr val="C00000"/>
                </a:solidFill>
              </a:rPr>
              <a:t>φορά</a:t>
            </a:r>
            <a:r>
              <a:rPr lang="el-GR" sz="2200" dirty="0" smtClean="0">
                <a:solidFill>
                  <a:schemeClr val="tx2"/>
                </a:solidFill>
              </a:rPr>
              <a:t> της τάσης είναι προς το νήμα. </a:t>
            </a:r>
          </a:p>
          <a:p>
            <a:pPr marL="0" indent="0" algn="ctr" fontAlgn="auto" hangingPunct="0">
              <a:lnSpc>
                <a:spcPct val="80000"/>
              </a:lnSpc>
              <a:spcAft>
                <a:spcPts val="600"/>
              </a:spcAft>
              <a:buFont typeface="Arial" pitchFamily="34" charset="0"/>
              <a:buNone/>
              <a:defRPr/>
            </a:pPr>
            <a:r>
              <a:rPr lang="el-GR" sz="2200" i="1" dirty="0" smtClean="0">
                <a:solidFill>
                  <a:schemeClr val="tx2"/>
                </a:solidFill>
                <a:latin typeface="Times New Roman" pitchFamily="18" charset="0"/>
                <a:cs typeface="Times New Roman" pitchFamily="18" charset="0"/>
              </a:rPr>
              <a:t>Ένα τεντωμένο νήμα </a:t>
            </a:r>
            <a:r>
              <a:rPr lang="el-GR" sz="2200" i="1" dirty="0" smtClean="0">
                <a:solidFill>
                  <a:srgbClr val="C00000"/>
                </a:solidFill>
                <a:latin typeface="Times New Roman" pitchFamily="18" charset="0"/>
                <a:cs typeface="Times New Roman" pitchFamily="18" charset="0"/>
              </a:rPr>
              <a:t>πάντα έλκει </a:t>
            </a:r>
            <a:r>
              <a:rPr lang="el-GR" sz="2200" i="1" dirty="0" smtClean="0">
                <a:solidFill>
                  <a:schemeClr val="tx2"/>
                </a:solidFill>
                <a:latin typeface="Times New Roman" pitchFamily="18" charset="0"/>
                <a:cs typeface="Times New Roman" pitchFamily="18" charset="0"/>
              </a:rPr>
              <a:t>προς το μέρος του!</a:t>
            </a:r>
            <a:r>
              <a:rPr lang="el-GR" sz="2200" dirty="0" smtClean="0">
                <a:solidFill>
                  <a:schemeClr val="tx2"/>
                </a:solidFill>
              </a:rPr>
              <a:t> </a:t>
            </a:r>
          </a:p>
          <a:p>
            <a:pPr fontAlgn="auto">
              <a:spcAft>
                <a:spcPts val="0"/>
              </a:spcAft>
              <a:buFont typeface="Arial" pitchFamily="34" charset="0"/>
              <a:buChar char="•"/>
              <a:defRPr/>
            </a:pPr>
            <a:endParaRPr lang="el-GR" dirty="0"/>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19</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88" y="260648"/>
            <a:ext cx="2990676" cy="576064"/>
          </a:xfrm>
        </p:spPr>
        <p:txBody>
          <a:bodyPr rtlCol="0">
            <a:normAutofit/>
          </a:bodyPr>
          <a:lstStyle/>
          <a:p>
            <a:pPr algn="just" fontAlgn="auto">
              <a:spcAft>
                <a:spcPts val="0"/>
              </a:spcAft>
              <a:tabLst>
                <a:tab pos="355600" algn="l"/>
              </a:tabLst>
              <a:defRPr/>
            </a:pPr>
            <a:r>
              <a:rPr lang="el-GR" sz="2600" b="1" dirty="0" smtClean="0"/>
              <a:t>1.</a:t>
            </a:r>
            <a:r>
              <a:rPr lang="en-US" sz="2600" b="1" dirty="0" smtClean="0"/>
              <a:t>	</a:t>
            </a:r>
            <a:r>
              <a:rPr lang="el-GR" sz="2600" b="1" cap="small" dirty="0" smtClean="0"/>
              <a:t>Οι  </a:t>
            </a:r>
            <a:r>
              <a:rPr lang="el-GR" sz="2600" b="1" cap="small" dirty="0" err="1" smtClean="0"/>
              <a:t>Δυναμεισ</a:t>
            </a:r>
            <a:endParaRPr lang="el-GR" sz="2600" dirty="0"/>
          </a:p>
        </p:txBody>
      </p:sp>
      <p:sp>
        <p:nvSpPr>
          <p:cNvPr id="3" name="2 - Θέση περιεχομένου"/>
          <p:cNvSpPr>
            <a:spLocks noGrp="1"/>
          </p:cNvSpPr>
          <p:nvPr>
            <p:ph idx="1"/>
          </p:nvPr>
        </p:nvSpPr>
        <p:spPr>
          <a:xfrm>
            <a:off x="395536" y="764704"/>
            <a:ext cx="8352928" cy="5472608"/>
          </a:xfrm>
        </p:spPr>
        <p:txBody>
          <a:bodyPr>
            <a:normAutofit fontScale="85000" lnSpcReduction="20000"/>
          </a:bodyPr>
          <a:lstStyle/>
          <a:p>
            <a:pPr hangingPunct="0">
              <a:lnSpc>
                <a:spcPct val="80000"/>
              </a:lnSpc>
              <a:buFont typeface="Arial" charset="0"/>
              <a:buNone/>
            </a:pPr>
            <a:r>
              <a:rPr lang="el-GR" sz="1000" b="1" dirty="0" smtClean="0"/>
              <a:t> </a:t>
            </a:r>
            <a:endParaRPr lang="el-GR" sz="1400" dirty="0" smtClean="0">
              <a:solidFill>
                <a:srgbClr val="17375E"/>
              </a:solidFill>
            </a:endParaRPr>
          </a:p>
          <a:p>
            <a:pPr marL="355600" indent="273050" hangingPunct="0">
              <a:lnSpc>
                <a:spcPct val="90000"/>
              </a:lnSpc>
              <a:spcAft>
                <a:spcPts val="600"/>
              </a:spcAft>
              <a:buFont typeface="Arial" charset="0"/>
              <a:buNone/>
            </a:pPr>
            <a:r>
              <a:rPr lang="el-GR" sz="1400" b="1" dirty="0" smtClean="0">
                <a:solidFill>
                  <a:srgbClr val="17375E"/>
                </a:solidFill>
              </a:rPr>
              <a:t> </a:t>
            </a:r>
            <a:r>
              <a:rPr lang="el-GR" sz="2100" dirty="0" smtClean="0">
                <a:solidFill>
                  <a:schemeClr val="tx2"/>
                </a:solidFill>
              </a:rPr>
              <a:t>Σε </a:t>
            </a:r>
            <a:r>
              <a:rPr lang="el-GR" sz="2100" b="1" dirty="0" smtClean="0">
                <a:solidFill>
                  <a:schemeClr val="tx2"/>
                </a:solidFill>
              </a:rPr>
              <a:t>κάθε περίπτωση</a:t>
            </a:r>
            <a:r>
              <a:rPr lang="el-GR" sz="2100" dirty="0" smtClean="0">
                <a:solidFill>
                  <a:schemeClr val="tx2"/>
                </a:solidFill>
              </a:rPr>
              <a:t> που αλλάζει η ταχύτητα ενός σώματος ή κάποιο σώμα παραμορφώνεται, οφείλεται </a:t>
            </a:r>
            <a:r>
              <a:rPr lang="el-GR" sz="2100" b="1" dirty="0" smtClean="0">
                <a:solidFill>
                  <a:schemeClr val="tx2"/>
                </a:solidFill>
              </a:rPr>
              <a:t>πάντα</a:t>
            </a:r>
            <a:r>
              <a:rPr lang="el-GR" sz="2100" dirty="0" smtClean="0">
                <a:solidFill>
                  <a:schemeClr val="tx2"/>
                </a:solidFill>
              </a:rPr>
              <a:t> σε </a:t>
            </a:r>
            <a:r>
              <a:rPr lang="el-GR" sz="2100" b="1" dirty="0" smtClean="0">
                <a:solidFill>
                  <a:schemeClr val="tx2"/>
                </a:solidFill>
              </a:rPr>
              <a:t>αλληλεπίδρασή</a:t>
            </a:r>
            <a:r>
              <a:rPr lang="el-GR" sz="2100" dirty="0" smtClean="0">
                <a:solidFill>
                  <a:schemeClr val="tx2"/>
                </a:solidFill>
              </a:rPr>
              <a:t> του με κάποιο άλλο σώμα.</a:t>
            </a:r>
          </a:p>
          <a:p>
            <a:pPr marL="625475" indent="0" defTabSz="355600" hangingPunct="0">
              <a:lnSpc>
                <a:spcPct val="80000"/>
              </a:lnSpc>
              <a:spcAft>
                <a:spcPts val="600"/>
              </a:spcAft>
              <a:buFont typeface="Arial" charset="0"/>
              <a:buNone/>
            </a:pPr>
            <a:r>
              <a:rPr lang="el-GR" sz="2100" dirty="0" smtClean="0">
                <a:solidFill>
                  <a:schemeClr val="tx2"/>
                </a:solidFill>
              </a:rPr>
              <a:t>Αυτή </a:t>
            </a:r>
            <a:r>
              <a:rPr lang="el-GR" sz="2100" b="1" dirty="0" smtClean="0">
                <a:solidFill>
                  <a:srgbClr val="C00000"/>
                </a:solidFill>
              </a:rPr>
              <a:t>η αλληλεπίδραση μεταξύ των σωμάτων είναι η δύναμη</a:t>
            </a:r>
            <a:r>
              <a:rPr lang="el-GR" sz="2100" dirty="0" smtClean="0">
                <a:solidFill>
                  <a:schemeClr val="tx2"/>
                </a:solidFill>
              </a:rPr>
              <a:t>.</a:t>
            </a:r>
            <a:endParaRPr lang="en-US" sz="2100" dirty="0" smtClean="0">
              <a:solidFill>
                <a:schemeClr val="tx2"/>
              </a:solidFill>
            </a:endParaRPr>
          </a:p>
          <a:p>
            <a:pPr indent="285750" hangingPunct="0">
              <a:lnSpc>
                <a:spcPct val="90000"/>
              </a:lnSpc>
              <a:buFont typeface="Arial" charset="0"/>
              <a:buNone/>
            </a:pPr>
            <a:r>
              <a:rPr lang="el-GR" sz="2100" dirty="0" smtClean="0">
                <a:solidFill>
                  <a:schemeClr val="tx2"/>
                </a:solidFill>
              </a:rPr>
              <a:t>Οι </a:t>
            </a:r>
            <a:r>
              <a:rPr lang="el-GR" sz="2100" b="1" dirty="0" smtClean="0">
                <a:solidFill>
                  <a:schemeClr val="tx2"/>
                </a:solidFill>
              </a:rPr>
              <a:t>δυνάμεις</a:t>
            </a:r>
            <a:r>
              <a:rPr lang="el-GR" sz="2100" dirty="0" smtClean="0">
                <a:solidFill>
                  <a:schemeClr val="tx2"/>
                </a:solidFill>
              </a:rPr>
              <a:t> </a:t>
            </a:r>
            <a:r>
              <a:rPr lang="el-GR" sz="2100" b="1" dirty="0" smtClean="0">
                <a:solidFill>
                  <a:schemeClr val="tx2"/>
                </a:solidFill>
              </a:rPr>
              <a:t>είναι</a:t>
            </a:r>
            <a:r>
              <a:rPr lang="el-GR" sz="2100" dirty="0" smtClean="0">
                <a:solidFill>
                  <a:schemeClr val="tx2"/>
                </a:solidFill>
              </a:rPr>
              <a:t> </a:t>
            </a:r>
            <a:r>
              <a:rPr lang="el-GR" sz="2100" b="1" dirty="0" smtClean="0">
                <a:solidFill>
                  <a:schemeClr val="tx2"/>
                </a:solidFill>
              </a:rPr>
              <a:t>διανυσματικά</a:t>
            </a:r>
            <a:r>
              <a:rPr lang="el-GR" sz="2100" dirty="0" smtClean="0">
                <a:solidFill>
                  <a:schemeClr val="tx2"/>
                </a:solidFill>
              </a:rPr>
              <a:t> φυσικά μεγέθη που αναπτύσσονται </a:t>
            </a:r>
            <a:r>
              <a:rPr lang="el-GR" sz="2100" b="1" dirty="0" smtClean="0">
                <a:solidFill>
                  <a:schemeClr val="tx2"/>
                </a:solidFill>
              </a:rPr>
              <a:t>μεταξύ των σωμάτων </a:t>
            </a:r>
            <a:r>
              <a:rPr lang="el-GR" sz="2100" dirty="0" smtClean="0">
                <a:solidFill>
                  <a:schemeClr val="tx2"/>
                </a:solidFill>
              </a:rPr>
              <a:t>και</a:t>
            </a:r>
            <a:r>
              <a:rPr lang="el-GR" sz="2100" b="1" dirty="0" smtClean="0">
                <a:solidFill>
                  <a:schemeClr val="tx2"/>
                </a:solidFill>
              </a:rPr>
              <a:t> καθορίζουν</a:t>
            </a:r>
            <a:r>
              <a:rPr lang="el-GR" sz="2100" dirty="0" smtClean="0">
                <a:solidFill>
                  <a:schemeClr val="tx2"/>
                </a:solidFill>
              </a:rPr>
              <a:t>:</a:t>
            </a:r>
          </a:p>
          <a:p>
            <a:pPr marL="628650" indent="11113" defTabSz="604838" hangingPunct="0">
              <a:lnSpc>
                <a:spcPct val="150000"/>
              </a:lnSpc>
              <a:buFont typeface="Arial" charset="0"/>
              <a:buNone/>
              <a:tabLst>
                <a:tab pos="903288" algn="l"/>
              </a:tabLst>
            </a:pPr>
            <a:r>
              <a:rPr lang="el-GR" sz="2100" b="1" dirty="0" smtClean="0">
                <a:solidFill>
                  <a:schemeClr val="tx2"/>
                </a:solidFill>
              </a:rPr>
              <a:t>α)</a:t>
            </a:r>
            <a:r>
              <a:rPr lang="en-US" sz="2100" dirty="0" smtClean="0">
                <a:solidFill>
                  <a:schemeClr val="tx2"/>
                </a:solidFill>
              </a:rPr>
              <a:t>	</a:t>
            </a:r>
            <a:r>
              <a:rPr lang="el-GR" sz="2100" b="1" dirty="0" smtClean="0">
                <a:solidFill>
                  <a:schemeClr val="tx2"/>
                </a:solidFill>
              </a:rPr>
              <a:t>την κινητική τους κατάσταση, (δηλαδή το διάνυσμα της ταχύτητάς τους)</a:t>
            </a:r>
            <a:endParaRPr lang="el-GR" sz="2100" dirty="0" smtClean="0">
              <a:solidFill>
                <a:schemeClr val="tx2"/>
              </a:solidFill>
            </a:endParaRPr>
          </a:p>
          <a:p>
            <a:pPr marL="628650" indent="11113" defTabSz="604838" hangingPunct="0">
              <a:lnSpc>
                <a:spcPct val="80000"/>
              </a:lnSpc>
              <a:buFont typeface="Arial" charset="0"/>
              <a:buNone/>
              <a:tabLst>
                <a:tab pos="903288" algn="l"/>
              </a:tabLst>
            </a:pPr>
            <a:r>
              <a:rPr lang="el-GR" sz="2100" b="1" dirty="0" smtClean="0">
                <a:solidFill>
                  <a:schemeClr val="tx2"/>
                </a:solidFill>
              </a:rPr>
              <a:t>β)</a:t>
            </a:r>
            <a:r>
              <a:rPr lang="en-US" sz="2100" b="1" dirty="0" smtClean="0">
                <a:solidFill>
                  <a:schemeClr val="tx2"/>
                </a:solidFill>
              </a:rPr>
              <a:t>	</a:t>
            </a:r>
            <a:r>
              <a:rPr lang="el-GR" sz="2100" b="1" dirty="0" smtClean="0">
                <a:solidFill>
                  <a:schemeClr val="tx2"/>
                </a:solidFill>
              </a:rPr>
              <a:t>το σχήμα είτε το μέγεθός τους.</a:t>
            </a:r>
            <a:endParaRPr lang="el-GR" sz="2100" dirty="0" smtClean="0">
              <a:solidFill>
                <a:schemeClr val="tx2"/>
              </a:solidFill>
            </a:endParaRPr>
          </a:p>
          <a:p>
            <a:pPr hangingPunct="0">
              <a:lnSpc>
                <a:spcPct val="80000"/>
              </a:lnSpc>
              <a:buFont typeface="Arial" charset="0"/>
              <a:buNone/>
            </a:pPr>
            <a:endParaRPr lang="en-US" sz="2100" b="1" u="sng" dirty="0" smtClean="0">
              <a:solidFill>
                <a:schemeClr val="tx2"/>
              </a:solidFill>
            </a:endParaRPr>
          </a:p>
          <a:p>
            <a:pPr hangingPunct="0">
              <a:lnSpc>
                <a:spcPct val="110000"/>
              </a:lnSpc>
              <a:spcBef>
                <a:spcPct val="0"/>
              </a:spcBef>
              <a:spcAft>
                <a:spcPts val="600"/>
              </a:spcAft>
              <a:buFont typeface="Arial" charset="0"/>
              <a:buNone/>
              <a:tabLst>
                <a:tab pos="1436688" algn="l"/>
              </a:tabLst>
            </a:pPr>
            <a:r>
              <a:rPr lang="en-US" sz="2100" b="1" dirty="0" smtClean="0">
                <a:solidFill>
                  <a:schemeClr val="tx2"/>
                </a:solidFill>
              </a:rPr>
              <a:t>	</a:t>
            </a:r>
            <a:r>
              <a:rPr lang="el-GR" sz="2100" b="1" dirty="0" smtClean="0">
                <a:solidFill>
                  <a:srgbClr val="C00000"/>
                </a:solidFill>
              </a:rPr>
              <a:t>Προσοχή!</a:t>
            </a:r>
            <a:r>
              <a:rPr lang="en-US" sz="2100" b="1" dirty="0" smtClean="0">
                <a:solidFill>
                  <a:schemeClr val="tx2"/>
                </a:solidFill>
              </a:rPr>
              <a:t>	</a:t>
            </a:r>
            <a:r>
              <a:rPr lang="el-GR" sz="2100" b="1" dirty="0" smtClean="0">
                <a:solidFill>
                  <a:schemeClr val="tx2"/>
                </a:solidFill>
              </a:rPr>
              <a:t>Η δράση μιας δύναμης </a:t>
            </a:r>
            <a:r>
              <a:rPr lang="el-GR" sz="2100" b="1" dirty="0" smtClean="0">
                <a:solidFill>
                  <a:srgbClr val="C00000"/>
                </a:solidFill>
              </a:rPr>
              <a:t>προκαλεί μεταβολή </a:t>
            </a:r>
            <a:r>
              <a:rPr lang="el-GR" sz="2100" b="1" dirty="0" smtClean="0">
                <a:solidFill>
                  <a:schemeClr val="tx2"/>
                </a:solidFill>
              </a:rPr>
              <a:t>στην κινητική </a:t>
            </a:r>
            <a:r>
              <a:rPr lang="en-US" sz="2100" b="1" dirty="0" smtClean="0">
                <a:solidFill>
                  <a:schemeClr val="tx2"/>
                </a:solidFill>
              </a:rPr>
              <a:t>	</a:t>
            </a:r>
            <a:r>
              <a:rPr lang="el-GR" sz="2100" b="1" dirty="0" smtClean="0">
                <a:solidFill>
                  <a:schemeClr val="tx2"/>
                </a:solidFill>
              </a:rPr>
              <a:t>κατάσταση- ταχύτητα του σώματος. Δηλαδή η δύναμη </a:t>
            </a:r>
            <a:r>
              <a:rPr lang="el-GR" sz="2100" b="1" dirty="0" smtClean="0">
                <a:solidFill>
                  <a:srgbClr val="C00000"/>
                </a:solidFill>
              </a:rPr>
              <a:t>αλλάζει </a:t>
            </a:r>
            <a:r>
              <a:rPr lang="el-GR" sz="2100" b="1" dirty="0" smtClean="0">
                <a:solidFill>
                  <a:schemeClr val="tx2"/>
                </a:solidFill>
              </a:rPr>
              <a:t>:</a:t>
            </a:r>
            <a:endParaRPr lang="el-GR" sz="2100" dirty="0" smtClean="0">
              <a:solidFill>
                <a:schemeClr val="tx2"/>
              </a:solidFill>
            </a:endParaRPr>
          </a:p>
          <a:p>
            <a:pPr marL="1257300" indent="12700" hangingPunct="0">
              <a:lnSpc>
                <a:spcPct val="110000"/>
              </a:lnSpc>
              <a:spcBef>
                <a:spcPct val="0"/>
              </a:spcBef>
              <a:buFontTx/>
              <a:buChar char="-"/>
              <a:tabLst>
                <a:tab pos="1436688" algn="l"/>
              </a:tabLst>
            </a:pPr>
            <a:r>
              <a:rPr lang="en-US" sz="2100" b="1" dirty="0" smtClean="0">
                <a:solidFill>
                  <a:schemeClr val="tx2"/>
                </a:solidFill>
              </a:rPr>
              <a:t>	</a:t>
            </a:r>
            <a:r>
              <a:rPr lang="el-GR" sz="2100" b="1" dirty="0" smtClean="0">
                <a:solidFill>
                  <a:schemeClr val="tx2"/>
                </a:solidFill>
              </a:rPr>
              <a:t>το μέτρο της ταχύτητας του σώματος</a:t>
            </a:r>
            <a:r>
              <a:rPr lang="el-GR" sz="2100" dirty="0" smtClean="0">
                <a:solidFill>
                  <a:schemeClr val="tx2"/>
                </a:solidFill>
              </a:rPr>
              <a:t>,</a:t>
            </a:r>
          </a:p>
          <a:p>
            <a:pPr marL="1435100" indent="12700" hangingPunct="0">
              <a:lnSpc>
                <a:spcPct val="80000"/>
              </a:lnSpc>
              <a:spcBef>
                <a:spcPct val="0"/>
              </a:spcBef>
              <a:spcAft>
                <a:spcPts val="600"/>
              </a:spcAft>
              <a:buNone/>
            </a:pPr>
            <a:r>
              <a:rPr lang="en-US" sz="2100" dirty="0" smtClean="0">
                <a:solidFill>
                  <a:schemeClr val="tx2"/>
                </a:solidFill>
              </a:rPr>
              <a:t>(</a:t>
            </a:r>
            <a:r>
              <a:rPr lang="el-GR" sz="2100" dirty="0" smtClean="0">
                <a:solidFill>
                  <a:schemeClr val="tx2"/>
                </a:solidFill>
              </a:rPr>
              <a:t>το σώμα κινείται πιο γρήγορα ή πιο αργά</a:t>
            </a:r>
            <a:r>
              <a:rPr lang="en-US" sz="2100" dirty="0" smtClean="0">
                <a:solidFill>
                  <a:schemeClr val="tx2"/>
                </a:solidFill>
              </a:rPr>
              <a:t>)</a:t>
            </a:r>
            <a:r>
              <a:rPr lang="el-GR" sz="2100" dirty="0" smtClean="0">
                <a:solidFill>
                  <a:schemeClr val="tx2"/>
                </a:solidFill>
              </a:rPr>
              <a:t> ή</a:t>
            </a:r>
          </a:p>
          <a:p>
            <a:pPr marL="1257300" indent="12700" hangingPunct="0">
              <a:buFontTx/>
              <a:buChar char="-"/>
              <a:tabLst>
                <a:tab pos="1436688" algn="l"/>
              </a:tabLst>
            </a:pPr>
            <a:r>
              <a:rPr lang="en-US" sz="2100" b="1" dirty="0" smtClean="0">
                <a:solidFill>
                  <a:schemeClr val="tx2"/>
                </a:solidFill>
              </a:rPr>
              <a:t> 	</a:t>
            </a:r>
            <a:r>
              <a:rPr lang="el-GR" sz="2100" b="1" dirty="0" smtClean="0">
                <a:solidFill>
                  <a:schemeClr val="tx2"/>
                </a:solidFill>
              </a:rPr>
              <a:t>την κατεύθυνση της ταχύτητας</a:t>
            </a:r>
            <a:r>
              <a:rPr lang="el-GR" sz="2100" dirty="0" smtClean="0">
                <a:solidFill>
                  <a:schemeClr val="tx2"/>
                </a:solidFill>
              </a:rPr>
              <a:t>,</a:t>
            </a:r>
            <a:endParaRPr lang="en-US" sz="2100" dirty="0" smtClean="0">
              <a:solidFill>
                <a:schemeClr val="tx2"/>
              </a:solidFill>
            </a:endParaRPr>
          </a:p>
          <a:p>
            <a:pPr marL="1435100" indent="12700" hangingPunct="0">
              <a:lnSpc>
                <a:spcPct val="80000"/>
              </a:lnSpc>
              <a:spcAft>
                <a:spcPts val="600"/>
              </a:spcAft>
              <a:buNone/>
            </a:pPr>
            <a:r>
              <a:rPr lang="en-US" sz="2100" dirty="0" smtClean="0">
                <a:solidFill>
                  <a:schemeClr val="tx2"/>
                </a:solidFill>
              </a:rPr>
              <a:t>(</a:t>
            </a:r>
            <a:r>
              <a:rPr lang="el-GR" sz="2100" dirty="0" smtClean="0">
                <a:solidFill>
                  <a:schemeClr val="tx2"/>
                </a:solidFill>
              </a:rPr>
              <a:t>το σώμα «στρίβει»</a:t>
            </a:r>
            <a:r>
              <a:rPr lang="en-US" sz="2100" dirty="0" smtClean="0">
                <a:solidFill>
                  <a:schemeClr val="tx2"/>
                </a:solidFill>
              </a:rPr>
              <a:t>)</a:t>
            </a:r>
            <a:r>
              <a:rPr lang="el-GR" sz="2100" dirty="0" smtClean="0">
                <a:solidFill>
                  <a:schemeClr val="tx2"/>
                </a:solidFill>
              </a:rPr>
              <a:t> ή</a:t>
            </a:r>
          </a:p>
          <a:p>
            <a:pPr marL="1257300" indent="12700" hangingPunct="0">
              <a:buFontTx/>
              <a:buChar char="-"/>
              <a:tabLst>
                <a:tab pos="1436688" algn="l"/>
              </a:tabLst>
            </a:pPr>
            <a:r>
              <a:rPr lang="en-US" sz="2100" b="1" dirty="0" smtClean="0">
                <a:solidFill>
                  <a:schemeClr val="tx2"/>
                </a:solidFill>
              </a:rPr>
              <a:t> 	</a:t>
            </a:r>
            <a:r>
              <a:rPr lang="el-GR" sz="2100" b="1" dirty="0" smtClean="0">
                <a:solidFill>
                  <a:schemeClr val="tx2"/>
                </a:solidFill>
              </a:rPr>
              <a:t>συγχρόνως το μέτρο και την κατεύθυνση της ταχύτητας</a:t>
            </a:r>
            <a:r>
              <a:rPr lang="en-US" sz="2100" dirty="0" smtClean="0">
                <a:solidFill>
                  <a:schemeClr val="tx2"/>
                </a:solidFill>
              </a:rPr>
              <a:t>.</a:t>
            </a:r>
          </a:p>
          <a:p>
            <a:pPr marL="1435100" indent="12700" hangingPunct="0">
              <a:lnSpc>
                <a:spcPct val="80000"/>
              </a:lnSpc>
              <a:buFont typeface="Arial" charset="0"/>
              <a:buNone/>
            </a:pPr>
            <a:r>
              <a:rPr lang="en-US" sz="2100" dirty="0" smtClean="0">
                <a:solidFill>
                  <a:schemeClr val="tx2"/>
                </a:solidFill>
              </a:rPr>
              <a:t>(</a:t>
            </a:r>
            <a:r>
              <a:rPr lang="el-GR" sz="2100" dirty="0" smtClean="0">
                <a:solidFill>
                  <a:schemeClr val="tx2"/>
                </a:solidFill>
              </a:rPr>
              <a:t>το σώμα «στρίβει» και συγχρόνως αυξάνει ή ελαττώνει το μέτρο της ταχύτητάς του</a:t>
            </a:r>
            <a:r>
              <a:rPr lang="en-US" sz="2100" dirty="0" smtClean="0">
                <a:solidFill>
                  <a:schemeClr val="tx2"/>
                </a:solidFill>
              </a:rPr>
              <a:t>)</a:t>
            </a:r>
            <a:r>
              <a:rPr lang="el-GR" sz="2100" dirty="0" smtClean="0">
                <a:solidFill>
                  <a:schemeClr val="tx2"/>
                </a:solidFill>
              </a:rPr>
              <a:t>.</a:t>
            </a:r>
            <a:endParaRPr lang="en-US" sz="2100" dirty="0" smtClean="0">
              <a:solidFill>
                <a:schemeClr val="tx2"/>
              </a:solidFill>
            </a:endParaRPr>
          </a:p>
          <a:p>
            <a:pPr marL="627063" indent="12700" hangingPunct="0">
              <a:lnSpc>
                <a:spcPct val="200000"/>
              </a:lnSpc>
              <a:buFont typeface="Arial" charset="0"/>
              <a:buNone/>
            </a:pPr>
            <a:r>
              <a:rPr lang="el-GR" sz="2100" dirty="0" smtClean="0">
                <a:solidFill>
                  <a:schemeClr val="tx2"/>
                </a:solidFill>
              </a:rPr>
              <a:t>Οι </a:t>
            </a:r>
            <a:r>
              <a:rPr lang="el-GR" sz="2100" b="1" dirty="0" smtClean="0">
                <a:solidFill>
                  <a:schemeClr val="tx2"/>
                </a:solidFill>
              </a:rPr>
              <a:t>δυνάμεις</a:t>
            </a:r>
            <a:r>
              <a:rPr lang="el-GR" sz="2100" dirty="0" smtClean="0">
                <a:solidFill>
                  <a:schemeClr val="tx2"/>
                </a:solidFill>
              </a:rPr>
              <a:t> εμφανίζονται πάντοτε ως </a:t>
            </a:r>
            <a:r>
              <a:rPr lang="el-GR" sz="2100" b="1" dirty="0" smtClean="0">
                <a:solidFill>
                  <a:schemeClr val="tx2"/>
                </a:solidFill>
              </a:rPr>
              <a:t>αλληλεπιδράσεις</a:t>
            </a:r>
            <a:r>
              <a:rPr lang="el-GR" sz="2100" dirty="0" smtClean="0">
                <a:solidFill>
                  <a:schemeClr val="tx2"/>
                </a:solidFill>
              </a:rPr>
              <a:t> μεταξύ </a:t>
            </a:r>
            <a:r>
              <a:rPr lang="el-GR" sz="2100" b="1" dirty="0" smtClean="0">
                <a:solidFill>
                  <a:schemeClr val="tx2"/>
                </a:solidFill>
              </a:rPr>
              <a:t>σωμάτων.</a:t>
            </a:r>
            <a:endParaRPr lang="el-GR" sz="2100" dirty="0" smtClean="0">
              <a:solidFill>
                <a:schemeClr val="tx2"/>
              </a:solidFill>
            </a:endParaRPr>
          </a:p>
          <a:p>
            <a:pPr hangingPunct="0">
              <a:lnSpc>
                <a:spcPct val="80000"/>
              </a:lnSpc>
              <a:buFont typeface="Arial" charset="0"/>
              <a:buNone/>
            </a:pPr>
            <a:r>
              <a:rPr lang="el-GR" sz="1300" b="1" dirty="0" smtClean="0">
                <a:solidFill>
                  <a:schemeClr val="tx2"/>
                </a:solidFill>
              </a:rPr>
              <a:t> </a:t>
            </a:r>
            <a:endParaRPr lang="el-GR" sz="1300" dirty="0" smtClean="0">
              <a:solidFill>
                <a:schemeClr val="tx2"/>
              </a:solidFill>
            </a:endParaRPr>
          </a:p>
          <a:p>
            <a:pPr>
              <a:lnSpc>
                <a:spcPct val="80000"/>
              </a:lnSpc>
              <a:buFont typeface="Arial" charset="0"/>
              <a:buNone/>
            </a:pPr>
            <a:endParaRPr lang="el-GR" sz="1300" dirty="0" smtClean="0"/>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2</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63"/>
            <a:ext cx="8229600" cy="1143000"/>
          </a:xfrm>
        </p:spPr>
        <p:txBody>
          <a:bodyPr rtlCol="0">
            <a:normAutofit fontScale="90000"/>
          </a:bodyPr>
          <a:lstStyle/>
          <a:p>
            <a:pPr indent="265113" algn="l" defTabSz="265113" fontAlgn="auto" hangingPunct="0">
              <a:spcAft>
                <a:spcPts val="0"/>
              </a:spcAft>
              <a:defRPr/>
            </a:pPr>
            <a:r>
              <a:rPr lang="el-GR" sz="2000" dirty="0" smtClean="0">
                <a:solidFill>
                  <a:schemeClr val="tx2"/>
                </a:solidFill>
              </a:rPr>
              <a:t>Στο σχήμα (10) το νήμα ασκεί στο σώμα την τάση  προς τα πάνω, δηλαδή τραβάει προς το μέρος του.</a:t>
            </a:r>
            <a:br>
              <a:rPr lang="el-GR" sz="2000" dirty="0" smtClean="0">
                <a:solidFill>
                  <a:schemeClr val="tx2"/>
                </a:solidFill>
              </a:rPr>
            </a:br>
            <a:r>
              <a:rPr lang="el-GR" sz="2000" dirty="0" smtClean="0">
                <a:solidFill>
                  <a:schemeClr val="tx2"/>
                </a:solidFill>
              </a:rPr>
              <a:t>	Όμοια στο σχήμα (11) η τάση  έχει τη διεύθυνση του τεντωμένου νήματος και φορά προς το νήμα, όπως πάντα.</a:t>
            </a:r>
            <a:endParaRPr lang="el-GR" sz="2000" dirty="0">
              <a:solidFill>
                <a:schemeClr val="tx2"/>
              </a:solidFill>
            </a:endParaRPr>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20</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1027" name="Picture 3" descr="C:\Users\A\Desktop\STEFANOS\ΣΤΕΦΑΝΟΣ\ΕΡΓΑΣΙΑ\COREL\Β ΓΥΜΝΑΣΙΟΥ\ΠΠ ΔΥΝΑΜΙΚΗ 1\ΓΥΜ-Β-ΦΥΣ-ΠΠ-ΔΥΝΑΜΙΚΗ-6A..jpg"/>
          <p:cNvPicPr>
            <a:picLocks noChangeAspect="1" noChangeArrowheads="1"/>
          </p:cNvPicPr>
          <p:nvPr/>
        </p:nvPicPr>
        <p:blipFill>
          <a:blip r:embed="rId2" cstate="print"/>
          <a:srcRect/>
          <a:stretch>
            <a:fillRect/>
          </a:stretch>
        </p:blipFill>
        <p:spPr bwMode="auto">
          <a:xfrm>
            <a:off x="2238756" y="2374075"/>
            <a:ext cx="4666488" cy="2133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Τίτλος"/>
          <p:cNvSpPr>
            <a:spLocks noGrp="1"/>
          </p:cNvSpPr>
          <p:nvPr>
            <p:ph type="title"/>
          </p:nvPr>
        </p:nvSpPr>
        <p:spPr>
          <a:xfrm>
            <a:off x="467544" y="332656"/>
            <a:ext cx="8229600" cy="1143000"/>
          </a:xfrm>
        </p:spPr>
        <p:txBody>
          <a:bodyPr/>
          <a:lstStyle/>
          <a:p>
            <a:pPr marL="354013" algn="l"/>
            <a:r>
              <a:rPr lang="el-GR" sz="2000" dirty="0" smtClean="0">
                <a:solidFill>
                  <a:schemeClr val="tx2"/>
                </a:solidFill>
              </a:rPr>
              <a:t>Ένα τεντωμένο νήμα </a:t>
            </a:r>
            <a:r>
              <a:rPr lang="el-GR" sz="2000" dirty="0" smtClean="0">
                <a:solidFill>
                  <a:srgbClr val="C00000"/>
                </a:solidFill>
              </a:rPr>
              <a:t>πάντα έλκει </a:t>
            </a:r>
            <a:r>
              <a:rPr lang="el-GR" sz="2000" dirty="0" smtClean="0">
                <a:solidFill>
                  <a:schemeClr val="tx2"/>
                </a:solidFill>
              </a:rPr>
              <a:t>προς το μέρος του!</a:t>
            </a:r>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21</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2050" name="Picture 2" descr="C:\Users\A\Desktop\STEFANOS\ΣΤΕΦΑΝΟΣ\ΕΡΓΑΣΙΑ\COREL\Β ΓΥΜΝΑΣΙΟΥ\ΠΠ ΔΥΝΑΜΙΚΗ 1\ΓΥΜ-Β-ΦΥΣ-ΠΠ-ΔΥΝΑΜΙΚΗ-6B..jpg"/>
          <p:cNvPicPr>
            <a:picLocks noChangeAspect="1" noChangeArrowheads="1"/>
          </p:cNvPicPr>
          <p:nvPr/>
        </p:nvPicPr>
        <p:blipFill>
          <a:blip r:embed="rId2" cstate="print"/>
          <a:srcRect/>
          <a:stretch>
            <a:fillRect/>
          </a:stretch>
        </p:blipFill>
        <p:spPr bwMode="auto">
          <a:xfrm>
            <a:off x="2238756" y="2375520"/>
            <a:ext cx="4666488" cy="2133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 Τίτλος"/>
          <p:cNvSpPr>
            <a:spLocks noGrp="1"/>
          </p:cNvSpPr>
          <p:nvPr>
            <p:ph type="title"/>
          </p:nvPr>
        </p:nvSpPr>
        <p:spPr>
          <a:xfrm>
            <a:off x="457200" y="214313"/>
            <a:ext cx="8229600" cy="1500187"/>
          </a:xfrm>
        </p:spPr>
        <p:txBody>
          <a:bodyPr/>
          <a:lstStyle/>
          <a:p>
            <a:pPr indent="354013" algn="l" defTabSz="354013" hangingPunct="0">
              <a:spcAft>
                <a:spcPts val="600"/>
              </a:spcAft>
            </a:pPr>
            <a:r>
              <a:rPr lang="el-GR" sz="1800" dirty="0" smtClean="0">
                <a:solidFill>
                  <a:schemeClr val="tx2"/>
                </a:solidFill>
              </a:rPr>
              <a:t>Στο σχήμα (12) το νήμα ασκεί στο σώμα την τάση  προς τα πάνω, </a:t>
            </a:r>
            <a:r>
              <a:rPr lang="el-GR" sz="1800" dirty="0" smtClean="0">
                <a:solidFill>
                  <a:srgbClr val="C00000"/>
                </a:solidFill>
              </a:rPr>
              <a:t>ανεξάρτητα</a:t>
            </a:r>
            <a:r>
              <a:rPr lang="el-GR" sz="1800" dirty="0" smtClean="0">
                <a:solidFill>
                  <a:schemeClr val="accent2"/>
                </a:solidFill>
              </a:rPr>
              <a:t> </a:t>
            </a:r>
            <a:r>
              <a:rPr lang="el-GR" sz="1800" dirty="0" smtClean="0">
                <a:solidFill>
                  <a:schemeClr val="tx2"/>
                </a:solidFill>
              </a:rPr>
              <a:t>από την ταχύτητα του σώματος.</a:t>
            </a:r>
            <a:br>
              <a:rPr lang="el-GR" sz="1800" dirty="0" smtClean="0">
                <a:solidFill>
                  <a:schemeClr val="tx2"/>
                </a:solidFill>
              </a:rPr>
            </a:br>
            <a:r>
              <a:rPr lang="el-GR" sz="1800" dirty="0" smtClean="0">
                <a:solidFill>
                  <a:schemeClr val="tx2"/>
                </a:solidFill>
              </a:rPr>
              <a:t>	Στο σχήμα (13) το σώμα διαγράφει κατακόρυφη κυκλική τροχιά δεμένο στο άκρο ενός νήματος. Βλέπουμε το σώμα και το νήμα σε κάποιες θέσεις της κίνησης.</a:t>
            </a:r>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22</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3074" name="Picture 2" descr="C:\Users\A\Desktop\STEFANOS\ΣΤΕΦΑΝΟΣ\ΕΡΓΑΣΙΑ\COREL\Β ΓΥΜΝΑΣΙΟΥ\ΠΠ ΔΥΝΑΜΙΚΗ 1\ΓΥΜ-Β-ΦΥΣ-ΠΠ-ΔΥΝΑΜΙΚΗ-7Α..jpg"/>
          <p:cNvPicPr>
            <a:picLocks noChangeAspect="1" noChangeArrowheads="1"/>
          </p:cNvPicPr>
          <p:nvPr/>
        </p:nvPicPr>
        <p:blipFill>
          <a:blip r:embed="rId2" cstate="print"/>
          <a:srcRect/>
          <a:stretch>
            <a:fillRect/>
          </a:stretch>
        </p:blipFill>
        <p:spPr bwMode="auto">
          <a:xfrm>
            <a:off x="1232916" y="2034512"/>
            <a:ext cx="6678168" cy="341071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 Τίτλος"/>
          <p:cNvSpPr>
            <a:spLocks noGrp="1"/>
          </p:cNvSpPr>
          <p:nvPr>
            <p:ph type="title"/>
          </p:nvPr>
        </p:nvSpPr>
        <p:spPr>
          <a:xfrm>
            <a:off x="457200" y="428625"/>
            <a:ext cx="8229600" cy="1143000"/>
          </a:xfrm>
        </p:spPr>
        <p:txBody>
          <a:bodyPr/>
          <a:lstStyle/>
          <a:p>
            <a:pPr marL="354013" algn="l"/>
            <a:r>
              <a:rPr lang="el-GR" sz="2000" dirty="0" smtClean="0">
                <a:solidFill>
                  <a:schemeClr val="tx2"/>
                </a:solidFill>
              </a:rPr>
              <a:t>Ένα τεντωμένο νήμα </a:t>
            </a:r>
            <a:r>
              <a:rPr lang="el-GR" sz="2000" dirty="0" smtClean="0">
                <a:solidFill>
                  <a:srgbClr val="C00000"/>
                </a:solidFill>
              </a:rPr>
              <a:t>πάντα έλκει </a:t>
            </a:r>
            <a:r>
              <a:rPr lang="el-GR" sz="2000" dirty="0" smtClean="0">
                <a:solidFill>
                  <a:schemeClr val="tx2"/>
                </a:solidFill>
              </a:rPr>
              <a:t>προς το μέρος του!</a:t>
            </a:r>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23</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4098" name="Picture 2" descr="C:\Users\A\Desktop\STEFANOS\ΣΤΕΦΑΝΟΣ\ΕΡΓΑΣΙΑ\COREL\Β ΓΥΜΝΑΣΙΟΥ\ΠΠ ΔΥΝΑΜΙΚΗ 1\ΓΥΜ-Β-ΦΥΣ-ΠΠ-ΔΥΝΑΜΙΚΗ-7Β..jpg"/>
          <p:cNvPicPr>
            <a:picLocks noChangeAspect="1" noChangeArrowheads="1"/>
          </p:cNvPicPr>
          <p:nvPr/>
        </p:nvPicPr>
        <p:blipFill>
          <a:blip r:embed="rId2" cstate="print"/>
          <a:srcRect/>
          <a:stretch>
            <a:fillRect/>
          </a:stretch>
        </p:blipFill>
        <p:spPr bwMode="auto">
          <a:xfrm>
            <a:off x="1232916" y="2036340"/>
            <a:ext cx="6678168" cy="341071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 Τίτλος"/>
          <p:cNvSpPr>
            <a:spLocks noGrp="1"/>
          </p:cNvSpPr>
          <p:nvPr>
            <p:ph type="title"/>
          </p:nvPr>
        </p:nvSpPr>
        <p:spPr/>
        <p:txBody>
          <a:bodyPr/>
          <a:lstStyle/>
          <a:p>
            <a:pPr indent="354013" algn="l" defTabSz="354013" hangingPunct="0"/>
            <a:r>
              <a:rPr lang="el-GR" sz="2000" dirty="0" smtClean="0">
                <a:solidFill>
                  <a:schemeClr val="tx2"/>
                </a:solidFill>
              </a:rPr>
              <a:t>Ένα σώμα μπορεί να δέχεται </a:t>
            </a:r>
            <a:r>
              <a:rPr lang="el-GR" sz="2000" dirty="0" smtClean="0">
                <a:solidFill>
                  <a:srgbClr val="C00000"/>
                </a:solidFill>
              </a:rPr>
              <a:t>συγχρόνως περισσότερες τάσεις</a:t>
            </a:r>
            <a:r>
              <a:rPr lang="el-GR" sz="2000" dirty="0" smtClean="0">
                <a:solidFill>
                  <a:schemeClr val="tx2"/>
                </a:solidFill>
              </a:rPr>
              <a:t>.</a:t>
            </a:r>
            <a:r>
              <a:rPr lang="en-US" sz="2000" dirty="0" smtClean="0">
                <a:solidFill>
                  <a:schemeClr val="tx2"/>
                </a:solidFill>
              </a:rPr>
              <a:t/>
            </a:r>
            <a:br>
              <a:rPr lang="en-US" sz="2000" dirty="0" smtClean="0">
                <a:solidFill>
                  <a:schemeClr val="tx2"/>
                </a:solidFill>
              </a:rPr>
            </a:br>
            <a:r>
              <a:rPr lang="en-US" sz="2000" dirty="0" smtClean="0">
                <a:solidFill>
                  <a:schemeClr val="tx2"/>
                </a:solidFill>
              </a:rPr>
              <a:t>	</a:t>
            </a:r>
            <a:r>
              <a:rPr lang="el-GR" sz="2000" dirty="0" smtClean="0">
                <a:solidFill>
                  <a:schemeClr val="tx2"/>
                </a:solidFill>
              </a:rPr>
              <a:t>Στο σχήμα (14) και το σχήμα (15) το σώμα Σ</a:t>
            </a:r>
            <a:r>
              <a:rPr lang="el-GR" sz="2000" baseline="-25000" dirty="0" smtClean="0">
                <a:solidFill>
                  <a:schemeClr val="tx2"/>
                </a:solidFill>
              </a:rPr>
              <a:t>1</a:t>
            </a:r>
            <a:r>
              <a:rPr lang="el-GR" sz="2000" dirty="0" smtClean="0">
                <a:solidFill>
                  <a:schemeClr val="tx2"/>
                </a:solidFill>
              </a:rPr>
              <a:t> δέχεται συγχρόνως την επίδραση δύο νημάτων.</a:t>
            </a:r>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24</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1026" name="Picture 2" descr="C:\Users\A\Desktop\STEFANOS\ΣΤΕΦΑΝΟΣ\ΕΡΓΑΣΙΑ\COREL\Β ΓΥΜΝΑΣΙΟΥ\ΠΠ ΔΥΝΑΜΙΚΗ 1\ΓΥΜ-Β-ΦΥΣ-ΠΠ-ΔΥΝΑΜΙΚΗ-8Α..jpg"/>
          <p:cNvPicPr>
            <a:picLocks noChangeAspect="1" noChangeArrowheads="1"/>
          </p:cNvPicPr>
          <p:nvPr/>
        </p:nvPicPr>
        <p:blipFill>
          <a:blip r:embed="rId2" cstate="print"/>
          <a:srcRect/>
          <a:stretch>
            <a:fillRect/>
          </a:stretch>
        </p:blipFill>
        <p:spPr bwMode="auto">
          <a:xfrm>
            <a:off x="2220468" y="2058924"/>
            <a:ext cx="4703064" cy="274015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 Τίτλος"/>
          <p:cNvSpPr>
            <a:spLocks noGrp="1"/>
          </p:cNvSpPr>
          <p:nvPr>
            <p:ph type="title"/>
          </p:nvPr>
        </p:nvSpPr>
        <p:spPr>
          <a:xfrm>
            <a:off x="457200" y="642938"/>
            <a:ext cx="8229600" cy="785812"/>
          </a:xfrm>
        </p:spPr>
        <p:txBody>
          <a:bodyPr/>
          <a:lstStyle/>
          <a:p>
            <a:pPr marL="265113" algn="l"/>
            <a:r>
              <a:rPr lang="el-GR" sz="2000" dirty="0" smtClean="0">
                <a:solidFill>
                  <a:schemeClr val="tx2"/>
                </a:solidFill>
              </a:rPr>
              <a:t>Ένα τεντωμένο νήμα </a:t>
            </a:r>
            <a:r>
              <a:rPr lang="el-GR" sz="2000" dirty="0" smtClean="0">
                <a:solidFill>
                  <a:srgbClr val="C00000"/>
                </a:solidFill>
              </a:rPr>
              <a:t>πάντα έλκει </a:t>
            </a:r>
            <a:r>
              <a:rPr lang="el-GR" sz="2000" dirty="0" smtClean="0">
                <a:solidFill>
                  <a:schemeClr val="tx2"/>
                </a:solidFill>
              </a:rPr>
              <a:t>προς το μέρος του!</a:t>
            </a:r>
            <a:endParaRPr lang="el-GR" sz="2000" dirty="0" smtClean="0"/>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25</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2050" name="Picture 2" descr="C:\Users\A\Desktop\STEFANOS\ΣΤΕΦΑΝΟΣ\ΕΡΓΑΣΙΑ\COREL\Β ΓΥΜΝΑΣΙΟΥ\ΠΠ ΔΥΝΑΜΙΚΗ 1\ΓΥΜ-Β-ΦΥΣ-ΠΠ-ΔΥΝΑΜΙΚΗ-8Β..jpg"/>
          <p:cNvPicPr>
            <a:picLocks noChangeAspect="1" noChangeArrowheads="1"/>
          </p:cNvPicPr>
          <p:nvPr/>
        </p:nvPicPr>
        <p:blipFill>
          <a:blip r:embed="rId2" cstate="print"/>
          <a:srcRect/>
          <a:stretch>
            <a:fillRect/>
          </a:stretch>
        </p:blipFill>
        <p:spPr bwMode="auto">
          <a:xfrm>
            <a:off x="2220468" y="2057000"/>
            <a:ext cx="4703064" cy="274015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548680"/>
            <a:ext cx="8229600" cy="4525963"/>
          </a:xfrm>
        </p:spPr>
        <p:txBody>
          <a:bodyPr rtlCol="0">
            <a:normAutofit/>
          </a:bodyPr>
          <a:lstStyle/>
          <a:p>
            <a:pPr fontAlgn="auto" hangingPunct="0">
              <a:spcAft>
                <a:spcPts val="600"/>
              </a:spcAft>
              <a:buFont typeface="Arial" pitchFamily="34" charset="0"/>
              <a:buChar char="•"/>
              <a:defRPr/>
            </a:pPr>
            <a:r>
              <a:rPr lang="el-GR" sz="2400" b="1" dirty="0" smtClean="0"/>
              <a:t>Κάθετη δύναμη</a:t>
            </a:r>
            <a:endParaRPr lang="el-GR" sz="2400" dirty="0" smtClean="0"/>
          </a:p>
          <a:p>
            <a:pPr marL="0" indent="354013" fontAlgn="auto" hangingPunct="0">
              <a:spcAft>
                <a:spcPts val="0"/>
              </a:spcAft>
              <a:buFont typeface="Arial" pitchFamily="34" charset="0"/>
              <a:buNone/>
              <a:defRPr/>
            </a:pPr>
            <a:r>
              <a:rPr lang="el-GR" sz="2200" dirty="0" smtClean="0">
                <a:solidFill>
                  <a:schemeClr val="tx2"/>
                </a:solidFill>
              </a:rPr>
              <a:t>Η κάθετη δύναμη είναι </a:t>
            </a:r>
            <a:r>
              <a:rPr lang="el-GR" sz="2200" b="1" dirty="0" smtClean="0">
                <a:solidFill>
                  <a:srgbClr val="C00000"/>
                </a:solidFill>
              </a:rPr>
              <a:t>η πιο συνηθισμένη </a:t>
            </a:r>
            <a:r>
              <a:rPr lang="el-GR" sz="2200" dirty="0" smtClean="0">
                <a:solidFill>
                  <a:schemeClr val="tx2"/>
                </a:solidFill>
              </a:rPr>
              <a:t>δύναμη επαφής.</a:t>
            </a:r>
          </a:p>
          <a:p>
            <a:pPr marL="0" indent="354013" fontAlgn="auto" hangingPunct="0">
              <a:spcAft>
                <a:spcPts val="0"/>
              </a:spcAft>
              <a:buFont typeface="Arial" pitchFamily="34" charset="0"/>
              <a:buNone/>
              <a:defRPr/>
            </a:pPr>
            <a:r>
              <a:rPr lang="el-GR" sz="2200" dirty="0" smtClean="0">
                <a:solidFill>
                  <a:schemeClr val="tx2"/>
                </a:solidFill>
              </a:rPr>
              <a:t>Είναι η </a:t>
            </a:r>
            <a:r>
              <a:rPr lang="el-GR" sz="2200" b="1" dirty="0" smtClean="0">
                <a:solidFill>
                  <a:schemeClr val="tx2"/>
                </a:solidFill>
              </a:rPr>
              <a:t>δύναμη</a:t>
            </a:r>
            <a:r>
              <a:rPr lang="el-GR" sz="2200" dirty="0" smtClean="0">
                <a:solidFill>
                  <a:schemeClr val="tx2"/>
                </a:solidFill>
              </a:rPr>
              <a:t> που ασκείται </a:t>
            </a:r>
            <a:r>
              <a:rPr lang="el-GR" sz="2200" b="1" dirty="0" smtClean="0">
                <a:solidFill>
                  <a:srgbClr val="C00000"/>
                </a:solidFill>
              </a:rPr>
              <a:t>κάθετα</a:t>
            </a:r>
            <a:r>
              <a:rPr lang="el-GR" sz="2200" dirty="0" smtClean="0">
                <a:solidFill>
                  <a:schemeClr val="tx2"/>
                </a:solidFill>
              </a:rPr>
              <a:t> από μια επιφάνεια επαφής προς ένα σώμα.</a:t>
            </a:r>
          </a:p>
          <a:p>
            <a:pPr marL="0" indent="354013" fontAlgn="auto" hangingPunct="0">
              <a:spcAft>
                <a:spcPts val="0"/>
              </a:spcAft>
              <a:buFont typeface="Arial" pitchFamily="34" charset="0"/>
              <a:buNone/>
              <a:defRPr/>
            </a:pPr>
            <a:r>
              <a:rPr lang="el-GR" sz="2200" dirty="0" smtClean="0">
                <a:solidFill>
                  <a:schemeClr val="tx2"/>
                </a:solidFill>
              </a:rPr>
              <a:t>Η </a:t>
            </a:r>
            <a:r>
              <a:rPr lang="el-GR" sz="2200" b="1" dirty="0" smtClean="0">
                <a:solidFill>
                  <a:srgbClr val="C00000"/>
                </a:solidFill>
              </a:rPr>
              <a:t>διεύθυνσή</a:t>
            </a:r>
            <a:r>
              <a:rPr lang="el-GR" sz="2200" dirty="0" smtClean="0">
                <a:solidFill>
                  <a:schemeClr val="tx2"/>
                </a:solidFill>
              </a:rPr>
              <a:t> της είναι κάθετη στην επιφάνεια επαφής και η </a:t>
            </a:r>
            <a:r>
              <a:rPr lang="el-GR" sz="2200" b="1" dirty="0" smtClean="0">
                <a:solidFill>
                  <a:srgbClr val="C00000"/>
                </a:solidFill>
              </a:rPr>
              <a:t>φορά</a:t>
            </a:r>
            <a:r>
              <a:rPr lang="el-GR" sz="2200" dirty="0" smtClean="0">
                <a:solidFill>
                  <a:schemeClr val="tx2"/>
                </a:solidFill>
              </a:rPr>
              <a:t> της είναι από την επιφάνεια προς το σώμα.</a:t>
            </a:r>
          </a:p>
          <a:p>
            <a:pPr marL="0" indent="354013" fontAlgn="auto" hangingPunct="0">
              <a:spcAft>
                <a:spcPts val="0"/>
              </a:spcAft>
              <a:buFont typeface="Arial" pitchFamily="34" charset="0"/>
              <a:buNone/>
              <a:defRPr/>
            </a:pPr>
            <a:r>
              <a:rPr lang="el-GR" sz="2200" dirty="0" smtClean="0">
                <a:solidFill>
                  <a:schemeClr val="tx2"/>
                </a:solidFill>
              </a:rPr>
              <a:t>Μια επιφάνεια επαφής πάντα απωθεί- «σπρώχνει»! Ποτέ δεν έλκει προς το μέρος της!</a:t>
            </a:r>
          </a:p>
          <a:p>
            <a:pPr marL="0" indent="354013" fontAlgn="auto" hangingPunct="0">
              <a:spcAft>
                <a:spcPts val="0"/>
              </a:spcAft>
              <a:buFont typeface="Arial" pitchFamily="34" charset="0"/>
              <a:buNone/>
              <a:defRPr/>
            </a:pPr>
            <a:r>
              <a:rPr lang="el-GR" sz="2200" dirty="0" smtClean="0">
                <a:solidFill>
                  <a:schemeClr val="tx2"/>
                </a:solidFill>
              </a:rPr>
              <a:t>Την κάθετη δύναμη συνήθως τη συμβολίζουμε: </a:t>
            </a:r>
            <a:r>
              <a:rPr lang="en-US" sz="2200" dirty="0" smtClean="0">
                <a:latin typeface="Times New Roman" pitchFamily="18" charset="0"/>
                <a:cs typeface="Times New Roman" pitchFamily="18" charset="0"/>
              </a:rPr>
              <a:t>N</a:t>
            </a:r>
            <a:r>
              <a:rPr lang="el-GR" sz="2200" dirty="0" smtClean="0">
                <a:solidFill>
                  <a:schemeClr val="tx2"/>
                </a:solidFill>
              </a:rPr>
              <a:t> ή </a:t>
            </a:r>
            <a:r>
              <a:rPr lang="en-US" sz="2200" dirty="0" smtClean="0">
                <a:latin typeface="Times New Roman" pitchFamily="18" charset="0"/>
                <a:cs typeface="Times New Roman" pitchFamily="18" charset="0"/>
              </a:rPr>
              <a:t>F</a:t>
            </a:r>
            <a:r>
              <a:rPr lang="en-US" sz="2200" baseline="-25000" dirty="0" smtClean="0">
                <a:latin typeface="Times New Roman" pitchFamily="18" charset="0"/>
                <a:cs typeface="Times New Roman" pitchFamily="18" charset="0"/>
              </a:rPr>
              <a:t>N</a:t>
            </a:r>
            <a:r>
              <a:rPr lang="el-GR" sz="2200" dirty="0" smtClean="0">
                <a:solidFill>
                  <a:schemeClr val="tx2"/>
                </a:solidFill>
              </a:rPr>
              <a:t>.</a:t>
            </a:r>
          </a:p>
          <a:p>
            <a:pPr fontAlgn="auto">
              <a:spcAft>
                <a:spcPts val="0"/>
              </a:spcAft>
              <a:buFont typeface="Arial" pitchFamily="34" charset="0"/>
              <a:buChar char="•"/>
              <a:defRPr/>
            </a:pPr>
            <a:endParaRPr lang="el-GR" sz="2200" dirty="0"/>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26</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1 - Τίτλος"/>
          <p:cNvSpPr>
            <a:spLocks noGrp="1"/>
          </p:cNvSpPr>
          <p:nvPr>
            <p:ph type="title" idx="4294967295"/>
          </p:nvPr>
        </p:nvSpPr>
        <p:spPr>
          <a:xfrm>
            <a:off x="357158" y="571480"/>
            <a:ext cx="8572560" cy="1225536"/>
          </a:xfrm>
        </p:spPr>
        <p:txBody>
          <a:bodyPr/>
          <a:lstStyle/>
          <a:p>
            <a:pPr indent="265113" algn="l" hangingPunct="0">
              <a:tabLst>
                <a:tab pos="265113" algn="l"/>
              </a:tabLst>
            </a:pPr>
            <a:r>
              <a:rPr lang="el-GR" sz="1800" dirty="0" smtClean="0">
                <a:solidFill>
                  <a:schemeClr val="tx2"/>
                </a:solidFill>
              </a:rPr>
              <a:t>Στο σχήμα (16) η κάθετη δύναμη  </a:t>
            </a:r>
            <a:r>
              <a:rPr lang="el-GR" sz="1800" dirty="0" smtClean="0">
                <a:solidFill>
                  <a:srgbClr val="C00000"/>
                </a:solidFill>
              </a:rPr>
              <a:t>ασκείται</a:t>
            </a:r>
            <a:r>
              <a:rPr lang="el-GR" sz="1800" dirty="0" smtClean="0">
                <a:solidFill>
                  <a:schemeClr val="tx2"/>
                </a:solidFill>
              </a:rPr>
              <a:t> στο σώμα </a:t>
            </a:r>
            <a:r>
              <a:rPr lang="el-GR" sz="1800" dirty="0" smtClean="0">
                <a:solidFill>
                  <a:srgbClr val="C00000"/>
                </a:solidFill>
              </a:rPr>
              <a:t>είτε</a:t>
            </a:r>
            <a:r>
              <a:rPr lang="el-GR" sz="1800" dirty="0" smtClean="0">
                <a:solidFill>
                  <a:schemeClr val="accent2"/>
                </a:solidFill>
              </a:rPr>
              <a:t> </a:t>
            </a:r>
            <a:r>
              <a:rPr lang="el-GR" sz="1800" dirty="0" smtClean="0">
                <a:solidFill>
                  <a:schemeClr val="tx2"/>
                </a:solidFill>
              </a:rPr>
              <a:t>αυτό </a:t>
            </a:r>
            <a:r>
              <a:rPr lang="el-GR" sz="1800" dirty="0" smtClean="0">
                <a:solidFill>
                  <a:srgbClr val="C00000"/>
                </a:solidFill>
              </a:rPr>
              <a:t>είναι ακίνητο, είτε κινείται</a:t>
            </a:r>
            <a:r>
              <a:rPr lang="el-GR" sz="1800" dirty="0" smtClean="0">
                <a:solidFill>
                  <a:schemeClr val="tx2"/>
                </a:solidFill>
              </a:rPr>
              <a:t> πάνω στο οριζόντιο δάπεδο και επειδή η επιφάνεια επαφής είναι οριζόντια, η δύναμη  είναι κατακόρυφη.</a:t>
            </a:r>
            <a:br>
              <a:rPr lang="el-GR" sz="1800" dirty="0" smtClean="0">
                <a:solidFill>
                  <a:schemeClr val="tx2"/>
                </a:solidFill>
              </a:rPr>
            </a:br>
            <a:r>
              <a:rPr lang="en-US" sz="1800" dirty="0" smtClean="0">
                <a:solidFill>
                  <a:schemeClr val="tx2"/>
                </a:solidFill>
              </a:rPr>
              <a:t>	</a:t>
            </a:r>
            <a:r>
              <a:rPr lang="el-GR" sz="1800" dirty="0" smtClean="0">
                <a:solidFill>
                  <a:schemeClr val="tx2"/>
                </a:solidFill>
              </a:rPr>
              <a:t>Στο σχήμα (17) η κάθετη δύναμη  </a:t>
            </a:r>
            <a:r>
              <a:rPr lang="el-GR" sz="1800" dirty="0" smtClean="0">
                <a:solidFill>
                  <a:srgbClr val="C00000"/>
                </a:solidFill>
              </a:rPr>
              <a:t>ασκείται</a:t>
            </a:r>
            <a:r>
              <a:rPr lang="el-GR" sz="1800" dirty="0" smtClean="0">
                <a:solidFill>
                  <a:schemeClr val="tx2"/>
                </a:solidFill>
              </a:rPr>
              <a:t> και πάλι </a:t>
            </a:r>
            <a:r>
              <a:rPr lang="el-GR" sz="1800" dirty="0" smtClean="0">
                <a:solidFill>
                  <a:srgbClr val="C00000"/>
                </a:solidFill>
              </a:rPr>
              <a:t>ανεξάρτητα από την ταχύτητα του σώματος </a:t>
            </a:r>
            <a:r>
              <a:rPr lang="el-GR" sz="1800" dirty="0" smtClean="0">
                <a:solidFill>
                  <a:schemeClr val="tx2"/>
                </a:solidFill>
              </a:rPr>
              <a:t>και όπως πάντα είναι κάθετη στην επιφάνεια επαφής, που στην περίπτωση αυτή είναι το πλάγιο επίπεδο.</a:t>
            </a:r>
            <a:endParaRPr lang="el-GR" sz="1800" dirty="0" smtClean="0">
              <a:solidFill>
                <a:schemeClr val="tx2"/>
              </a:solidFill>
              <a:latin typeface="Arial" charset="0"/>
            </a:endParaRPr>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27</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2050" name="Picture 2" descr="C:\Users\A\Desktop\STEFANOS\ΣΤΕΦΑΝΟΣ\ΕΡΓΑΣΙΑ\COREL\Β ΓΥΜΝΑΣΙΟΥ\ΠΠ ΔΥΝΑΜΙΚΗ 1\ΓΥΜ-Β-ΦΥΣ-ΠΠ-ΔΥΝΑΜΙΚΗ-9Α..jpg"/>
          <p:cNvPicPr>
            <a:picLocks noChangeAspect="1" noChangeArrowheads="1"/>
          </p:cNvPicPr>
          <p:nvPr/>
        </p:nvPicPr>
        <p:blipFill>
          <a:blip r:embed="rId2" cstate="print"/>
          <a:srcRect/>
          <a:stretch>
            <a:fillRect/>
          </a:stretch>
        </p:blipFill>
        <p:spPr bwMode="auto">
          <a:xfrm>
            <a:off x="1054608" y="2647188"/>
            <a:ext cx="7034784" cy="156362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indent="265113" algn="l"/>
            <a:r>
              <a:rPr lang="el-GR" sz="2000" dirty="0" smtClean="0">
                <a:solidFill>
                  <a:schemeClr val="tx2"/>
                </a:solidFill>
              </a:rPr>
              <a:t>Η </a:t>
            </a:r>
            <a:r>
              <a:rPr lang="el-GR" sz="2000" b="1" dirty="0" smtClean="0">
                <a:solidFill>
                  <a:srgbClr val="C00000"/>
                </a:solidFill>
              </a:rPr>
              <a:t>διεύθυνσή</a:t>
            </a:r>
            <a:r>
              <a:rPr lang="el-GR" sz="2000" dirty="0" smtClean="0">
                <a:solidFill>
                  <a:srgbClr val="C00000"/>
                </a:solidFill>
              </a:rPr>
              <a:t> </a:t>
            </a:r>
            <a:r>
              <a:rPr lang="el-GR" sz="2000" dirty="0" smtClean="0">
                <a:solidFill>
                  <a:schemeClr val="tx2"/>
                </a:solidFill>
              </a:rPr>
              <a:t>της είναι </a:t>
            </a:r>
            <a:r>
              <a:rPr lang="el-GR" sz="2000" b="1" dirty="0" smtClean="0">
                <a:solidFill>
                  <a:srgbClr val="C00000"/>
                </a:solidFill>
              </a:rPr>
              <a:t>κάθετη</a:t>
            </a:r>
            <a:r>
              <a:rPr lang="el-GR" sz="2000" dirty="0" smtClean="0">
                <a:solidFill>
                  <a:schemeClr val="tx2"/>
                </a:solidFill>
              </a:rPr>
              <a:t> στην επιφάνεια επαφής και η </a:t>
            </a:r>
            <a:r>
              <a:rPr lang="el-GR" sz="2000" b="1" dirty="0" smtClean="0">
                <a:solidFill>
                  <a:srgbClr val="C00000"/>
                </a:solidFill>
              </a:rPr>
              <a:t>φορά</a:t>
            </a:r>
            <a:r>
              <a:rPr lang="el-GR" sz="2000" dirty="0" smtClean="0">
                <a:solidFill>
                  <a:schemeClr val="tx2"/>
                </a:solidFill>
              </a:rPr>
              <a:t> της είναι από την επιφάνεια </a:t>
            </a:r>
            <a:r>
              <a:rPr lang="el-GR" sz="2000" b="1" dirty="0" smtClean="0">
                <a:solidFill>
                  <a:srgbClr val="C00000"/>
                </a:solidFill>
              </a:rPr>
              <a:t>προς το σώμα</a:t>
            </a:r>
            <a:r>
              <a:rPr lang="el-GR" sz="2000" dirty="0" smtClean="0">
                <a:solidFill>
                  <a:schemeClr val="tx2"/>
                </a:solidFill>
              </a:rPr>
              <a:t>.</a:t>
            </a:r>
            <a:endParaRPr lang="el-GR" sz="2000" dirty="0">
              <a:solidFill>
                <a:schemeClr val="tx2"/>
              </a:solidFill>
            </a:endParaRPr>
          </a:p>
        </p:txBody>
      </p:sp>
      <p:sp>
        <p:nvSpPr>
          <p:cNvPr id="5" name="4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28</a:t>
            </a:fld>
            <a:endParaRPr lang="el-GR"/>
          </a:p>
        </p:txBody>
      </p:sp>
      <p:sp>
        <p:nvSpPr>
          <p:cNvPr id="6" name="5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3074" name="Picture 2" descr="C:\Users\A\Desktop\STEFANOS\ΣΤΕΦΑΝΟΣ\ΕΡΓΑΣΙΑ\COREL\Β ΓΥΜΝΑΣΙΟΥ\ΠΠ ΔΥΝΑΜΙΚΗ 1\ΓΥΜ-Β-ΦΥΣ-ΠΠ-ΔΥΝΑΜΙΚΗ-9Β..jpg"/>
          <p:cNvPicPr>
            <a:picLocks noChangeAspect="1" noChangeArrowheads="1"/>
          </p:cNvPicPr>
          <p:nvPr/>
        </p:nvPicPr>
        <p:blipFill>
          <a:blip r:embed="rId2" cstate="print"/>
          <a:srcRect/>
          <a:stretch>
            <a:fillRect/>
          </a:stretch>
        </p:blipFill>
        <p:spPr bwMode="auto">
          <a:xfrm>
            <a:off x="1054608" y="2647188"/>
            <a:ext cx="7034784" cy="156362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472518" cy="1725602"/>
          </a:xfrm>
        </p:spPr>
        <p:txBody>
          <a:bodyPr/>
          <a:lstStyle/>
          <a:p>
            <a:pPr indent="265113" algn="l" hangingPunct="0">
              <a:tabLst>
                <a:tab pos="265113" algn="l"/>
              </a:tabLst>
            </a:pPr>
            <a:r>
              <a:rPr lang="el-GR" sz="1800" dirty="0" smtClean="0">
                <a:solidFill>
                  <a:schemeClr val="tx2"/>
                </a:solidFill>
              </a:rPr>
              <a:t>Το σχήμα (18) είναι η κάτοψη της κίνησης ενός σώματος σε οριζόντιο δάπεδο. Το σώμα κτυπά σε κατακόρυφα επίπεδα εμπόδια. </a:t>
            </a:r>
            <a:r>
              <a:rPr lang="el-GR" sz="1800" dirty="0" smtClean="0">
                <a:solidFill>
                  <a:srgbClr val="C00000"/>
                </a:solidFill>
              </a:rPr>
              <a:t>Κάθε φορά που κτυπά δέχεται μια κάθετη δύναμη</a:t>
            </a:r>
            <a:r>
              <a:rPr lang="el-GR" sz="1800" dirty="0" smtClean="0">
                <a:solidFill>
                  <a:schemeClr val="tx2"/>
                </a:solidFill>
              </a:rPr>
              <a:t>.</a:t>
            </a:r>
            <a:br>
              <a:rPr lang="el-GR" sz="1800" dirty="0" smtClean="0">
                <a:solidFill>
                  <a:schemeClr val="tx2"/>
                </a:solidFill>
              </a:rPr>
            </a:br>
            <a:r>
              <a:rPr lang="en-US" sz="1800" dirty="0" smtClean="0">
                <a:solidFill>
                  <a:schemeClr val="tx2"/>
                </a:solidFill>
              </a:rPr>
              <a:t>	</a:t>
            </a:r>
            <a:r>
              <a:rPr lang="el-GR" sz="1800" dirty="0" smtClean="0">
                <a:solidFill>
                  <a:schemeClr val="tx2"/>
                </a:solidFill>
              </a:rPr>
              <a:t>Στο σχήμα (19) το σώμα αφήνεται να κινηθεί σε μια κατακόρυφη σιδηροτροχιά. Το σώμα διαγράφει κατακόρυφη τροχιά, αρχικά πλάγια ευθύγραμμη, κατόπιν κυκλική και τελικά οριζόντια. Το σώμα </a:t>
            </a:r>
            <a:r>
              <a:rPr lang="el-GR" sz="1800" dirty="0" smtClean="0">
                <a:solidFill>
                  <a:srgbClr val="C00000"/>
                </a:solidFill>
              </a:rPr>
              <a:t>σε κάθε θέση της κίνησής του δέχεται την κάθετη δύναμη</a:t>
            </a:r>
            <a:r>
              <a:rPr lang="el-GR" sz="1800" dirty="0" smtClean="0">
                <a:solidFill>
                  <a:schemeClr val="tx2"/>
                </a:solidFill>
              </a:rPr>
              <a:t>.</a:t>
            </a:r>
            <a:endParaRPr lang="el-GR" sz="1800" dirty="0">
              <a:solidFill>
                <a:schemeClr val="tx2"/>
              </a:solidFill>
            </a:endParaRPr>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29</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4099" name="Picture 3" descr="C:\Users\A\Desktop\STEFANOS\ΣΤΕΦΑΝΟΣ\ΕΡΓΑΣΙΑ\COREL\Β ΓΥΜΝΑΣΙΟΥ\ΠΠ ΔΥΝΑΜΙΚΗ 1\ΓΥΜ-Β-ΦΥΣ-ΠΠ-ΔΥΝΑΜΙΚΗ-10Α..jpg"/>
          <p:cNvPicPr>
            <a:picLocks noChangeAspect="1" noChangeArrowheads="1"/>
          </p:cNvPicPr>
          <p:nvPr/>
        </p:nvPicPr>
        <p:blipFill>
          <a:blip r:embed="rId2" cstate="print"/>
          <a:srcRect/>
          <a:stretch>
            <a:fillRect/>
          </a:stretch>
        </p:blipFill>
        <p:spPr bwMode="auto">
          <a:xfrm>
            <a:off x="870204" y="2410176"/>
            <a:ext cx="7403592" cy="317906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548680"/>
            <a:ext cx="8229600" cy="4525963"/>
          </a:xfrm>
        </p:spPr>
        <p:txBody>
          <a:bodyPr>
            <a:normAutofit/>
          </a:bodyPr>
          <a:lstStyle/>
          <a:p>
            <a:pPr hangingPunct="0">
              <a:lnSpc>
                <a:spcPct val="80000"/>
              </a:lnSpc>
              <a:buFont typeface="Arial" charset="0"/>
              <a:buNone/>
            </a:pPr>
            <a:r>
              <a:rPr lang="el-GR" sz="2200" b="1" dirty="0" smtClean="0"/>
              <a:t> </a:t>
            </a:r>
            <a:endParaRPr lang="el-GR" sz="2200" dirty="0" smtClean="0">
              <a:solidFill>
                <a:schemeClr val="tx2"/>
              </a:solidFill>
            </a:endParaRPr>
          </a:p>
          <a:p>
            <a:pPr hangingPunct="0">
              <a:lnSpc>
                <a:spcPct val="80000"/>
              </a:lnSpc>
            </a:pPr>
            <a:r>
              <a:rPr lang="el-GR" sz="2400" b="1" dirty="0" smtClean="0">
                <a:solidFill>
                  <a:schemeClr val="tx2"/>
                </a:solidFill>
              </a:rPr>
              <a:t>Δυνάμεις επαφής – </a:t>
            </a:r>
            <a:r>
              <a:rPr lang="el-GR" sz="2400" b="1" dirty="0" smtClean="0">
                <a:solidFill>
                  <a:srgbClr val="C00000"/>
                </a:solidFill>
              </a:rPr>
              <a:t>Δυνάμεις από απόσταση (πεδίου)</a:t>
            </a:r>
            <a:endParaRPr lang="en-US" sz="2400" b="1" dirty="0" smtClean="0">
              <a:solidFill>
                <a:srgbClr val="C00000"/>
              </a:solidFill>
            </a:endParaRPr>
          </a:p>
          <a:p>
            <a:pPr hangingPunct="0">
              <a:lnSpc>
                <a:spcPct val="80000"/>
              </a:lnSpc>
              <a:buFont typeface="Arial" charset="0"/>
              <a:buNone/>
            </a:pPr>
            <a:endParaRPr lang="el-GR" sz="2200" dirty="0" smtClean="0">
              <a:solidFill>
                <a:schemeClr val="tx2"/>
              </a:solidFill>
            </a:endParaRPr>
          </a:p>
          <a:p>
            <a:pPr hangingPunct="0">
              <a:lnSpc>
                <a:spcPct val="80000"/>
              </a:lnSpc>
              <a:spcAft>
                <a:spcPts val="600"/>
              </a:spcAft>
              <a:buFont typeface="Arial" charset="0"/>
              <a:buNone/>
            </a:pPr>
            <a:r>
              <a:rPr lang="el-GR" sz="2200" dirty="0" smtClean="0">
                <a:solidFill>
                  <a:schemeClr val="tx2"/>
                </a:solidFill>
              </a:rPr>
              <a:t>	Οι αλληλεπιδράσεις- δυνάμεις μεταξύ των σωμάτων μπορεί να είναι:</a:t>
            </a:r>
          </a:p>
          <a:p>
            <a:pPr hangingPunct="0">
              <a:lnSpc>
                <a:spcPct val="80000"/>
              </a:lnSpc>
              <a:spcAft>
                <a:spcPts val="600"/>
              </a:spcAft>
              <a:buFont typeface="Arial" charset="0"/>
              <a:buNone/>
            </a:pPr>
            <a:r>
              <a:rPr lang="el-GR" sz="2200" b="1" dirty="0" smtClean="0">
                <a:solidFill>
                  <a:schemeClr val="tx2"/>
                </a:solidFill>
              </a:rPr>
              <a:t>α)	επαφής</a:t>
            </a:r>
            <a:r>
              <a:rPr lang="el-GR" sz="2200" dirty="0" smtClean="0">
                <a:solidFill>
                  <a:schemeClr val="tx2"/>
                </a:solidFill>
              </a:rPr>
              <a:t>,</a:t>
            </a:r>
            <a:r>
              <a:rPr lang="en-US" sz="2200" dirty="0" smtClean="0">
                <a:solidFill>
                  <a:schemeClr val="tx2"/>
                </a:solidFill>
              </a:rPr>
              <a:t>	</a:t>
            </a:r>
            <a:r>
              <a:rPr lang="el-GR" sz="2200" dirty="0" smtClean="0">
                <a:solidFill>
                  <a:schemeClr val="tx2"/>
                </a:solidFill>
              </a:rPr>
              <a:t>δηλαδή τα δύο σώματα ασκούν ανάμεσά τους </a:t>
            </a:r>
            <a:r>
              <a:rPr lang="en-US" sz="2200" dirty="0" smtClean="0">
                <a:solidFill>
                  <a:schemeClr val="tx2"/>
                </a:solidFill>
              </a:rPr>
              <a:t>			</a:t>
            </a:r>
            <a:r>
              <a:rPr lang="el-GR" sz="2200" dirty="0" smtClean="0">
                <a:solidFill>
                  <a:schemeClr val="tx2"/>
                </a:solidFill>
              </a:rPr>
              <a:t>δυνάμεις όταν</a:t>
            </a:r>
            <a:r>
              <a:rPr lang="en-US" sz="2200" dirty="0" smtClean="0">
                <a:solidFill>
                  <a:schemeClr val="tx2"/>
                </a:solidFill>
              </a:rPr>
              <a:t> </a:t>
            </a:r>
            <a:r>
              <a:rPr lang="el-GR" sz="2200" dirty="0" smtClean="0">
                <a:solidFill>
                  <a:schemeClr val="tx2"/>
                </a:solidFill>
              </a:rPr>
              <a:t>μεταξύ τους υπάρχει επαφή,</a:t>
            </a:r>
            <a:r>
              <a:rPr lang="en-US" sz="2200" dirty="0" smtClean="0">
                <a:solidFill>
                  <a:schemeClr val="tx2"/>
                </a:solidFill>
              </a:rPr>
              <a:t> 			</a:t>
            </a:r>
            <a:r>
              <a:rPr lang="el-GR" sz="2200" dirty="0" smtClean="0">
                <a:solidFill>
                  <a:schemeClr val="tx2"/>
                </a:solidFill>
              </a:rPr>
              <a:t>όπως η δύναμη της τριβής.</a:t>
            </a:r>
          </a:p>
          <a:p>
            <a:pPr hangingPunct="0">
              <a:lnSpc>
                <a:spcPct val="80000"/>
              </a:lnSpc>
              <a:buFont typeface="Arial" charset="0"/>
              <a:buNone/>
            </a:pPr>
            <a:r>
              <a:rPr lang="el-GR" sz="2200" b="1" dirty="0" smtClean="0">
                <a:solidFill>
                  <a:schemeClr val="tx2"/>
                </a:solidFill>
              </a:rPr>
              <a:t>β)	</a:t>
            </a:r>
            <a:r>
              <a:rPr lang="el-GR" sz="2200" b="1" dirty="0" smtClean="0">
                <a:solidFill>
                  <a:srgbClr val="C00000"/>
                </a:solidFill>
              </a:rPr>
              <a:t>πεδίου</a:t>
            </a:r>
            <a:r>
              <a:rPr lang="el-GR" sz="2200" dirty="0" smtClean="0">
                <a:solidFill>
                  <a:schemeClr val="tx2"/>
                </a:solidFill>
              </a:rPr>
              <a:t>,	δηλαδή τα σώματα ασκούν  μεταξύ τους </a:t>
            </a:r>
            <a:r>
              <a:rPr lang="en-US" sz="2200" dirty="0" smtClean="0">
                <a:solidFill>
                  <a:schemeClr val="tx2"/>
                </a:solidFill>
              </a:rPr>
              <a:t>			</a:t>
            </a:r>
            <a:r>
              <a:rPr lang="el-GR" sz="2200" b="1" dirty="0" smtClean="0">
                <a:solidFill>
                  <a:srgbClr val="C00000"/>
                </a:solidFill>
              </a:rPr>
              <a:t>δυνάμεις από</a:t>
            </a:r>
            <a:r>
              <a:rPr lang="en-US" sz="2200" b="1" dirty="0" smtClean="0">
                <a:solidFill>
                  <a:srgbClr val="C00000"/>
                </a:solidFill>
              </a:rPr>
              <a:t> </a:t>
            </a:r>
            <a:r>
              <a:rPr lang="el-GR" sz="2200" b="1" dirty="0" smtClean="0">
                <a:solidFill>
                  <a:srgbClr val="C00000"/>
                </a:solidFill>
              </a:rPr>
              <a:t>απόσταση</a:t>
            </a:r>
            <a:r>
              <a:rPr lang="el-GR" sz="2200" dirty="0" smtClean="0">
                <a:solidFill>
                  <a:srgbClr val="C00000"/>
                </a:solidFill>
              </a:rPr>
              <a:t> </a:t>
            </a:r>
            <a:r>
              <a:rPr lang="el-GR" sz="2200" dirty="0" smtClean="0">
                <a:solidFill>
                  <a:schemeClr val="tx2"/>
                </a:solidFill>
              </a:rPr>
              <a:t>χωρίς να</a:t>
            </a:r>
            <a:r>
              <a:rPr lang="en-US" sz="2200" dirty="0" smtClean="0">
                <a:solidFill>
                  <a:schemeClr val="tx2"/>
                </a:solidFill>
              </a:rPr>
              <a:t> </a:t>
            </a:r>
            <a:r>
              <a:rPr lang="el-GR" sz="2200" dirty="0" smtClean="0">
                <a:solidFill>
                  <a:schemeClr val="tx2"/>
                </a:solidFill>
              </a:rPr>
              <a:t>βρίσκονται σ’ </a:t>
            </a:r>
            <a:r>
              <a:rPr lang="en-US" sz="2200" dirty="0" smtClean="0">
                <a:solidFill>
                  <a:schemeClr val="tx2"/>
                </a:solidFill>
              </a:rPr>
              <a:t>		</a:t>
            </a:r>
            <a:r>
              <a:rPr lang="el-GR" sz="2200" dirty="0" smtClean="0">
                <a:solidFill>
                  <a:schemeClr val="tx2"/>
                </a:solidFill>
              </a:rPr>
              <a:t>επαφή, όπως η δύναμη</a:t>
            </a:r>
            <a:r>
              <a:rPr lang="en-US" sz="2200" dirty="0" smtClean="0">
                <a:solidFill>
                  <a:schemeClr val="tx2"/>
                </a:solidFill>
              </a:rPr>
              <a:t> </a:t>
            </a:r>
            <a:r>
              <a:rPr lang="el-GR" sz="2200" dirty="0" smtClean="0">
                <a:solidFill>
                  <a:schemeClr val="tx2"/>
                </a:solidFill>
              </a:rPr>
              <a:t>ανάμεσα σε δύο μαγνήτες.</a:t>
            </a:r>
          </a:p>
          <a:p>
            <a:pPr hangingPunct="0">
              <a:lnSpc>
                <a:spcPct val="80000"/>
              </a:lnSpc>
              <a:buFont typeface="Arial" charset="0"/>
              <a:buNone/>
            </a:pPr>
            <a:r>
              <a:rPr lang="el-GR" sz="2200" dirty="0" smtClean="0">
                <a:solidFill>
                  <a:schemeClr val="tx2"/>
                </a:solidFill>
              </a:rPr>
              <a:t> </a:t>
            </a:r>
          </a:p>
          <a:p>
            <a:pPr hangingPunct="0">
              <a:lnSpc>
                <a:spcPct val="80000"/>
              </a:lnSpc>
              <a:buFont typeface="Arial" charset="0"/>
              <a:buNone/>
            </a:pPr>
            <a:r>
              <a:rPr lang="el-GR" sz="2200" dirty="0" smtClean="0">
                <a:solidFill>
                  <a:schemeClr val="tx2"/>
                </a:solidFill>
              </a:rPr>
              <a:t> </a:t>
            </a:r>
          </a:p>
          <a:p>
            <a:pPr>
              <a:lnSpc>
                <a:spcPct val="80000"/>
              </a:lnSpc>
            </a:pPr>
            <a:endParaRPr lang="el-GR" sz="2200" dirty="0" smtClean="0"/>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3</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indent="265113" algn="l"/>
            <a:r>
              <a:rPr lang="el-GR" sz="2000" dirty="0" smtClean="0">
                <a:solidFill>
                  <a:schemeClr val="tx2"/>
                </a:solidFill>
              </a:rPr>
              <a:t>Η </a:t>
            </a:r>
            <a:r>
              <a:rPr lang="el-GR" sz="2000" b="1" dirty="0" smtClean="0">
                <a:solidFill>
                  <a:srgbClr val="C00000"/>
                </a:solidFill>
              </a:rPr>
              <a:t>διεύθυνσή</a:t>
            </a:r>
            <a:r>
              <a:rPr lang="el-GR" sz="2000" dirty="0" smtClean="0">
                <a:solidFill>
                  <a:schemeClr val="tx2"/>
                </a:solidFill>
              </a:rPr>
              <a:t> της είναι </a:t>
            </a:r>
            <a:r>
              <a:rPr lang="el-GR" sz="2000" b="1" dirty="0" smtClean="0">
                <a:solidFill>
                  <a:srgbClr val="C00000"/>
                </a:solidFill>
              </a:rPr>
              <a:t>κάθετη</a:t>
            </a:r>
            <a:r>
              <a:rPr lang="el-GR" sz="2000" dirty="0" smtClean="0">
                <a:solidFill>
                  <a:schemeClr val="tx2"/>
                </a:solidFill>
              </a:rPr>
              <a:t> στην επιφάνεια επαφής και η </a:t>
            </a:r>
            <a:r>
              <a:rPr lang="el-GR" sz="2000" b="1" dirty="0" smtClean="0">
                <a:solidFill>
                  <a:srgbClr val="C00000"/>
                </a:solidFill>
              </a:rPr>
              <a:t>φορά</a:t>
            </a:r>
            <a:r>
              <a:rPr lang="el-GR" sz="2000" dirty="0" smtClean="0">
                <a:solidFill>
                  <a:schemeClr val="tx2"/>
                </a:solidFill>
              </a:rPr>
              <a:t> της είναι από την επιφάνεια </a:t>
            </a:r>
            <a:r>
              <a:rPr lang="el-GR" sz="2000" b="1" dirty="0" smtClean="0">
                <a:solidFill>
                  <a:srgbClr val="C00000"/>
                </a:solidFill>
              </a:rPr>
              <a:t>προς το σώμα</a:t>
            </a:r>
            <a:r>
              <a:rPr lang="el-GR" sz="2000" dirty="0" smtClean="0">
                <a:solidFill>
                  <a:schemeClr val="tx2"/>
                </a:solidFill>
              </a:rPr>
              <a:t>.</a:t>
            </a:r>
            <a:endParaRPr lang="el-GR" sz="2000" dirty="0"/>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30</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5122" name="Picture 2" descr="C:\Users\A\Desktop\STEFANOS\ΣΤΕΦΑΝΟΣ\ΕΡΓΑΣΙΑ\COREL\Β ΓΥΜΝΑΣΙΟΥ\ΠΠ ΔΥΝΑΜΙΚΗ 1\ΓΥΜ-Β-ΦΥΣ-ΠΠ-ΔΥΝΑΜΙΚΗ-10Β..jpg"/>
          <p:cNvPicPr>
            <a:picLocks noChangeAspect="1" noChangeArrowheads="1"/>
          </p:cNvPicPr>
          <p:nvPr/>
        </p:nvPicPr>
        <p:blipFill>
          <a:blip r:embed="rId2" cstate="print"/>
          <a:srcRect/>
          <a:stretch>
            <a:fillRect/>
          </a:stretch>
        </p:blipFill>
        <p:spPr bwMode="auto">
          <a:xfrm>
            <a:off x="870204" y="2410176"/>
            <a:ext cx="7403592" cy="317906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642918"/>
            <a:ext cx="8229600" cy="4525963"/>
          </a:xfrm>
          <a:noFill/>
          <a:ln>
            <a:noFill/>
          </a:ln>
        </p:spPr>
        <p:style>
          <a:lnRef idx="2">
            <a:schemeClr val="accent1"/>
          </a:lnRef>
          <a:fillRef idx="1">
            <a:schemeClr val="lt1"/>
          </a:fillRef>
          <a:effectRef idx="0">
            <a:schemeClr val="accent1"/>
          </a:effectRef>
          <a:fontRef idx="minor">
            <a:schemeClr val="dk1"/>
          </a:fontRef>
        </p:style>
        <p:txBody>
          <a:bodyPr/>
          <a:lstStyle/>
          <a:p>
            <a:pPr hangingPunct="0">
              <a:buNone/>
            </a:pPr>
            <a:r>
              <a:rPr lang="el-GR" sz="1800" dirty="0" smtClean="0"/>
              <a:t> </a:t>
            </a:r>
            <a:endParaRPr lang="el-GR" sz="2400" dirty="0" smtClean="0"/>
          </a:p>
          <a:p>
            <a:pPr marL="0" indent="354013" hangingPunct="0">
              <a:buNone/>
            </a:pPr>
            <a:r>
              <a:rPr lang="el-GR" sz="2400" dirty="0" smtClean="0">
                <a:solidFill>
                  <a:schemeClr val="tx2"/>
                </a:solidFill>
              </a:rPr>
              <a:t>Αφού είδαμε τις συνηθισμένες δυνάμεις που ασκούνται σ’ ένα σώμα και </a:t>
            </a:r>
            <a:r>
              <a:rPr lang="el-GR" sz="2400" b="1" dirty="0" smtClean="0">
                <a:solidFill>
                  <a:schemeClr val="tx2"/>
                </a:solidFill>
              </a:rPr>
              <a:t>δεχθούμε ότι η μόνη δύναμη που του ασκείται από απόσταση (πεδίου) είναι το βάρος του</a:t>
            </a:r>
            <a:r>
              <a:rPr lang="el-GR" sz="2400" dirty="0" smtClean="0">
                <a:solidFill>
                  <a:schemeClr val="tx2"/>
                </a:solidFill>
              </a:rPr>
              <a:t>, μπορούμε να πούμε ότι:</a:t>
            </a:r>
            <a:endParaRPr lang="en-US" sz="2400" dirty="0" smtClean="0">
              <a:solidFill>
                <a:schemeClr val="tx2"/>
              </a:solidFill>
            </a:endParaRPr>
          </a:p>
          <a:p>
            <a:pPr marL="0" indent="354013" hangingPunct="0">
              <a:buNone/>
            </a:pPr>
            <a:endParaRPr lang="en-US" sz="2400" dirty="0" smtClean="0">
              <a:solidFill>
                <a:schemeClr val="tx2"/>
              </a:solidFill>
            </a:endParaRPr>
          </a:p>
          <a:p>
            <a:pPr marL="0" indent="354013" hangingPunct="0">
              <a:buNone/>
            </a:pPr>
            <a:endParaRPr lang="el-GR" sz="2400" dirty="0" smtClean="0">
              <a:solidFill>
                <a:schemeClr val="tx2"/>
              </a:solidFill>
            </a:endParaRPr>
          </a:p>
          <a:p>
            <a:pPr marL="0" indent="354013" hangingPunct="0">
              <a:buNone/>
            </a:pPr>
            <a:r>
              <a:rPr lang="el-GR" sz="2400" dirty="0" smtClean="0">
                <a:solidFill>
                  <a:schemeClr val="tx2"/>
                </a:solidFill>
              </a:rPr>
              <a:t> </a:t>
            </a:r>
          </a:p>
          <a:p>
            <a:pPr marL="0" indent="354013" hangingPunct="0">
              <a:buNone/>
            </a:pPr>
            <a:r>
              <a:rPr lang="el-GR" sz="2400" dirty="0" smtClean="0">
                <a:solidFill>
                  <a:schemeClr val="tx2"/>
                </a:solidFill>
              </a:rPr>
              <a:t>Πρέπει να καταλάβουμε ότι </a:t>
            </a:r>
            <a:r>
              <a:rPr lang="el-GR" sz="2400" b="1" dirty="0" smtClean="0">
                <a:solidFill>
                  <a:schemeClr val="tx2"/>
                </a:solidFill>
              </a:rPr>
              <a:t>δύναμη, εκτός του βάρους, σημαίνει επαφή</a:t>
            </a:r>
            <a:r>
              <a:rPr lang="el-GR" sz="2400" dirty="0" smtClean="0">
                <a:solidFill>
                  <a:schemeClr val="tx2"/>
                </a:solidFill>
              </a:rPr>
              <a:t>.</a:t>
            </a:r>
          </a:p>
          <a:p>
            <a:endParaRPr lang="el-GR" sz="2400" dirty="0"/>
          </a:p>
        </p:txBody>
      </p:sp>
      <p:sp>
        <p:nvSpPr>
          <p:cNvPr id="7" name="6 - Ορθογώνιο"/>
          <p:cNvSpPr/>
          <p:nvPr/>
        </p:nvSpPr>
        <p:spPr>
          <a:xfrm>
            <a:off x="714348" y="2714620"/>
            <a:ext cx="7500990" cy="928694"/>
          </a:xfrm>
          <a:prstGeom prst="rect">
            <a:avLst/>
          </a:prstGeom>
          <a:solidFill>
            <a:srgbClr val="85CA3A">
              <a:alpha val="94000"/>
            </a:srgbClr>
          </a:solidFill>
          <a:ln w="19050">
            <a:noFill/>
          </a:ln>
        </p:spPr>
        <p:style>
          <a:lnRef idx="2">
            <a:schemeClr val="accent4"/>
          </a:lnRef>
          <a:fillRef idx="1">
            <a:schemeClr val="lt1"/>
          </a:fillRef>
          <a:effectRef idx="0">
            <a:schemeClr val="accent4"/>
          </a:effectRef>
          <a:fontRef idx="minor">
            <a:schemeClr val="dk1"/>
          </a:fontRef>
        </p:style>
        <p:txBody>
          <a:bodyPr rtlCol="0" anchor="ctr"/>
          <a:lstStyle/>
          <a:p>
            <a:pPr marL="0" indent="354013" algn="just" hangingPunct="0">
              <a:buNone/>
            </a:pPr>
            <a:r>
              <a:rPr lang="el-GR" sz="2400" dirty="0" smtClean="0">
                <a:solidFill>
                  <a:schemeClr val="tx2"/>
                </a:solidFill>
              </a:rPr>
              <a:t>σ’ ένα σώμα </a:t>
            </a:r>
            <a:r>
              <a:rPr lang="el-GR" sz="2400" b="1" dirty="0" smtClean="0">
                <a:solidFill>
                  <a:schemeClr val="tx2"/>
                </a:solidFill>
              </a:rPr>
              <a:t>ασκούνται</a:t>
            </a:r>
            <a:r>
              <a:rPr lang="el-GR" sz="2400" b="1" dirty="0" smtClean="0">
                <a:solidFill>
                  <a:schemeClr val="accent2"/>
                </a:solidFill>
              </a:rPr>
              <a:t> </a:t>
            </a:r>
            <a:r>
              <a:rPr lang="el-GR" sz="2400" b="1" dirty="0" smtClean="0">
                <a:solidFill>
                  <a:srgbClr val="C00000"/>
                </a:solidFill>
              </a:rPr>
              <a:t>τόσες δυνάμεις όσες είναι οι επαφές του, συν μία, το βάρος του</a:t>
            </a:r>
            <a:r>
              <a:rPr lang="el-GR" sz="2400" dirty="0" smtClean="0">
                <a:solidFill>
                  <a:schemeClr val="tx2"/>
                </a:solidFill>
              </a:rPr>
              <a:t>.</a:t>
            </a:r>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31</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696"/>
            <a:ext cx="8229600" cy="1143000"/>
          </a:xfrm>
        </p:spPr>
        <p:txBody>
          <a:bodyPr/>
          <a:lstStyle/>
          <a:p>
            <a:pPr indent="265113" algn="l" defTabSz="265113"/>
            <a:r>
              <a:rPr lang="el-GR" sz="2000" dirty="0" smtClean="0">
                <a:solidFill>
                  <a:schemeClr val="tx2"/>
                </a:solidFill>
              </a:rPr>
              <a:t>Στο σχήμα (20) βλέπουμε το σώμα σε διαδοχικές θέσεις των τροχιών του. Το σώμα κινείται χωρίς να βρίσκεται σε επαφή με άλλο σώμα.</a:t>
            </a:r>
            <a:r>
              <a:rPr lang="en-US" sz="2000" dirty="0" smtClean="0">
                <a:solidFill>
                  <a:schemeClr val="tx2"/>
                </a:solidFill>
              </a:rPr>
              <a:t> </a:t>
            </a:r>
            <a:br>
              <a:rPr lang="en-US" sz="2000" dirty="0" smtClean="0">
                <a:solidFill>
                  <a:schemeClr val="tx2"/>
                </a:solidFill>
              </a:rPr>
            </a:br>
            <a:r>
              <a:rPr lang="en-US" sz="2000" dirty="0" smtClean="0">
                <a:solidFill>
                  <a:schemeClr val="tx2"/>
                </a:solidFill>
              </a:rPr>
              <a:t>	</a:t>
            </a:r>
            <a:r>
              <a:rPr lang="el-GR" sz="2000" dirty="0" smtClean="0">
                <a:solidFill>
                  <a:srgbClr val="C00000"/>
                </a:solidFill>
              </a:rPr>
              <a:t>Η μόνη δύναμη που του ασκείται είναι το βάρος του</a:t>
            </a:r>
            <a:r>
              <a:rPr lang="el-GR" sz="2000" dirty="0" smtClean="0">
                <a:solidFill>
                  <a:schemeClr val="tx2"/>
                </a:solidFill>
              </a:rPr>
              <a:t>.</a:t>
            </a:r>
            <a:endParaRPr lang="el-GR" sz="2000" dirty="0">
              <a:solidFill>
                <a:schemeClr val="tx2"/>
              </a:solidFill>
            </a:endParaRPr>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32</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1026" name="Picture 2" descr="C:\Users\A\Desktop\STEFANOS\ΣΤΕΦΑΝΟΣ\ΕΡΓΑΣΙΑ\COREL\Β ΓΥΜΝΑΣΙΟΥ\ΠΠ ΔΥΝΑΜΙΚΗ 1\ΓΥΜ-Β-ΦΥΣ-ΠΠ-ΔΥΝΑΜΙΚΗ-11A..jpg"/>
          <p:cNvPicPr>
            <a:picLocks noChangeAspect="1" noChangeArrowheads="1"/>
          </p:cNvPicPr>
          <p:nvPr/>
        </p:nvPicPr>
        <p:blipFill>
          <a:blip r:embed="rId2" cstate="print"/>
          <a:srcRect/>
          <a:stretch>
            <a:fillRect/>
          </a:stretch>
        </p:blipFill>
        <p:spPr bwMode="auto">
          <a:xfrm>
            <a:off x="1363980" y="2239112"/>
            <a:ext cx="6416040" cy="2990088"/>
          </a:xfrm>
          <a:prstGeom prst="rect">
            <a:avLst/>
          </a:prstGeom>
          <a:noFill/>
        </p:spPr>
      </p:pic>
      <p:sp>
        <p:nvSpPr>
          <p:cNvPr id="6" name="1 - Τίτλος"/>
          <p:cNvSpPr txBox="1">
            <a:spLocks/>
          </p:cNvSpPr>
          <p:nvPr/>
        </p:nvSpPr>
        <p:spPr bwMode="auto">
          <a:xfrm>
            <a:off x="467544" y="332656"/>
            <a:ext cx="2304256" cy="36004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357188" marR="0" lvl="0" indent="-357188" algn="just" defTabSz="914400" rtl="0" eaLnBrk="1" fontAlgn="base" latinLnBrk="0" hangingPunct="0">
              <a:lnSpc>
                <a:spcPct val="100000"/>
              </a:lnSpc>
              <a:spcBef>
                <a:spcPct val="0"/>
              </a:spcBef>
              <a:spcAft>
                <a:spcPts val="0"/>
              </a:spcAft>
              <a:buClrTx/>
              <a:buSzTx/>
              <a:buFontTx/>
              <a:buNone/>
              <a:tabLst/>
              <a:defRPr/>
            </a:pPr>
            <a:r>
              <a:rPr kumimoji="0" lang="el-GR" sz="2300" b="1" i="0" u="none" strike="noStrike" kern="1200" cap="small" spc="0" normalizeH="0" baseline="0" noProof="0" smtClean="0">
                <a:ln>
                  <a:noFill/>
                </a:ln>
                <a:solidFill>
                  <a:schemeClr val="tx1"/>
                </a:solidFill>
                <a:effectLst/>
                <a:uLnTx/>
                <a:uFillTx/>
                <a:latin typeface="+mj-lt"/>
                <a:ea typeface="+mj-ea"/>
                <a:cs typeface="+mj-cs"/>
              </a:rPr>
              <a:t>Ε φ α ρ μ ο γ η  1</a:t>
            </a:r>
            <a:endParaRPr kumimoji="0" lang="el-GR" sz="23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800" b="1" dirty="0" smtClean="0"/>
              <a:t>Καμιά επαφή, μία δύναμη.</a:t>
            </a:r>
            <a:endParaRPr lang="el-GR" sz="2800" dirty="0"/>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33</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2050" name="Picture 2" descr="C:\Users\A\Desktop\STEFANOS\ΣΤΕΦΑΝΟΣ\ΕΡΓΑΣΙΑ\COREL\Β ΓΥΜΝΑΣΙΟΥ\ΠΠ ΔΥΝΑΜΙΚΗ 1\ΓΥΜ-Β-ΦΥΣ-ΠΠ-ΔΥΝΑΜΙΚΗ-11B..jpg"/>
          <p:cNvPicPr>
            <a:picLocks noChangeAspect="1" noChangeArrowheads="1"/>
          </p:cNvPicPr>
          <p:nvPr/>
        </p:nvPicPr>
        <p:blipFill>
          <a:blip r:embed="rId2" cstate="print"/>
          <a:srcRect/>
          <a:stretch>
            <a:fillRect/>
          </a:stretch>
        </p:blipFill>
        <p:spPr bwMode="auto">
          <a:xfrm>
            <a:off x="1363980" y="2239112"/>
            <a:ext cx="6416040" cy="299008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4704"/>
            <a:ext cx="8229600" cy="998984"/>
          </a:xfrm>
        </p:spPr>
        <p:txBody>
          <a:bodyPr/>
          <a:lstStyle/>
          <a:p>
            <a:pPr indent="265113" algn="l" hangingPunct="0">
              <a:tabLst>
                <a:tab pos="265113" algn="l"/>
              </a:tabLst>
            </a:pPr>
            <a:r>
              <a:rPr lang="el-GR" sz="2000" dirty="0" smtClean="0">
                <a:solidFill>
                  <a:schemeClr val="tx2"/>
                </a:solidFill>
              </a:rPr>
              <a:t>Τα σώματα του σχήματος (21) δέχονται σε κάθε περίπτωση </a:t>
            </a:r>
            <a:r>
              <a:rPr lang="el-GR" sz="2000" dirty="0" smtClean="0">
                <a:solidFill>
                  <a:srgbClr val="C00000"/>
                </a:solidFill>
              </a:rPr>
              <a:t>μια δύναμη επαφής</a:t>
            </a:r>
            <a:r>
              <a:rPr lang="el-GR" sz="2000" dirty="0" smtClean="0">
                <a:solidFill>
                  <a:schemeClr val="tx2"/>
                </a:solidFill>
              </a:rPr>
              <a:t>.</a:t>
            </a:r>
            <a:r>
              <a:rPr lang="el-GR" sz="2000" dirty="0" smtClean="0"/>
              <a:t/>
            </a:r>
            <a:br>
              <a:rPr lang="el-GR" sz="2000" dirty="0" smtClean="0"/>
            </a:br>
            <a:r>
              <a:rPr lang="en-US" sz="2000" dirty="0" smtClean="0"/>
              <a:t>	</a:t>
            </a:r>
            <a:r>
              <a:rPr lang="el-GR" sz="2000" dirty="0" smtClean="0">
                <a:solidFill>
                  <a:schemeClr val="tx2"/>
                </a:solidFill>
              </a:rPr>
              <a:t>Δέχονται βεβαίως </a:t>
            </a:r>
            <a:r>
              <a:rPr lang="el-GR" sz="2000" dirty="0" smtClean="0">
                <a:solidFill>
                  <a:srgbClr val="C00000"/>
                </a:solidFill>
              </a:rPr>
              <a:t>και τη δύναμη του βάρους τους</a:t>
            </a:r>
            <a:r>
              <a:rPr lang="el-GR" sz="2000" dirty="0" smtClean="0">
                <a:solidFill>
                  <a:schemeClr val="tx2"/>
                </a:solidFill>
              </a:rPr>
              <a:t>.</a:t>
            </a:r>
            <a:endParaRPr lang="el-GR" sz="2000" dirty="0"/>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34</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1026" name="Picture 2" descr="C:\Users\A\Desktop\STEFANOS\ΣΤΕΦΑΝΟΣ\ΕΡΓΑΣΙΑ\COREL\Β ΓΥΜΝΑΣΙΟΥ\ΠΠ ΔΥΝΑΜΙΚΗ 1\ΓΥΜ-Β-ΦΥΣ-ΠΠ-ΔΥΝΑΜΙΚΗ-12Α..jpg"/>
          <p:cNvPicPr>
            <a:picLocks noChangeAspect="1" noChangeArrowheads="1"/>
          </p:cNvPicPr>
          <p:nvPr/>
        </p:nvPicPr>
        <p:blipFill>
          <a:blip r:embed="rId2" cstate="print"/>
          <a:srcRect/>
          <a:stretch>
            <a:fillRect/>
          </a:stretch>
        </p:blipFill>
        <p:spPr bwMode="auto">
          <a:xfrm>
            <a:off x="929640" y="2038312"/>
            <a:ext cx="7284720" cy="4126992"/>
          </a:xfrm>
          <a:prstGeom prst="rect">
            <a:avLst/>
          </a:prstGeom>
          <a:noFill/>
        </p:spPr>
      </p:pic>
      <p:sp>
        <p:nvSpPr>
          <p:cNvPr id="6" name="1 - Τίτλος"/>
          <p:cNvSpPr txBox="1">
            <a:spLocks/>
          </p:cNvSpPr>
          <p:nvPr/>
        </p:nvSpPr>
        <p:spPr bwMode="auto">
          <a:xfrm>
            <a:off x="467544" y="332656"/>
            <a:ext cx="2304256" cy="36004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357188" marR="0" lvl="0" indent="-357188" algn="just" defTabSz="914400" rtl="0" eaLnBrk="1" fontAlgn="base" latinLnBrk="0" hangingPunct="0">
              <a:lnSpc>
                <a:spcPct val="100000"/>
              </a:lnSpc>
              <a:spcBef>
                <a:spcPct val="0"/>
              </a:spcBef>
              <a:spcAft>
                <a:spcPts val="0"/>
              </a:spcAft>
              <a:buClrTx/>
              <a:buSzTx/>
              <a:buFontTx/>
              <a:buNone/>
              <a:tabLst/>
              <a:defRPr/>
            </a:pPr>
            <a:r>
              <a:rPr kumimoji="0" lang="el-GR" sz="2300" b="1" i="0" u="none" strike="noStrike" kern="1200" cap="small" spc="0" normalizeH="0" baseline="0" noProof="0" dirty="0" smtClean="0">
                <a:ln>
                  <a:noFill/>
                </a:ln>
                <a:solidFill>
                  <a:schemeClr val="tx1"/>
                </a:solidFill>
                <a:effectLst/>
                <a:uLnTx/>
                <a:uFillTx/>
                <a:latin typeface="+mj-lt"/>
                <a:ea typeface="+mj-ea"/>
                <a:cs typeface="+mj-cs"/>
              </a:rPr>
              <a:t>Ε φ α ρ μ ο γ η  </a:t>
            </a:r>
            <a:r>
              <a:rPr kumimoji="0" lang="en-US" sz="2300" b="1" i="0" u="none" strike="noStrike" kern="1200" cap="small" spc="0" normalizeH="0" baseline="0" noProof="0" dirty="0" smtClean="0">
                <a:ln>
                  <a:noFill/>
                </a:ln>
                <a:solidFill>
                  <a:schemeClr val="tx1"/>
                </a:solidFill>
                <a:effectLst/>
                <a:uLnTx/>
                <a:uFillTx/>
                <a:latin typeface="+mj-lt"/>
                <a:ea typeface="+mj-ea"/>
                <a:cs typeface="+mj-cs"/>
              </a:rPr>
              <a:t>2</a:t>
            </a:r>
            <a:endParaRPr kumimoji="0" lang="el-GR" sz="23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800" b="1" dirty="0" smtClean="0"/>
              <a:t>Μία επαφή, δύο δυνάμεις.</a:t>
            </a:r>
            <a:endParaRPr lang="el-GR" sz="2800" dirty="0"/>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35</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2050" name="Picture 2" descr="C:\Users\A\Desktop\STEFANOS\ΣΤΕΦΑΝΟΣ\ΕΡΓΑΣΙΑ\COREL\Β ΓΥΜΝΑΣΙΟΥ\ΠΠ ΔΥΝΑΜΙΚΗ 1\ΓΥΜ-Β-ΦΥΣ-ΠΠ-ΔΥΝΑΜΙΚΗ-12Β..jpg"/>
          <p:cNvPicPr>
            <a:picLocks noChangeAspect="1" noChangeArrowheads="1"/>
          </p:cNvPicPr>
          <p:nvPr/>
        </p:nvPicPr>
        <p:blipFill>
          <a:blip r:embed="rId2" cstate="print"/>
          <a:srcRect/>
          <a:stretch>
            <a:fillRect/>
          </a:stretch>
        </p:blipFill>
        <p:spPr bwMode="auto">
          <a:xfrm>
            <a:off x="929640" y="2038312"/>
            <a:ext cx="7284720" cy="412699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45840"/>
            <a:ext cx="8229600" cy="1143000"/>
          </a:xfrm>
        </p:spPr>
        <p:txBody>
          <a:bodyPr/>
          <a:lstStyle/>
          <a:p>
            <a:pPr indent="265113" algn="l">
              <a:tabLst>
                <a:tab pos="265113" algn="l"/>
              </a:tabLst>
            </a:pPr>
            <a:r>
              <a:rPr lang="el-GR" sz="2000" dirty="0" smtClean="0">
                <a:solidFill>
                  <a:schemeClr val="tx2"/>
                </a:solidFill>
              </a:rPr>
              <a:t>Τα σώματα του σχήματος (22), εκτός του σώματος </a:t>
            </a:r>
            <a:r>
              <a:rPr lang="el-GR" sz="2000" dirty="0" smtClean="0">
                <a:solidFill>
                  <a:schemeClr val="tx2"/>
                </a:solidFill>
                <a:latin typeface="Times New Roman" pitchFamily="18" charset="0"/>
                <a:cs typeface="Times New Roman" pitchFamily="18" charset="0"/>
              </a:rPr>
              <a:t>Σ</a:t>
            </a:r>
            <a:r>
              <a:rPr lang="el-GR" sz="2000" baseline="-25000" dirty="0" smtClean="0">
                <a:solidFill>
                  <a:schemeClr val="tx2"/>
                </a:solidFill>
                <a:latin typeface="Times New Roman" pitchFamily="18" charset="0"/>
                <a:cs typeface="Times New Roman" pitchFamily="18" charset="0"/>
              </a:rPr>
              <a:t>4</a:t>
            </a:r>
            <a:r>
              <a:rPr lang="el-GR" sz="2000" dirty="0" smtClean="0">
                <a:solidFill>
                  <a:schemeClr val="tx2"/>
                </a:solidFill>
              </a:rPr>
              <a:t>, δέχονται σε κάθε περίπτωση </a:t>
            </a:r>
            <a:r>
              <a:rPr lang="el-GR" sz="2000" dirty="0" smtClean="0">
                <a:solidFill>
                  <a:srgbClr val="C00000"/>
                </a:solidFill>
              </a:rPr>
              <a:t>δύο δυνάμεις επαφής</a:t>
            </a:r>
            <a:r>
              <a:rPr lang="el-GR" sz="2000" dirty="0" smtClean="0">
                <a:solidFill>
                  <a:schemeClr val="tx2"/>
                </a:solidFill>
              </a:rPr>
              <a:t>.</a:t>
            </a:r>
            <a:r>
              <a:rPr lang="en-US" sz="2000" dirty="0" smtClean="0">
                <a:solidFill>
                  <a:schemeClr val="tx2"/>
                </a:solidFill>
              </a:rPr>
              <a:t/>
            </a:r>
            <a:br>
              <a:rPr lang="en-US" sz="2000" dirty="0" smtClean="0">
                <a:solidFill>
                  <a:schemeClr val="tx2"/>
                </a:solidFill>
              </a:rPr>
            </a:br>
            <a:r>
              <a:rPr lang="en-US" sz="2000" dirty="0" smtClean="0">
                <a:solidFill>
                  <a:schemeClr val="tx2"/>
                </a:solidFill>
              </a:rPr>
              <a:t>	</a:t>
            </a:r>
            <a:r>
              <a:rPr lang="el-GR" sz="2000" dirty="0" smtClean="0">
                <a:solidFill>
                  <a:schemeClr val="tx2"/>
                </a:solidFill>
              </a:rPr>
              <a:t>Όλα τα σώματα δέχονται βεβαίως </a:t>
            </a:r>
            <a:r>
              <a:rPr lang="el-GR" sz="2000" dirty="0" smtClean="0">
                <a:solidFill>
                  <a:srgbClr val="C00000"/>
                </a:solidFill>
              </a:rPr>
              <a:t>και τη δύναμη του βάρους τους</a:t>
            </a:r>
            <a:r>
              <a:rPr lang="el-GR" sz="2000" dirty="0" smtClean="0">
                <a:solidFill>
                  <a:schemeClr val="tx2"/>
                </a:solidFill>
              </a:rPr>
              <a:t>.</a:t>
            </a:r>
            <a:endParaRPr lang="el-GR" sz="2000" dirty="0">
              <a:solidFill>
                <a:schemeClr val="tx2"/>
              </a:solidFill>
            </a:endParaRPr>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36</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2052" name="Picture 4" descr="C:\Users\A\Desktop\STEFANOS\ΣΤΕΦΑΝΟΣ\ΕΡΓΑΣΙΑ\COREL\Β ΓΥΜΝΑΣΙΟΥ\ΠΠ ΔΥΝΑΜΙΚΗ 1\ΓΥΜ-Β-ΦΥΣ-ΠΠ-ΔΥΝΑΜΙΚΗ-13Α..jpg"/>
          <p:cNvPicPr>
            <a:picLocks noChangeAspect="1" noChangeArrowheads="1"/>
          </p:cNvPicPr>
          <p:nvPr/>
        </p:nvPicPr>
        <p:blipFill>
          <a:blip r:embed="rId2" cstate="print"/>
          <a:srcRect/>
          <a:stretch>
            <a:fillRect/>
          </a:stretch>
        </p:blipFill>
        <p:spPr bwMode="auto">
          <a:xfrm>
            <a:off x="958596" y="2139696"/>
            <a:ext cx="7226808" cy="2578608"/>
          </a:xfrm>
          <a:prstGeom prst="rect">
            <a:avLst/>
          </a:prstGeom>
          <a:noFill/>
        </p:spPr>
      </p:pic>
      <p:sp>
        <p:nvSpPr>
          <p:cNvPr id="6" name="1 - Τίτλος"/>
          <p:cNvSpPr txBox="1">
            <a:spLocks/>
          </p:cNvSpPr>
          <p:nvPr/>
        </p:nvSpPr>
        <p:spPr bwMode="auto">
          <a:xfrm>
            <a:off x="467544" y="332656"/>
            <a:ext cx="2304256" cy="36004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357188" marR="0" lvl="0" indent="-357188" algn="just" defTabSz="914400" rtl="0" eaLnBrk="1" fontAlgn="base" latinLnBrk="0" hangingPunct="0">
              <a:lnSpc>
                <a:spcPct val="100000"/>
              </a:lnSpc>
              <a:spcBef>
                <a:spcPct val="0"/>
              </a:spcBef>
              <a:spcAft>
                <a:spcPts val="0"/>
              </a:spcAft>
              <a:buClrTx/>
              <a:buSzTx/>
              <a:buFontTx/>
              <a:buNone/>
              <a:tabLst/>
              <a:defRPr/>
            </a:pPr>
            <a:r>
              <a:rPr kumimoji="0" lang="el-GR" sz="2300" b="1" i="0" u="none" strike="noStrike" kern="1200" cap="small" spc="0" normalizeH="0" baseline="0" noProof="0" dirty="0" smtClean="0">
                <a:ln>
                  <a:noFill/>
                </a:ln>
                <a:solidFill>
                  <a:schemeClr val="tx1"/>
                </a:solidFill>
                <a:effectLst/>
                <a:uLnTx/>
                <a:uFillTx/>
                <a:latin typeface="+mj-lt"/>
                <a:ea typeface="+mj-ea"/>
                <a:cs typeface="+mj-cs"/>
              </a:rPr>
              <a:t>Ε φ α ρ μ ο γ η  </a:t>
            </a:r>
            <a:r>
              <a:rPr lang="en-US" sz="2300" b="1" cap="small" dirty="0" smtClean="0">
                <a:latin typeface="+mj-lt"/>
                <a:ea typeface="+mj-ea"/>
                <a:cs typeface="+mj-cs"/>
              </a:rPr>
              <a:t>3</a:t>
            </a:r>
            <a:endParaRPr kumimoji="0" lang="el-GR" sz="23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800" b="1" dirty="0" smtClean="0"/>
              <a:t>Δύο επαφές, τρεις δυνάμεις.</a:t>
            </a:r>
            <a:endParaRPr lang="el-GR" sz="2800" dirty="0"/>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37</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1028" name="Picture 4" descr="C:\Users\A\Desktop\STEFANOS\ΣΤΕΦΑΝΟΣ\ΕΡΓΑΣΙΑ\COREL\Β ΓΥΜΝΑΣΙΟΥ\ΠΠ ΔΥΝΑΜΙΚΗ 1\ΓΥΜ-Β-ΦΥΣ-ΠΠ-ΔΥΝΑΜΙΚΗ-13Β..jpg"/>
          <p:cNvPicPr>
            <a:picLocks noChangeAspect="1" noChangeArrowheads="1"/>
          </p:cNvPicPr>
          <p:nvPr/>
        </p:nvPicPr>
        <p:blipFill>
          <a:blip r:embed="rId2" cstate="print"/>
          <a:srcRect/>
          <a:stretch>
            <a:fillRect/>
          </a:stretch>
        </p:blipFill>
        <p:spPr bwMode="auto">
          <a:xfrm>
            <a:off x="958596" y="2139696"/>
            <a:ext cx="7226808" cy="257860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340768"/>
            <a:ext cx="8229600" cy="4525963"/>
          </a:xfrm>
        </p:spPr>
        <p:txBody>
          <a:bodyPr rtlCol="0">
            <a:normAutofit fontScale="55000" lnSpcReduction="20000"/>
          </a:bodyPr>
          <a:lstStyle/>
          <a:p>
            <a:pPr marL="0" indent="0" defTabSz="354013" fontAlgn="auto" hangingPunct="0">
              <a:spcAft>
                <a:spcPts val="0"/>
              </a:spcAft>
              <a:buFont typeface="Arial" pitchFamily="34" charset="0"/>
              <a:buNone/>
              <a:defRPr/>
            </a:pPr>
            <a:r>
              <a:rPr lang="el-GR" dirty="0" smtClean="0">
                <a:solidFill>
                  <a:schemeClr val="tx2"/>
                </a:solidFill>
              </a:rPr>
              <a:t>	Αρχικά παρατηρήσαμε τρεις κατηγορίες δυνάμεων που δρουν μεταξύ των σωμάτων από απόσταση, δηλαδή χωρίς να υπάρχει επαφή μεταξύ των δύο σωμάτων.</a:t>
            </a:r>
          </a:p>
          <a:p>
            <a:pPr fontAlgn="auto" hangingPunct="0">
              <a:lnSpc>
                <a:spcPct val="170000"/>
              </a:lnSpc>
              <a:spcAft>
                <a:spcPts val="600"/>
              </a:spcAft>
              <a:buFont typeface="Arial" pitchFamily="34" charset="0"/>
              <a:buNone/>
              <a:defRPr/>
            </a:pPr>
            <a:r>
              <a:rPr lang="el-GR" dirty="0" smtClean="0">
                <a:solidFill>
                  <a:schemeClr val="tx2"/>
                </a:solidFill>
              </a:rPr>
              <a:t>	Οι δυνάμεις αυτές είναι:</a:t>
            </a:r>
          </a:p>
          <a:p>
            <a:pPr marL="0" indent="0" defTabSz="354013" fontAlgn="auto" hangingPunct="0">
              <a:lnSpc>
                <a:spcPct val="120000"/>
              </a:lnSpc>
              <a:spcBef>
                <a:spcPts val="0"/>
              </a:spcBef>
              <a:spcAft>
                <a:spcPts val="0"/>
              </a:spcAft>
              <a:buFont typeface="Arial" pitchFamily="34" charset="0"/>
              <a:buNone/>
              <a:defRPr/>
            </a:pPr>
            <a:r>
              <a:rPr lang="el-GR" b="1" dirty="0" smtClean="0">
                <a:solidFill>
                  <a:schemeClr val="tx2"/>
                </a:solidFill>
              </a:rPr>
              <a:t>α)	</a:t>
            </a:r>
            <a:r>
              <a:rPr lang="el-GR" b="1" dirty="0" smtClean="0">
                <a:solidFill>
                  <a:srgbClr val="C00000"/>
                </a:solidFill>
              </a:rPr>
              <a:t>βαρυτικές</a:t>
            </a:r>
            <a:r>
              <a:rPr lang="el-GR" dirty="0" smtClean="0">
                <a:solidFill>
                  <a:schemeClr val="tx2"/>
                </a:solidFill>
              </a:rPr>
              <a:t>,		όπως οι ελκτικές δυνάμεις που ασκεί η Γη σ’ όλα τα σώματα</a:t>
            </a:r>
          </a:p>
          <a:p>
            <a:pPr marL="1798638" indent="0" fontAlgn="auto" hangingPunct="0">
              <a:lnSpc>
                <a:spcPct val="120000"/>
              </a:lnSpc>
              <a:spcBef>
                <a:spcPts val="0"/>
              </a:spcBef>
              <a:spcAft>
                <a:spcPts val="0"/>
              </a:spcAft>
              <a:buFont typeface="Arial" pitchFamily="34" charset="0"/>
              <a:buNone/>
              <a:defRPr/>
            </a:pPr>
            <a:r>
              <a:rPr lang="el-GR" dirty="0" smtClean="0">
                <a:solidFill>
                  <a:schemeClr val="tx2"/>
                </a:solidFill>
              </a:rPr>
              <a:t>γύρω της, αλλά και στη Σελήνη ή οι δυνάμεις ανάμεσα στον </a:t>
            </a:r>
          </a:p>
          <a:p>
            <a:pPr marL="0" indent="0" fontAlgn="auto" hangingPunct="0">
              <a:lnSpc>
                <a:spcPct val="120000"/>
              </a:lnSpc>
              <a:spcBef>
                <a:spcPts val="0"/>
              </a:spcBef>
              <a:spcAft>
                <a:spcPts val="600"/>
              </a:spcAft>
              <a:buFont typeface="Arial" pitchFamily="34" charset="0"/>
              <a:buNone/>
              <a:defRPr/>
            </a:pPr>
            <a:r>
              <a:rPr lang="el-GR" dirty="0" smtClean="0">
                <a:solidFill>
                  <a:schemeClr val="tx2"/>
                </a:solidFill>
              </a:rPr>
              <a:t>		Ήλιο και τους πλανήτες.</a:t>
            </a:r>
          </a:p>
          <a:p>
            <a:pPr fontAlgn="auto" hangingPunct="0">
              <a:spcAft>
                <a:spcPts val="600"/>
              </a:spcAft>
              <a:buFont typeface="Arial" pitchFamily="34" charset="0"/>
              <a:buNone/>
              <a:tabLst>
                <a:tab pos="1793875" algn="l"/>
              </a:tabLst>
              <a:defRPr/>
            </a:pPr>
            <a:r>
              <a:rPr lang="el-GR" b="1" dirty="0" smtClean="0">
                <a:solidFill>
                  <a:schemeClr val="tx2"/>
                </a:solidFill>
              </a:rPr>
              <a:t>β)	</a:t>
            </a:r>
            <a:r>
              <a:rPr lang="el-GR" b="1" dirty="0" smtClean="0">
                <a:solidFill>
                  <a:srgbClr val="C00000"/>
                </a:solidFill>
              </a:rPr>
              <a:t>ηλεκτρικές</a:t>
            </a:r>
            <a:r>
              <a:rPr lang="el-GR" dirty="0" smtClean="0">
                <a:solidFill>
                  <a:schemeClr val="tx2"/>
                </a:solidFill>
              </a:rPr>
              <a:t>,	δηλαδή οι δυνάμεις ανάμεσα στα σώματα που έχουν ηλεκτρικό 	φορτίο. Τα ομώνυμα απωθούνται, τα ετερώνυμα έλκονται. Η 	ελκτική δύναμη μεταξύ του θετικού πυρήνα και των αρνητικών  	ηλεκτρονίων στα άτομα είναι ηλεκτρική.</a:t>
            </a:r>
          </a:p>
          <a:p>
            <a:pPr fontAlgn="auto" hangingPunct="0">
              <a:spcAft>
                <a:spcPts val="0"/>
              </a:spcAft>
              <a:buFont typeface="Arial" pitchFamily="34" charset="0"/>
              <a:buNone/>
              <a:tabLst>
                <a:tab pos="1793875" algn="l"/>
              </a:tabLst>
              <a:defRPr/>
            </a:pPr>
            <a:r>
              <a:rPr lang="el-GR" b="1" dirty="0" smtClean="0">
                <a:solidFill>
                  <a:schemeClr val="tx2"/>
                </a:solidFill>
              </a:rPr>
              <a:t>γ)	</a:t>
            </a:r>
            <a:r>
              <a:rPr lang="el-GR" b="1" dirty="0" smtClean="0">
                <a:solidFill>
                  <a:srgbClr val="C00000"/>
                </a:solidFill>
              </a:rPr>
              <a:t>μαγνητικές</a:t>
            </a:r>
            <a:r>
              <a:rPr lang="el-GR" dirty="0" smtClean="0">
                <a:solidFill>
                  <a:schemeClr val="tx2"/>
                </a:solidFill>
              </a:rPr>
              <a:t>,	όπως οι ελκτικές ή οι απωστικές δυνάμεις μεταξύ μαγνητών.</a:t>
            </a:r>
          </a:p>
          <a:p>
            <a:pPr fontAlgn="auto" hangingPunct="0">
              <a:spcAft>
                <a:spcPts val="0"/>
              </a:spcAft>
              <a:buFont typeface="Arial" pitchFamily="34" charset="0"/>
              <a:buNone/>
              <a:defRPr/>
            </a:pPr>
            <a:r>
              <a:rPr lang="en-US" dirty="0" smtClean="0">
                <a:solidFill>
                  <a:schemeClr val="tx2"/>
                </a:solidFill>
              </a:rPr>
              <a:t> </a:t>
            </a:r>
            <a:endParaRPr lang="el-GR" dirty="0" smtClean="0">
              <a:solidFill>
                <a:schemeClr val="tx2"/>
              </a:solidFill>
            </a:endParaRPr>
          </a:p>
          <a:p>
            <a:pPr fontAlgn="auto">
              <a:spcAft>
                <a:spcPts val="0"/>
              </a:spcAft>
              <a:buFont typeface="Arial" pitchFamily="34" charset="0"/>
              <a:buChar char="•"/>
              <a:defRPr/>
            </a:pPr>
            <a:endParaRPr lang="el-GR" dirty="0"/>
          </a:p>
        </p:txBody>
      </p:sp>
      <p:sp>
        <p:nvSpPr>
          <p:cNvPr id="4" name="1 - Τίτλος"/>
          <p:cNvSpPr txBox="1">
            <a:spLocks/>
          </p:cNvSpPr>
          <p:nvPr/>
        </p:nvSpPr>
        <p:spPr>
          <a:xfrm>
            <a:off x="357188" y="428625"/>
            <a:ext cx="5726980" cy="642938"/>
          </a:xfrm>
          <a:prstGeom prst="rect">
            <a:avLst/>
          </a:prstGeom>
        </p:spPr>
        <p:txBody>
          <a:bodyPr anchor="ctr">
            <a:noAutofit/>
          </a:bodyPr>
          <a:lstStyle/>
          <a:p>
            <a:pPr fontAlgn="auto">
              <a:spcAft>
                <a:spcPts val="0"/>
              </a:spcAft>
              <a:tabLst>
                <a:tab pos="355600" algn="l"/>
              </a:tabLst>
              <a:defRPr/>
            </a:pPr>
            <a:r>
              <a:rPr lang="en-US" sz="2600" b="1" dirty="0">
                <a:latin typeface="+mj-lt"/>
                <a:ea typeface="+mj-ea"/>
                <a:cs typeface="+mj-cs"/>
              </a:rPr>
              <a:t>2</a:t>
            </a:r>
            <a:r>
              <a:rPr lang="el-GR" sz="2600" b="1" dirty="0" smtClean="0">
                <a:latin typeface="+mj-lt"/>
                <a:ea typeface="+mj-ea"/>
                <a:cs typeface="+mj-cs"/>
              </a:rPr>
              <a:t>.	</a:t>
            </a:r>
            <a:r>
              <a:rPr lang="el-GR" sz="2600" b="1" cap="small" dirty="0" err="1" smtClean="0">
                <a:latin typeface="+mj-lt"/>
                <a:ea typeface="+mj-ea"/>
                <a:cs typeface="+mj-cs"/>
              </a:rPr>
              <a:t>Δυναμεισ</a:t>
            </a:r>
            <a:r>
              <a:rPr lang="en-US" sz="2600" b="1" cap="small" dirty="0" smtClean="0">
                <a:latin typeface="+mj-lt"/>
                <a:ea typeface="+mj-ea"/>
                <a:cs typeface="+mj-cs"/>
              </a:rPr>
              <a:t> </a:t>
            </a:r>
            <a:r>
              <a:rPr lang="el-GR" sz="2600" b="1" cap="small" dirty="0" err="1">
                <a:latin typeface="+mj-lt"/>
                <a:ea typeface="+mj-ea"/>
                <a:cs typeface="+mj-cs"/>
              </a:rPr>
              <a:t>Απο</a:t>
            </a:r>
            <a:r>
              <a:rPr lang="el-GR" sz="2600" b="1" cap="small" dirty="0">
                <a:latin typeface="+mj-lt"/>
                <a:ea typeface="+mj-ea"/>
                <a:cs typeface="+mj-cs"/>
              </a:rPr>
              <a:t> </a:t>
            </a:r>
            <a:r>
              <a:rPr lang="el-GR" sz="2600" b="1" cap="small" dirty="0" err="1" smtClean="0">
                <a:latin typeface="+mj-lt"/>
                <a:ea typeface="+mj-ea"/>
                <a:cs typeface="+mj-cs"/>
              </a:rPr>
              <a:t>Αποσταση</a:t>
            </a:r>
            <a:r>
              <a:rPr lang="el-GR" sz="2600" b="1" cap="small" dirty="0" smtClean="0">
                <a:latin typeface="+mj-lt"/>
                <a:ea typeface="+mj-ea"/>
                <a:cs typeface="+mj-cs"/>
              </a:rPr>
              <a:t> </a:t>
            </a:r>
            <a:r>
              <a:rPr lang="el-GR" sz="2600" b="1" cap="small" dirty="0">
                <a:latin typeface="+mj-lt"/>
                <a:ea typeface="+mj-ea"/>
                <a:cs typeface="+mj-cs"/>
              </a:rPr>
              <a:t>(</a:t>
            </a:r>
            <a:r>
              <a:rPr lang="el-GR" sz="2600" b="1" cap="small" dirty="0" err="1">
                <a:latin typeface="+mj-lt"/>
                <a:ea typeface="+mj-ea"/>
                <a:cs typeface="+mj-cs"/>
              </a:rPr>
              <a:t>Πεδιου</a:t>
            </a:r>
            <a:r>
              <a:rPr lang="el-GR" sz="2600" b="1" cap="small" dirty="0">
                <a:latin typeface="+mj-lt"/>
                <a:ea typeface="+mj-ea"/>
                <a:cs typeface="+mj-cs"/>
              </a:rPr>
              <a:t>)</a:t>
            </a:r>
            <a:endParaRPr lang="el-GR" sz="2600" dirty="0">
              <a:latin typeface="+mj-lt"/>
              <a:ea typeface="+mj-ea"/>
              <a:cs typeface="+mj-cs"/>
            </a:endParaRPr>
          </a:p>
        </p:txBody>
      </p:sp>
      <p:sp>
        <p:nvSpPr>
          <p:cNvPr id="5" name="4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4</a:t>
            </a:fld>
            <a:endParaRPr lang="el-GR"/>
          </a:p>
        </p:txBody>
      </p:sp>
      <p:sp>
        <p:nvSpPr>
          <p:cNvPr id="6" name="5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476672"/>
            <a:ext cx="8229600" cy="4525963"/>
          </a:xfrm>
        </p:spPr>
        <p:txBody>
          <a:bodyPr>
            <a:normAutofit/>
          </a:bodyPr>
          <a:lstStyle/>
          <a:p>
            <a:pPr hangingPunct="0">
              <a:lnSpc>
                <a:spcPct val="80000"/>
              </a:lnSpc>
              <a:buFont typeface="Arial" charset="0"/>
              <a:buNone/>
            </a:pPr>
            <a:r>
              <a:rPr lang="en-US" sz="2500" dirty="0" smtClean="0"/>
              <a:t> </a:t>
            </a:r>
            <a:endParaRPr lang="el-GR" sz="2500" dirty="0" smtClean="0">
              <a:solidFill>
                <a:schemeClr val="tx2"/>
              </a:solidFill>
            </a:endParaRPr>
          </a:p>
          <a:p>
            <a:pPr hangingPunct="0">
              <a:lnSpc>
                <a:spcPct val="150000"/>
              </a:lnSpc>
              <a:spcAft>
                <a:spcPts val="0"/>
              </a:spcAft>
            </a:pPr>
            <a:r>
              <a:rPr lang="el-GR" sz="2400" b="1" dirty="0" smtClean="0"/>
              <a:t>Το βάρος</a:t>
            </a:r>
            <a:endParaRPr lang="el-GR" sz="2400" dirty="0" smtClean="0"/>
          </a:p>
          <a:p>
            <a:pPr indent="11113" hangingPunct="0">
              <a:lnSpc>
                <a:spcPct val="80000"/>
              </a:lnSpc>
              <a:spcAft>
                <a:spcPts val="0"/>
              </a:spcAft>
              <a:buFont typeface="Arial" charset="0"/>
              <a:buNone/>
              <a:tabLst>
                <a:tab pos="628650" algn="l"/>
              </a:tabLst>
            </a:pPr>
            <a:r>
              <a:rPr lang="el-GR" sz="2500" dirty="0" smtClean="0">
                <a:solidFill>
                  <a:schemeClr val="tx2"/>
                </a:solidFill>
              </a:rPr>
              <a:t>	</a:t>
            </a:r>
            <a:r>
              <a:rPr lang="el-GR" sz="2400" dirty="0" smtClean="0">
                <a:solidFill>
                  <a:schemeClr val="tx2"/>
                </a:solidFill>
              </a:rPr>
              <a:t>Εύκολα παρατηρούμε γύρω μας ότι όλα τα σώματα έχουν την τάση να πέφτουν. Φαίνεται πως η Γη έλκει προς το κέντρο της όλα τα σώματα- μάζες που βρίσκονται γύρω της.</a:t>
            </a:r>
          </a:p>
          <a:p>
            <a:pPr indent="11113" hangingPunct="0">
              <a:buFont typeface="Arial" charset="0"/>
              <a:buNone/>
              <a:tabLst>
                <a:tab pos="628650" algn="l"/>
              </a:tabLst>
            </a:pPr>
            <a:r>
              <a:rPr lang="el-GR" sz="2400" dirty="0" smtClean="0">
                <a:solidFill>
                  <a:schemeClr val="tx2"/>
                </a:solidFill>
              </a:rPr>
              <a:t>	Η Γη ασκεί σε κάθε σώμα- μάζα που υπάρχει γύρω της μια ελκτική δύναμη, που ονομάζεται βάρος (γήινο βάρος) του σώματος.</a:t>
            </a:r>
          </a:p>
          <a:p>
            <a:pPr marL="628650" indent="-274638" hangingPunct="0">
              <a:spcAft>
                <a:spcPts val="600"/>
              </a:spcAft>
              <a:buFont typeface="Arial" charset="0"/>
              <a:buNone/>
            </a:pPr>
            <a:r>
              <a:rPr lang="el-GR" sz="2400" b="1" dirty="0" smtClean="0">
                <a:solidFill>
                  <a:schemeClr val="accent2"/>
                </a:solidFill>
              </a:rPr>
              <a:t>	</a:t>
            </a:r>
            <a:r>
              <a:rPr lang="el-GR" sz="2400" b="1" dirty="0" smtClean="0">
                <a:solidFill>
                  <a:srgbClr val="C00000"/>
                </a:solidFill>
              </a:rPr>
              <a:t>Βάρος</a:t>
            </a:r>
            <a:r>
              <a:rPr lang="el-GR" sz="2400" b="1" dirty="0" smtClean="0">
                <a:solidFill>
                  <a:schemeClr val="tx2"/>
                </a:solidFill>
              </a:rPr>
              <a:t> ενός σώματος ονομάζουμε την ελκτική δύναμη που του ασκεί η Γη.</a:t>
            </a:r>
            <a:endParaRPr lang="el-GR" sz="2400" dirty="0" smtClean="0">
              <a:solidFill>
                <a:schemeClr val="tx2"/>
              </a:solidFill>
            </a:endParaRPr>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5</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 Τίτλος"/>
          <p:cNvSpPr>
            <a:spLocks noGrp="1"/>
          </p:cNvSpPr>
          <p:nvPr>
            <p:ph type="title"/>
          </p:nvPr>
        </p:nvSpPr>
        <p:spPr>
          <a:xfrm>
            <a:off x="428625" y="274638"/>
            <a:ext cx="8258175" cy="1582737"/>
          </a:xfrm>
        </p:spPr>
        <p:txBody>
          <a:bodyPr/>
          <a:lstStyle/>
          <a:p>
            <a:pPr algn="l" defTabSz="354013" hangingPunct="0"/>
            <a:r>
              <a:rPr lang="el-GR" sz="1800" dirty="0" smtClean="0">
                <a:solidFill>
                  <a:schemeClr val="tx2"/>
                </a:solidFill>
              </a:rPr>
              <a:t>	Η </a:t>
            </a:r>
            <a:r>
              <a:rPr lang="el-GR" sz="1800" b="1" dirty="0" smtClean="0">
                <a:solidFill>
                  <a:srgbClr val="C00000"/>
                </a:solidFill>
              </a:rPr>
              <a:t>κατεύθυνση</a:t>
            </a:r>
            <a:r>
              <a:rPr lang="el-GR" sz="1800" dirty="0" smtClean="0">
                <a:solidFill>
                  <a:schemeClr val="tx2"/>
                </a:solidFill>
              </a:rPr>
              <a:t> του βάρους ενός σώματος είναι προς το κέντρο της Γης, [σχήμα (1α)].</a:t>
            </a:r>
            <a:br>
              <a:rPr lang="el-GR" sz="1800" dirty="0" smtClean="0">
                <a:solidFill>
                  <a:schemeClr val="tx2"/>
                </a:solidFill>
              </a:rPr>
            </a:br>
            <a:r>
              <a:rPr lang="el-GR" sz="1800" dirty="0" smtClean="0">
                <a:solidFill>
                  <a:schemeClr val="tx2"/>
                </a:solidFill>
              </a:rPr>
              <a:t>	Πιο συχνά όμως λέμε ότι η </a:t>
            </a:r>
            <a:r>
              <a:rPr lang="el-GR" sz="1800" b="1" dirty="0" smtClean="0">
                <a:solidFill>
                  <a:srgbClr val="C00000"/>
                </a:solidFill>
              </a:rPr>
              <a:t>διεύθυνση</a:t>
            </a:r>
            <a:r>
              <a:rPr lang="el-GR" sz="1800" dirty="0" smtClean="0">
                <a:solidFill>
                  <a:schemeClr val="tx2"/>
                </a:solidFill>
              </a:rPr>
              <a:t> του βάρους είναι κατακόρυφη και η </a:t>
            </a:r>
            <a:r>
              <a:rPr lang="el-GR" sz="1800" b="1" dirty="0" smtClean="0">
                <a:solidFill>
                  <a:srgbClr val="C00000"/>
                </a:solidFill>
              </a:rPr>
              <a:t>φορά</a:t>
            </a:r>
            <a:r>
              <a:rPr lang="el-GR" sz="1800" dirty="0" smtClean="0">
                <a:solidFill>
                  <a:srgbClr val="C00000"/>
                </a:solidFill>
              </a:rPr>
              <a:t> </a:t>
            </a:r>
            <a:r>
              <a:rPr lang="el-GR" sz="1800" dirty="0" smtClean="0">
                <a:solidFill>
                  <a:schemeClr val="tx2"/>
                </a:solidFill>
              </a:rPr>
              <a:t>του προς τα κάτω, [σχήμα (1β)].</a:t>
            </a:r>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6</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2054" name="Picture 6" descr="C:\Users\A\Desktop\STEFANOS\ΣΤΕΦΑΝΟΣ\ΕΡΓΑΣΙΑ\COREL\Β ΓΥΜΝΑΣΙΟΥ\ΠΠ ΔΥΝΑΜΙΚΗ 1\ΓΥΜ-Β-ΦΥΣ-ΠΠ-ΔΥΝΑΜΙΚΗ-1A..jpg"/>
          <p:cNvPicPr>
            <a:picLocks noChangeAspect="1" noChangeArrowheads="1"/>
          </p:cNvPicPr>
          <p:nvPr/>
        </p:nvPicPr>
        <p:blipFill>
          <a:blip r:embed="rId2" cstate="print"/>
          <a:srcRect/>
          <a:stretch>
            <a:fillRect/>
          </a:stretch>
        </p:blipFill>
        <p:spPr bwMode="auto">
          <a:xfrm>
            <a:off x="1547664" y="1957168"/>
            <a:ext cx="6294120" cy="356006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7</a:t>
            </a:fld>
            <a:endParaRPr lang="el-GR"/>
          </a:p>
        </p:txBody>
      </p:sp>
      <p:sp>
        <p:nvSpPr>
          <p:cNvPr id="4" name="3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2050" name="Picture 2" descr="C:\Users\A\Desktop\STEFANOS\ΣΤΕΦΑΝΟΣ\ΕΡΓΑΣΙΑ\COREL\Β ΓΥΜΝΑΣΙΟΥ\ΠΠ ΔΥΝΑΜΙΚΗ 1\ΓΥΜ-Β-ΦΥΣ-ΠΠ-ΔΥΝΑΜΙΚΗ-1Β..jpg"/>
          <p:cNvPicPr>
            <a:picLocks noChangeAspect="1" noChangeArrowheads="1"/>
          </p:cNvPicPr>
          <p:nvPr/>
        </p:nvPicPr>
        <p:blipFill>
          <a:blip r:embed="rId2" cstate="print"/>
          <a:srcRect/>
          <a:stretch>
            <a:fillRect/>
          </a:stretch>
        </p:blipFill>
        <p:spPr bwMode="auto">
          <a:xfrm>
            <a:off x="1547664" y="1957168"/>
            <a:ext cx="6294120" cy="35600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313"/>
            <a:ext cx="7686675" cy="1500187"/>
          </a:xfrm>
        </p:spPr>
        <p:txBody>
          <a:bodyPr rtlCol="0">
            <a:normAutofit/>
          </a:bodyPr>
          <a:lstStyle/>
          <a:p>
            <a:pPr indent="265113" algn="l" defTabSz="265113" fontAlgn="auto" hangingPunct="0">
              <a:spcAft>
                <a:spcPts val="0"/>
              </a:spcAft>
              <a:defRPr/>
            </a:pPr>
            <a:r>
              <a:rPr lang="el-GR" sz="1800" b="1" dirty="0" smtClean="0">
                <a:solidFill>
                  <a:schemeClr val="tx2"/>
                </a:solidFill>
              </a:rPr>
              <a:t>Η δράση του βάρους </a:t>
            </a:r>
            <a:r>
              <a:rPr lang="el-GR" sz="1800" b="1" dirty="0" smtClean="0">
                <a:solidFill>
                  <a:srgbClr val="C00000"/>
                </a:solidFill>
              </a:rPr>
              <a:t>δεν εξαρτάται </a:t>
            </a:r>
            <a:r>
              <a:rPr lang="el-GR" sz="1800" b="1" dirty="0" smtClean="0">
                <a:solidFill>
                  <a:schemeClr val="tx2"/>
                </a:solidFill>
              </a:rPr>
              <a:t>από την κινητική κατάσταση (ταχύτητα) του σώματος</a:t>
            </a:r>
            <a:r>
              <a:rPr lang="el-GR" sz="1800" dirty="0" smtClean="0">
                <a:solidFill>
                  <a:schemeClr val="tx2"/>
                </a:solidFill>
              </a:rPr>
              <a:t>.</a:t>
            </a:r>
            <a:br>
              <a:rPr lang="el-GR" sz="1800" dirty="0" smtClean="0">
                <a:solidFill>
                  <a:schemeClr val="tx2"/>
                </a:solidFill>
              </a:rPr>
            </a:br>
            <a:r>
              <a:rPr lang="el-GR" sz="1800" dirty="0" smtClean="0">
                <a:solidFill>
                  <a:schemeClr val="tx2"/>
                </a:solidFill>
              </a:rPr>
              <a:t>	Το σώμα μπορεί να είναι ακίνητο [σχήμα (2α)] ή να κινείται σε ένα οριζόντιο δάπεδο [σχήμα (2β)], να ανεβαίνει, να είναι ακίνητο ή να κατεβαίνει σ’ ένα πλάγιο επίπεδο, [σχήματα (3α), (3β) και (3γ)].</a:t>
            </a:r>
            <a:endParaRPr lang="el-GR" sz="1800" dirty="0">
              <a:solidFill>
                <a:schemeClr val="tx2"/>
              </a:solidFill>
            </a:endParaRPr>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8</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3074" name="Picture 2" descr="C:\Users\A\Desktop\STEFANOS\ΣΤΕΦΑΝΟΣ\ΕΡΓΑΣΙΑ\COREL\Β ΓΥΜΝΑΣΙΟΥ\ΠΠ ΔΥΝΑΜΙΚΗ 1\ΓΥΜ-Β-ΦΥΣ-ΠΠ-ΔΥΝΑΜΙΚΗ-2A..jpg"/>
          <p:cNvPicPr>
            <a:picLocks noChangeAspect="1" noChangeArrowheads="1"/>
          </p:cNvPicPr>
          <p:nvPr/>
        </p:nvPicPr>
        <p:blipFill>
          <a:blip r:embed="rId2" cstate="print"/>
          <a:srcRect/>
          <a:stretch>
            <a:fillRect/>
          </a:stretch>
        </p:blipFill>
        <p:spPr bwMode="auto">
          <a:xfrm>
            <a:off x="2095500" y="1826488"/>
            <a:ext cx="4953000" cy="34747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Τίτλος"/>
          <p:cNvSpPr>
            <a:spLocks noGrp="1"/>
          </p:cNvSpPr>
          <p:nvPr>
            <p:ph type="title"/>
          </p:nvPr>
        </p:nvSpPr>
        <p:spPr/>
        <p:txBody>
          <a:bodyPr/>
          <a:lstStyle/>
          <a:p>
            <a:pPr marL="176213" algn="l"/>
            <a:r>
              <a:rPr lang="el-GR" sz="2000" dirty="0" smtClean="0">
                <a:solidFill>
                  <a:schemeClr val="tx2"/>
                </a:solidFill>
              </a:rPr>
              <a:t>Η </a:t>
            </a:r>
            <a:r>
              <a:rPr lang="el-GR" sz="2000" b="1" dirty="0" smtClean="0">
                <a:solidFill>
                  <a:schemeClr val="accent2"/>
                </a:solidFill>
              </a:rPr>
              <a:t>διεύθυνση</a:t>
            </a:r>
            <a:r>
              <a:rPr lang="el-GR" sz="2000" dirty="0" smtClean="0">
                <a:solidFill>
                  <a:schemeClr val="tx2"/>
                </a:solidFill>
              </a:rPr>
              <a:t> του βάρους είναι κατακόρυφη και η </a:t>
            </a:r>
            <a:r>
              <a:rPr lang="el-GR" sz="2000" b="1" dirty="0" smtClean="0">
                <a:solidFill>
                  <a:srgbClr val="C00000"/>
                </a:solidFill>
              </a:rPr>
              <a:t>φορά</a:t>
            </a:r>
            <a:r>
              <a:rPr lang="el-GR" sz="2000" dirty="0" smtClean="0">
                <a:solidFill>
                  <a:schemeClr val="tx2"/>
                </a:solidFill>
              </a:rPr>
              <a:t> του προς τα κάτω.</a:t>
            </a:r>
            <a:endParaRPr lang="el-GR" sz="2000" dirty="0" smtClean="0"/>
          </a:p>
        </p:txBody>
      </p:sp>
      <p:sp>
        <p:nvSpPr>
          <p:cNvPr id="4" name="3 - Θέση αριθμού διαφάνειας"/>
          <p:cNvSpPr>
            <a:spLocks noGrp="1"/>
          </p:cNvSpPr>
          <p:nvPr>
            <p:ph type="sldNum" sz="quarter" idx="12"/>
          </p:nvPr>
        </p:nvSpPr>
        <p:spPr/>
        <p:txBody>
          <a:bodyPr/>
          <a:lstStyle/>
          <a:p>
            <a:pPr>
              <a:defRPr/>
            </a:pPr>
            <a:fld id="{F2891727-B435-4216-B68E-8B99D2950B4B}" type="slidenum">
              <a:rPr lang="el-GR" smtClean="0"/>
              <a:pPr>
                <a:defRPr/>
              </a:pPr>
              <a:t>9</a:t>
            </a:fld>
            <a:endParaRPr lang="el-GR"/>
          </a:p>
        </p:txBody>
      </p:sp>
      <p:sp>
        <p:nvSpPr>
          <p:cNvPr id="5" name="4 - Θέση υποσέλιδου"/>
          <p:cNvSpPr>
            <a:spLocks noGrp="1"/>
          </p:cNvSpPr>
          <p:nvPr>
            <p:ph type="ftr" sz="quarter" idx="11"/>
          </p:nvPr>
        </p:nvSpPr>
        <p:spPr/>
        <p:txBody>
          <a:bodyPr/>
          <a:lstStyle/>
          <a:p>
            <a:pPr>
              <a:defRPr/>
            </a:pPr>
            <a:r>
              <a:rPr lang="el-GR" smtClean="0"/>
              <a:t>Χατζηευσταθίου Στέφανος</a:t>
            </a:r>
            <a:endParaRPr lang="el-GR"/>
          </a:p>
        </p:txBody>
      </p:sp>
      <p:pic>
        <p:nvPicPr>
          <p:cNvPr id="4102" name="Picture 6" descr="C:\Users\A\Desktop\STEFANOS\ΣΤΕΦΑΝΟΣ\ΕΡΓΑΣΙΑ\COREL\Β ΓΥΜΝΑΣΙΟΥ\ΠΠ ΔΥΝΑΜΙΚΗ 1\ΓΥΜ-Β-ΦΥΣ-ΠΠ-ΔΥΝΑΜΙΚΗ-2Β..jpg"/>
          <p:cNvPicPr>
            <a:picLocks noChangeAspect="1" noChangeArrowheads="1"/>
          </p:cNvPicPr>
          <p:nvPr/>
        </p:nvPicPr>
        <p:blipFill>
          <a:blip r:embed="rId2" cstate="print"/>
          <a:srcRect/>
          <a:stretch>
            <a:fillRect/>
          </a:stretch>
        </p:blipFill>
        <p:spPr bwMode="auto">
          <a:xfrm>
            <a:off x="2095500" y="1747240"/>
            <a:ext cx="4953000" cy="355396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1972</TotalTime>
  <Words>903</Words>
  <Application>Microsoft Office PowerPoint</Application>
  <PresentationFormat>Προβολή στην οθόνη (4:3)</PresentationFormat>
  <Paragraphs>183</Paragraphs>
  <Slides>37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Θέμα του Office</vt:lpstr>
      <vt:lpstr> Φ Υ Σ Ι Κ Η   Α΄ Λυκείου </vt:lpstr>
      <vt:lpstr>1. Οι  Δυναμεισ</vt:lpstr>
      <vt:lpstr>Διαφάνεια 3</vt:lpstr>
      <vt:lpstr>Διαφάνεια 4</vt:lpstr>
      <vt:lpstr>Διαφάνεια 5</vt:lpstr>
      <vt:lpstr> Η κατεύθυνση του βάρους ενός σώματος είναι προς το κέντρο της Γης, [σχήμα (1α)].  Πιο συχνά όμως λέμε ότι η διεύθυνση του βάρους είναι κατακόρυφη και η φορά του προς τα κάτω, [σχήμα (1β)].</vt:lpstr>
      <vt:lpstr>Διαφάνεια 7</vt:lpstr>
      <vt:lpstr>Η δράση του βάρους δεν εξαρτάται από την κινητική κατάσταση (ταχύτητα) του σώματος.  Το σώμα μπορεί να είναι ακίνητο [σχήμα (2α)] ή να κινείται σε ένα οριζόντιο δάπεδο [σχήμα (2β)], να ανεβαίνει, να είναι ακίνητο ή να κατεβαίνει σ’ ένα πλάγιο επίπεδο, [σχήματα (3α), (3β) και (3γ)].</vt:lpstr>
      <vt:lpstr>Η διεύθυνση του βάρους είναι κατακόρυφη και η φορά του προς τα κάτω.</vt:lpstr>
      <vt:lpstr>Στο σχήμα (4) έχουμε αρχικά δώσει στο σώμα μία κατακόρυφη ταχύτητα (το πετάξαμε προς τα πάνω) και το βλέπουμε σε τρεις θέσεις της κίνησής του.   Στο σχήμα (5) έχουμε αρχικά δώσει στο σώμα οριζόντια ταχύτητα από κάποιο ύψος h, (το πετάξαμε οριζόντια).</vt:lpstr>
      <vt:lpstr>Η διεύθυνση του βάρους είναι κατακόρυφη και η φορά του προς τα κάτω.</vt:lpstr>
      <vt:lpstr>Στο σχήμα (6) παρατηρούμε ένα σώμα αρχικά να κρέμεται ακίνητο στο άκρο ενός κατακόρυφου νήματος-σχοινιού, κατόπιν να κινείται κατακόρυφα προς τα πάνω ή κατακόρυφα προς τα κάτω.  Στο σχήμα (7) το σώμα διαγράφει κατακόρυφη κυκλική τροχιά δεμένο στο άκρο ενός νήματος. Βλέπουμε το σώμα και το νήμα σε κάποιες θέσεις της κίνησης.</vt:lpstr>
      <vt:lpstr>Η διεύθυνση του βάρους είναι κατακόρυφη και η φορά του προς τα κάτω.</vt:lpstr>
      <vt:lpstr>3. Δυναμεισ  Επαφησ</vt:lpstr>
      <vt:lpstr>Διαφάνεια 15</vt:lpstr>
      <vt:lpstr>Στο σχήμα (8) το ελατήριο αρχικά έχει το φυσικό του μήκος, έτσι η δύναμη του ελατηρίου είναι μηδενική. Κατόπιν το ελατήριο πρώτα επιμηκύνεται και μετά συσπειρώνεται.  Στο σχήμα (9) επιμηκύνεται από το βάρος του σώματος που στερεώνουμε στο κάτω του άκρο.</vt:lpstr>
      <vt:lpstr>   Η κατεύθυνση της δύναμης του ελατηρίου είναι προς τη θέση του φυσικού του μήκους. </vt:lpstr>
      <vt:lpstr>Διαφάνεια 18</vt:lpstr>
      <vt:lpstr>Διαφάνεια 19</vt:lpstr>
      <vt:lpstr>Στο σχήμα (10) το νήμα ασκεί στο σώμα την τάση  προς τα πάνω, δηλαδή τραβάει προς το μέρος του.  Όμοια στο σχήμα (11) η τάση  έχει τη διεύθυνση του τεντωμένου νήματος και φορά προς το νήμα, όπως πάντα.</vt:lpstr>
      <vt:lpstr>Ένα τεντωμένο νήμα πάντα έλκει προς το μέρος του!</vt:lpstr>
      <vt:lpstr>Στο σχήμα (12) το νήμα ασκεί στο σώμα την τάση  προς τα πάνω, ανεξάρτητα από την ταχύτητα του σώματος.  Στο σχήμα (13) το σώμα διαγράφει κατακόρυφη κυκλική τροχιά δεμένο στο άκρο ενός νήματος. Βλέπουμε το σώμα και το νήμα σε κάποιες θέσεις της κίνησης.</vt:lpstr>
      <vt:lpstr>Ένα τεντωμένο νήμα πάντα έλκει προς το μέρος του!</vt:lpstr>
      <vt:lpstr>Ένα σώμα μπορεί να δέχεται συγχρόνως περισσότερες τάσεις.  Στο σχήμα (14) και το σχήμα (15) το σώμα Σ1 δέχεται συγχρόνως την επίδραση δύο νημάτων.</vt:lpstr>
      <vt:lpstr>Ένα τεντωμένο νήμα πάντα έλκει προς το μέρος του!</vt:lpstr>
      <vt:lpstr>Διαφάνεια 26</vt:lpstr>
      <vt:lpstr>Στο σχήμα (16) η κάθετη δύναμη  ασκείται στο σώμα είτε αυτό είναι ακίνητο, είτε κινείται πάνω στο οριζόντιο δάπεδο και επειδή η επιφάνεια επαφής είναι οριζόντια, η δύναμη  είναι κατακόρυφη.  Στο σχήμα (17) η κάθετη δύναμη  ασκείται και πάλι ανεξάρτητα από την ταχύτητα του σώματος και όπως πάντα είναι κάθετη στην επιφάνεια επαφής, που στην περίπτωση αυτή είναι το πλάγιο επίπεδο.</vt:lpstr>
      <vt:lpstr>Η διεύθυνσή της είναι κάθετη στην επιφάνεια επαφής και η φορά της είναι από την επιφάνεια προς το σώμα.</vt:lpstr>
      <vt:lpstr>Το σχήμα (18) είναι η κάτοψη της κίνησης ενός σώματος σε οριζόντιο δάπεδο. Το σώμα κτυπά σε κατακόρυφα επίπεδα εμπόδια. Κάθε φορά που κτυπά δέχεται μια κάθετη δύναμη.  Στο σχήμα (19) το σώμα αφήνεται να κινηθεί σε μια κατακόρυφη σιδηροτροχιά. Το σώμα διαγράφει κατακόρυφη τροχιά, αρχικά πλάγια ευθύγραμμη, κατόπιν κυκλική και τελικά οριζόντια. Το σώμα σε κάθε θέση της κίνησής του δέχεται την κάθετη δύναμη.</vt:lpstr>
      <vt:lpstr>Η διεύθυνσή της είναι κάθετη στην επιφάνεια επαφής και η φορά της είναι από την επιφάνεια προς το σώμα.</vt:lpstr>
      <vt:lpstr>Διαφάνεια 31</vt:lpstr>
      <vt:lpstr>Στο σχήμα (20) βλέπουμε το σώμα σε διαδοχικές θέσεις των τροχιών του. Το σώμα κινείται χωρίς να βρίσκεται σε επαφή με άλλο σώμα.   Η μόνη δύναμη που του ασκείται είναι το βάρος του.</vt:lpstr>
      <vt:lpstr>Καμιά επαφή, μία δύναμη.</vt:lpstr>
      <vt:lpstr>Τα σώματα του σχήματος (21) δέχονται σε κάθε περίπτωση μια δύναμη επαφής.  Δέχονται βεβαίως και τη δύναμη του βάρους τους.</vt:lpstr>
      <vt:lpstr>Μία επαφή, δύο δυνάμεις.</vt:lpstr>
      <vt:lpstr>Τα σώματα του σχήματος (22), εκτός του σώματος Σ4, δέχονται σε κάθε περίπτωση δύο δυνάμεις επαφής.  Όλα τα σώματα δέχονται βεβαίως και τη δύναμη του βάρους τους.</vt:lpstr>
      <vt:lpstr>Δύο επαφές, τρεις δυνάμεις.</vt:lpstr>
    </vt:vector>
  </TitlesOfParts>
  <Company>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Δυνάμεις-1</dc:title>
  <dc:creator>Administrator</dc:creator>
  <cp:lastModifiedBy>Master</cp:lastModifiedBy>
  <cp:revision>299</cp:revision>
  <dcterms:created xsi:type="dcterms:W3CDTF">2010-09-13T14:26:13Z</dcterms:created>
  <dcterms:modified xsi:type="dcterms:W3CDTF">2025-11-18T11:59:32Z</dcterms:modified>
</cp:coreProperties>
</file>