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image" Target="../media/image15.wmf"/><Relationship Id="rId3" Type="http://schemas.openxmlformats.org/officeDocument/2006/relationships/image" Target="../media/image5.wmf"/><Relationship Id="rId7" Type="http://schemas.openxmlformats.org/officeDocument/2006/relationships/image" Target="../media/image9.wmf"/><Relationship Id="rId12" Type="http://schemas.openxmlformats.org/officeDocument/2006/relationships/image" Target="../media/image14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11" Type="http://schemas.openxmlformats.org/officeDocument/2006/relationships/image" Target="../media/image13.wmf"/><Relationship Id="rId5" Type="http://schemas.openxmlformats.org/officeDocument/2006/relationships/image" Target="../media/image7.wmf"/><Relationship Id="rId10" Type="http://schemas.openxmlformats.org/officeDocument/2006/relationships/image" Target="../media/image12.wmf"/><Relationship Id="rId4" Type="http://schemas.openxmlformats.org/officeDocument/2006/relationships/image" Target="../media/image6.wmf"/><Relationship Id="rId9" Type="http://schemas.openxmlformats.org/officeDocument/2006/relationships/image" Target="../media/image1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35EC-FBED-437F-B810-0307B881822D}" type="datetimeFigureOut">
              <a:rPr lang="el-GR" smtClean="0"/>
              <a:t>23/8/2026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2D3E7-C2CA-4731-83D9-1E87562451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666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35EC-FBED-437F-B810-0307B881822D}" type="datetimeFigureOut">
              <a:rPr lang="el-GR" smtClean="0"/>
              <a:t>23/8/2026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2D3E7-C2CA-4731-83D9-1E87562451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8394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35EC-FBED-437F-B810-0307B881822D}" type="datetimeFigureOut">
              <a:rPr lang="el-GR" smtClean="0"/>
              <a:t>23/8/2026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2D3E7-C2CA-4731-83D9-1E87562451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3120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35EC-FBED-437F-B810-0307B881822D}" type="datetimeFigureOut">
              <a:rPr lang="el-GR" smtClean="0"/>
              <a:t>23/8/2026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2D3E7-C2CA-4731-83D9-1E87562451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4000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35EC-FBED-437F-B810-0307B881822D}" type="datetimeFigureOut">
              <a:rPr lang="el-GR" smtClean="0"/>
              <a:t>23/8/2026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2D3E7-C2CA-4731-83D9-1E87562451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4356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35EC-FBED-437F-B810-0307B881822D}" type="datetimeFigureOut">
              <a:rPr lang="el-GR" smtClean="0"/>
              <a:t>23/8/2026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2D3E7-C2CA-4731-83D9-1E87562451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41275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35EC-FBED-437F-B810-0307B881822D}" type="datetimeFigureOut">
              <a:rPr lang="el-GR" smtClean="0"/>
              <a:t>23/8/2026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2D3E7-C2CA-4731-83D9-1E87562451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4004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35EC-FBED-437F-B810-0307B881822D}" type="datetimeFigureOut">
              <a:rPr lang="el-GR" smtClean="0"/>
              <a:t>23/8/2026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2D3E7-C2CA-4731-83D9-1E87562451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7173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35EC-FBED-437F-B810-0307B881822D}" type="datetimeFigureOut">
              <a:rPr lang="el-GR" smtClean="0"/>
              <a:t>23/8/2026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2D3E7-C2CA-4731-83D9-1E87562451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4000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35EC-FBED-437F-B810-0307B881822D}" type="datetimeFigureOut">
              <a:rPr lang="el-GR" smtClean="0"/>
              <a:t>23/8/2026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2D3E7-C2CA-4731-83D9-1E87562451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0142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835EC-FBED-437F-B810-0307B881822D}" type="datetimeFigureOut">
              <a:rPr lang="el-GR" smtClean="0"/>
              <a:t>23/8/2026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2D3E7-C2CA-4731-83D9-1E87562451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1013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835EC-FBED-437F-B810-0307B881822D}" type="datetimeFigureOut">
              <a:rPr lang="el-GR" smtClean="0"/>
              <a:t>23/8/2026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42D3E7-C2CA-4731-83D9-1E87562451F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76874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5.bin"/><Relationship Id="rId18" Type="http://schemas.openxmlformats.org/officeDocument/2006/relationships/image" Target="../media/image9.wmf"/><Relationship Id="rId26" Type="http://schemas.openxmlformats.org/officeDocument/2006/relationships/oleObject" Target="../embeddings/oleObject11.bin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9.bin"/><Relationship Id="rId34" Type="http://schemas.openxmlformats.org/officeDocument/2006/relationships/image" Target="../media/image15.wmf"/><Relationship Id="rId7" Type="http://schemas.openxmlformats.org/officeDocument/2006/relationships/oleObject" Target="../embeddings/oleObject2.bin"/><Relationship Id="rId12" Type="http://schemas.openxmlformats.org/officeDocument/2006/relationships/image" Target="../media/image6.wmf"/><Relationship Id="rId17" Type="http://schemas.openxmlformats.org/officeDocument/2006/relationships/oleObject" Target="../embeddings/oleObject7.bin"/><Relationship Id="rId25" Type="http://schemas.openxmlformats.org/officeDocument/2006/relationships/image" Target="../media/image16.png"/><Relationship Id="rId33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.wmf"/><Relationship Id="rId20" Type="http://schemas.openxmlformats.org/officeDocument/2006/relationships/image" Target="../media/image10.wmf"/><Relationship Id="rId29" Type="http://schemas.openxmlformats.org/officeDocument/2006/relationships/image" Target="../media/image13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jpeg"/><Relationship Id="rId11" Type="http://schemas.openxmlformats.org/officeDocument/2006/relationships/oleObject" Target="../embeddings/oleObject4.bin"/><Relationship Id="rId24" Type="http://schemas.openxmlformats.org/officeDocument/2006/relationships/image" Target="../media/image12.wmf"/><Relationship Id="rId32" Type="http://schemas.openxmlformats.org/officeDocument/2006/relationships/oleObject" Target="../embeddings/oleObject15.bin"/><Relationship Id="rId5" Type="http://schemas.openxmlformats.org/officeDocument/2006/relationships/image" Target="../media/image1.png"/><Relationship Id="rId15" Type="http://schemas.openxmlformats.org/officeDocument/2006/relationships/oleObject" Target="../embeddings/oleObject6.bin"/><Relationship Id="rId23" Type="http://schemas.openxmlformats.org/officeDocument/2006/relationships/oleObject" Target="../embeddings/oleObject10.bin"/><Relationship Id="rId28" Type="http://schemas.openxmlformats.org/officeDocument/2006/relationships/oleObject" Target="../embeddings/oleObject13.bin"/><Relationship Id="rId10" Type="http://schemas.openxmlformats.org/officeDocument/2006/relationships/image" Target="../media/image5.wmf"/><Relationship Id="rId19" Type="http://schemas.openxmlformats.org/officeDocument/2006/relationships/oleObject" Target="../embeddings/oleObject8.bin"/><Relationship Id="rId31" Type="http://schemas.openxmlformats.org/officeDocument/2006/relationships/image" Target="../media/image14.wmf"/><Relationship Id="rId4" Type="http://schemas.openxmlformats.org/officeDocument/2006/relationships/image" Target="../media/image3.wmf"/><Relationship Id="rId9" Type="http://schemas.openxmlformats.org/officeDocument/2006/relationships/oleObject" Target="../embeddings/oleObject3.bin"/><Relationship Id="rId14" Type="http://schemas.openxmlformats.org/officeDocument/2006/relationships/image" Target="../media/image7.wmf"/><Relationship Id="rId22" Type="http://schemas.openxmlformats.org/officeDocument/2006/relationships/image" Target="../media/image11.wmf"/><Relationship Id="rId27" Type="http://schemas.openxmlformats.org/officeDocument/2006/relationships/oleObject" Target="../embeddings/oleObject12.bin"/><Relationship Id="rId30" Type="http://schemas.openxmlformats.org/officeDocument/2006/relationships/oleObject" Target="../embeddings/oleObject14.bin"/><Relationship Id="rId8" Type="http://schemas.openxmlformats.org/officeDocument/2006/relationships/image" Target="../media/image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31 - Ομάδα"/>
          <p:cNvGrpSpPr/>
          <p:nvPr/>
        </p:nvGrpSpPr>
        <p:grpSpPr>
          <a:xfrm>
            <a:off x="1524000" y="0"/>
            <a:ext cx="9144000" cy="6885364"/>
            <a:chOff x="0" y="0"/>
            <a:chExt cx="9144000" cy="6885364"/>
          </a:xfrm>
        </p:grpSpPr>
        <p:grpSp>
          <p:nvGrpSpPr>
            <p:cNvPr id="4" name="29 - Ομάδα"/>
            <p:cNvGrpSpPr/>
            <p:nvPr/>
          </p:nvGrpSpPr>
          <p:grpSpPr>
            <a:xfrm>
              <a:off x="0" y="116632"/>
              <a:ext cx="9144000" cy="6768732"/>
              <a:chOff x="0" y="67876"/>
              <a:chExt cx="9144000" cy="6768732"/>
            </a:xfrm>
          </p:grpSpPr>
          <p:grpSp>
            <p:nvGrpSpPr>
              <p:cNvPr id="9" name="25 - Ομάδα"/>
              <p:cNvGrpSpPr/>
              <p:nvPr/>
            </p:nvGrpSpPr>
            <p:grpSpPr>
              <a:xfrm>
                <a:off x="0" y="85128"/>
                <a:ext cx="4508008" cy="4727912"/>
                <a:chOff x="63992" y="3323"/>
                <a:chExt cx="4508008" cy="4727912"/>
              </a:xfrm>
            </p:grpSpPr>
            <p:grpSp>
              <p:nvGrpSpPr>
                <p:cNvPr id="11" name="23 - Ομάδα"/>
                <p:cNvGrpSpPr/>
                <p:nvPr/>
              </p:nvGrpSpPr>
              <p:grpSpPr>
                <a:xfrm>
                  <a:off x="63992" y="3323"/>
                  <a:ext cx="4508008" cy="4727912"/>
                  <a:chOff x="63992" y="3323"/>
                  <a:chExt cx="4508008" cy="4727912"/>
                </a:xfrm>
              </p:grpSpPr>
              <p:grpSp>
                <p:nvGrpSpPr>
                  <p:cNvPr id="12" name="21 - Ομάδα"/>
                  <p:cNvGrpSpPr/>
                  <p:nvPr/>
                </p:nvGrpSpPr>
                <p:grpSpPr>
                  <a:xfrm>
                    <a:off x="172894" y="3323"/>
                    <a:ext cx="4399106" cy="4727912"/>
                    <a:chOff x="172894" y="3323"/>
                    <a:chExt cx="4399106" cy="4727912"/>
                  </a:xfrm>
                </p:grpSpPr>
                <p:grpSp>
                  <p:nvGrpSpPr>
                    <p:cNvPr id="13" name="19 - Ομάδα"/>
                    <p:cNvGrpSpPr/>
                    <p:nvPr/>
                  </p:nvGrpSpPr>
                  <p:grpSpPr>
                    <a:xfrm>
                      <a:off x="172894" y="3323"/>
                      <a:ext cx="4399106" cy="4727912"/>
                      <a:chOff x="0" y="3323"/>
                      <a:chExt cx="4399106" cy="4727912"/>
                    </a:xfrm>
                  </p:grpSpPr>
                  <p:grpSp>
                    <p:nvGrpSpPr>
                      <p:cNvPr id="14" name="17 - Ομάδα"/>
                      <p:cNvGrpSpPr/>
                      <p:nvPr/>
                    </p:nvGrpSpPr>
                    <p:grpSpPr>
                      <a:xfrm>
                        <a:off x="0" y="3323"/>
                        <a:ext cx="4399106" cy="4727912"/>
                        <a:chOff x="0" y="3323"/>
                        <a:chExt cx="4399106" cy="4727912"/>
                      </a:xfrm>
                    </p:grpSpPr>
                    <p:grpSp>
                      <p:nvGrpSpPr>
                        <p:cNvPr id="15" name="14 - Ομάδα"/>
                        <p:cNvGrpSpPr/>
                        <p:nvPr/>
                      </p:nvGrpSpPr>
                      <p:grpSpPr>
                        <a:xfrm>
                          <a:off x="0" y="3323"/>
                          <a:ext cx="4399106" cy="4727912"/>
                          <a:chOff x="100686" y="354348"/>
                          <a:chExt cx="5460958" cy="4727912"/>
                        </a:xfrm>
                      </p:grpSpPr>
                      <p:pic>
                        <p:nvPicPr>
                          <p:cNvPr id="2" name="Picture 2" descr="https://perifysikhs.com/wp-content/uploads/2023/05/figd_may2023.png?w=64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" cstate="print"/>
                          <a:srcRect l="23333" t="5678" r="41667" b="65932"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01405" y="908720"/>
                            <a:ext cx="2160239" cy="2232248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  <p:sp>
                        <p:nvSpPr>
                          <p:cNvPr id="5" name="4 - Έλλειψη"/>
                          <p:cNvSpPr/>
                          <p:nvPr/>
                        </p:nvSpPr>
                        <p:spPr>
                          <a:xfrm>
                            <a:off x="350220" y="827697"/>
                            <a:ext cx="288032" cy="244902"/>
                          </a:xfrm>
                          <a:prstGeom prst="ellipse">
                            <a:avLst/>
                          </a:prstGeom>
                          <a:solidFill>
                            <a:schemeClr val="accent2">
                              <a:lumMod val="75000"/>
                            </a:schemeClr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sp>
                        <p:nvSpPr>
                          <p:cNvPr id="6" name="5 - Ορθογώνιο"/>
                          <p:cNvSpPr/>
                          <p:nvPr/>
                        </p:nvSpPr>
                        <p:spPr>
                          <a:xfrm>
                            <a:off x="100686" y="683681"/>
                            <a:ext cx="5228639" cy="216023"/>
                          </a:xfrm>
                          <a:prstGeom prst="rect">
                            <a:avLst/>
                          </a:prstGeom>
                          <a:blipFill>
                            <a:blip r:embed="rId3" cstate="print"/>
                            <a:tile tx="0" ty="0" sx="100000" sy="100000" flip="none" algn="tl"/>
                          </a:blip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sp>
                        <p:nvSpPr>
                          <p:cNvPr id="7" name="6 - Ορθογώνιο"/>
                          <p:cNvSpPr/>
                          <p:nvPr/>
                        </p:nvSpPr>
                        <p:spPr>
                          <a:xfrm rot="19076562" flipH="1">
                            <a:off x="2398113" y="354348"/>
                            <a:ext cx="98667" cy="4727912"/>
                          </a:xfrm>
                          <a:prstGeom prst="rect">
                            <a:avLst/>
                          </a:prstGeom>
                          <a:solidFill>
                            <a:schemeClr val="bg2">
                              <a:lumMod val="25000"/>
                            </a:schemeClr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sp>
                        <p:nvSpPr>
                          <p:cNvPr id="8" name="7 - Ορθογώνιο"/>
                          <p:cNvSpPr/>
                          <p:nvPr/>
                        </p:nvSpPr>
                        <p:spPr>
                          <a:xfrm>
                            <a:off x="4204201" y="3140968"/>
                            <a:ext cx="360040" cy="288032"/>
                          </a:xfrm>
                          <a:prstGeom prst="rect">
                            <a:avLst/>
                          </a:prstGeom>
                          <a:solidFill>
                            <a:schemeClr val="tx1"/>
                          </a:solidFill>
                          <a:ln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  <p:cxnSp>
                        <p:nvCxnSpPr>
                          <p:cNvPr id="10" name="9 - Ευθεία γραμμή σύνδεσης"/>
                          <p:cNvCxnSpPr/>
                          <p:nvPr/>
                        </p:nvCxnSpPr>
                        <p:spPr>
                          <a:xfrm>
                            <a:off x="4392263" y="3279358"/>
                            <a:ext cx="0" cy="1152128"/>
                          </a:xfrm>
                          <a:prstGeom prst="line">
                            <a:avLst/>
                          </a:prstGeom>
                          <a:ln w="285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sp>
                      <p:nvSpPr>
                        <p:cNvPr id="17" name="16 - Τόξο"/>
                        <p:cNvSpPr/>
                        <p:nvPr/>
                      </p:nvSpPr>
                      <p:spPr>
                        <a:xfrm rot="5400000">
                          <a:off x="233518" y="350658"/>
                          <a:ext cx="540060" cy="360040"/>
                        </a:xfrm>
                        <a:prstGeom prst="arc">
                          <a:avLst/>
                        </a:prstGeom>
                        <a:ln w="28575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</p:grpSp>
                  <p:sp>
                    <p:nvSpPr>
                      <p:cNvPr id="19" name="18 - Ορθογώνιο"/>
                      <p:cNvSpPr/>
                      <p:nvPr/>
                    </p:nvSpPr>
                    <p:spPr>
                      <a:xfrm>
                        <a:off x="467544" y="476672"/>
                        <a:ext cx="792088" cy="6480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r>
                          <a:rPr lang="el-GR" sz="2000" b="1" dirty="0">
                            <a:solidFill>
                              <a:schemeClr val="tx1"/>
                            </a:solidFill>
                            <a:latin typeface="Times New Roman" pitchFamily="18" charset="0"/>
                            <a:cs typeface="Times New Roman" pitchFamily="18" charset="0"/>
                          </a:rPr>
                          <a:t>φ</a:t>
                        </a:r>
                      </a:p>
                    </p:txBody>
                  </p:sp>
                </p:grpSp>
                <p:sp>
                  <p:nvSpPr>
                    <p:cNvPr id="21" name="20 - Ορθογώνιο"/>
                    <p:cNvSpPr/>
                    <p:nvPr/>
                  </p:nvSpPr>
                  <p:spPr>
                    <a:xfrm>
                      <a:off x="3128634" y="2708920"/>
                      <a:ext cx="335348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 algn="ctr"/>
                      <a:r>
                        <a:rPr lang="el-GR" b="1" dirty="0">
                          <a:latin typeface="Times New Roman" pitchFamily="18" charset="0"/>
                          <a:cs typeface="Times New Roman" pitchFamily="18" charset="0"/>
                        </a:rPr>
                        <a:t>Σ</a:t>
                      </a:r>
                    </a:p>
                  </p:txBody>
                </p:sp>
              </p:grpSp>
              <p:sp>
                <p:nvSpPr>
                  <p:cNvPr id="23" name="22 - Ορθογώνιο"/>
                  <p:cNvSpPr/>
                  <p:nvPr/>
                </p:nvSpPr>
                <p:spPr>
                  <a:xfrm>
                    <a:off x="63992" y="507379"/>
                    <a:ext cx="351379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ctr"/>
                    <a:r>
                      <a:rPr lang="el-GR" b="1" dirty="0">
                        <a:latin typeface="Times New Roman" pitchFamily="18" charset="0"/>
                        <a:cs typeface="Times New Roman" pitchFamily="18" charset="0"/>
                      </a:rPr>
                      <a:t>Α</a:t>
                    </a:r>
                  </a:p>
                </p:txBody>
              </p:sp>
            </p:grpSp>
            <p:sp>
              <p:nvSpPr>
                <p:cNvPr id="25" name="24 - Ορθογώνιο"/>
                <p:cNvSpPr/>
                <p:nvPr/>
              </p:nvSpPr>
              <p:spPr>
                <a:xfrm>
                  <a:off x="3627880" y="3891755"/>
                  <a:ext cx="33214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l-GR" b="1" dirty="0">
                      <a:latin typeface="Times New Roman" pitchFamily="18" charset="0"/>
                      <a:cs typeface="Times New Roman" pitchFamily="18" charset="0"/>
                    </a:rPr>
                    <a:t>Γ</a:t>
                  </a:r>
                </a:p>
              </p:txBody>
            </p:sp>
          </p:grpSp>
          <p:sp>
            <p:nvSpPr>
              <p:cNvPr id="27" name="26 - Ορθογώνιο"/>
              <p:cNvSpPr/>
              <p:nvPr/>
            </p:nvSpPr>
            <p:spPr>
              <a:xfrm>
                <a:off x="4391472" y="67876"/>
                <a:ext cx="4752528" cy="42473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endParaRPr lang="el-GR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r>
                  <a:rPr lang="el-GR" dirty="0">
                    <a:latin typeface="Times New Roman" pitchFamily="18" charset="0"/>
                    <a:cs typeface="Times New Roman" pitchFamily="18" charset="0"/>
                  </a:rPr>
                  <a:t>Το κατακόρυφο ελατήριο είναι ιδανικό έχει φυσικό μήκος 1 m  και σταθερά  k =100 Ν/m  , το σημειακό σώμα (Σ)    έχει   μάζα m =1kg . </a:t>
                </a:r>
              </a:p>
              <a:p>
                <a:pPr algn="just"/>
                <a:r>
                  <a:rPr lang="el-GR" dirty="0">
                    <a:latin typeface="Times New Roman" pitchFamily="18" charset="0"/>
                    <a:cs typeface="Times New Roman" pitchFamily="18" charset="0"/>
                  </a:rPr>
                  <a:t>Η ράβδος ΑΓ είναι ισοπαχής και ομογενής , έχει μάζα Μ και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l-GR" dirty="0">
                    <a:latin typeface="Times New Roman" pitchFamily="18" charset="0"/>
                    <a:cs typeface="Times New Roman" pitchFamily="18" charset="0"/>
                  </a:rPr>
                  <a:t> είναι δεμένο με νήμα αβαρές μη εκτατό μήκους 0μήκος 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L</a:t>
                </a:r>
                <a:r>
                  <a:rPr lang="el-GR" dirty="0">
                    <a:latin typeface="Times New Roman" pitchFamily="18" charset="0"/>
                    <a:cs typeface="Times New Roman" pitchFamily="18" charset="0"/>
                  </a:rPr>
                  <a:t> =2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m . </a:t>
                </a:r>
                <a:r>
                  <a:rPr lang="el-GR" dirty="0">
                    <a:latin typeface="Times New Roman" pitchFamily="18" charset="0"/>
                    <a:cs typeface="Times New Roman" pitchFamily="18" charset="0"/>
                  </a:rPr>
                  <a:t>Στο άκρο της (Α) είναι αρθρωμένη στην οριζόντια οροφή και το άκρο της (Γ) είναι δεμένο με αβαρές μη εκτατό νήμα μήκους 0,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3m</a:t>
                </a:r>
                <a:r>
                  <a:rPr lang="el-GR" dirty="0">
                    <a:latin typeface="Times New Roman" pitchFamily="18" charset="0"/>
                    <a:cs typeface="Times New Roman" pitchFamily="18" charset="0"/>
                  </a:rPr>
                  <a:t> με το σώμα (Σ) . </a:t>
                </a:r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r>
                  <a:rPr lang="el-GR" dirty="0">
                    <a:latin typeface="Times New Roman" pitchFamily="18" charset="0"/>
                    <a:cs typeface="Times New Roman" pitchFamily="18" charset="0"/>
                  </a:rPr>
                  <a:t>Το σύστημα 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l-GR" dirty="0">
                    <a:latin typeface="Times New Roman" pitchFamily="18" charset="0"/>
                    <a:cs typeface="Times New Roman" pitchFamily="18" charset="0"/>
                  </a:rPr>
                  <a:t>ισορροπεί 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l-GR" dirty="0">
                    <a:latin typeface="Times New Roman" pitchFamily="18" charset="0"/>
                    <a:cs typeface="Times New Roman" pitchFamily="18" charset="0"/>
                  </a:rPr>
                  <a:t>με 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l-GR" dirty="0">
                    <a:latin typeface="Times New Roman" pitchFamily="18" charset="0"/>
                    <a:cs typeface="Times New Roman" pitchFamily="18" charset="0"/>
                  </a:rPr>
                  <a:t>γωνία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l-GR" dirty="0">
                    <a:latin typeface="Times New Roman" pitchFamily="18" charset="0"/>
                    <a:cs typeface="Times New Roman" pitchFamily="18" charset="0"/>
                  </a:rPr>
                  <a:t> φ 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l-GR" dirty="0">
                    <a:latin typeface="Times New Roman" pitchFamily="18" charset="0"/>
                    <a:cs typeface="Times New Roman" pitchFamily="18" charset="0"/>
                  </a:rPr>
                  <a:t>τέτοια ώστε </a:t>
                </a:r>
                <a:r>
                  <a:rPr lang="el-GR" dirty="0" err="1">
                    <a:latin typeface="Times New Roman" pitchFamily="18" charset="0"/>
                    <a:cs typeface="Times New Roman" pitchFamily="18" charset="0"/>
                  </a:rPr>
                  <a:t>ημφ</a:t>
                </a:r>
                <a:r>
                  <a:rPr lang="el-GR" dirty="0">
                    <a:latin typeface="Times New Roman" pitchFamily="18" charset="0"/>
                    <a:cs typeface="Times New Roman" pitchFamily="18" charset="0"/>
                  </a:rPr>
                  <a:t> = 0,8  και  </a:t>
                </a:r>
                <a:r>
                  <a:rPr lang="el-GR" dirty="0" err="1">
                    <a:latin typeface="Times New Roman" pitchFamily="18" charset="0"/>
                    <a:cs typeface="Times New Roman" pitchFamily="18" charset="0"/>
                  </a:rPr>
                  <a:t>συνφ</a:t>
                </a:r>
                <a:r>
                  <a:rPr lang="el-GR" dirty="0">
                    <a:latin typeface="Times New Roman" pitchFamily="18" charset="0"/>
                    <a:cs typeface="Times New Roman" pitchFamily="18" charset="0"/>
                  </a:rPr>
                  <a:t> = 0,6  (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g = 10 </a:t>
                </a:r>
                <a:r>
                  <a:rPr lang="en-US" baseline="30000" dirty="0"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/</a:t>
                </a:r>
                <a:r>
                  <a:rPr lang="en-US" baseline="-25000" dirty="0"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en-US" sz="1600" baseline="30000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l-GR" dirty="0">
                    <a:latin typeface="Times New Roman" pitchFamily="18" charset="0"/>
                    <a:cs typeface="Times New Roman" pitchFamily="18" charset="0"/>
                  </a:rPr>
                  <a:t>)</a:t>
                </a:r>
              </a:p>
              <a:p>
                <a:pPr algn="just"/>
                <a:r>
                  <a:rPr lang="el-GR" dirty="0">
                    <a:latin typeface="Times New Roman" pitchFamily="18" charset="0"/>
                    <a:cs typeface="Times New Roman" pitchFamily="18" charset="0"/>
                  </a:rPr>
                  <a:t>Δ1. Να βρεθεί η τάση του νήματος , η μάζα  Μ της ράβδου και η δύναμη που δέχεται η ράβδος από την άρθρωση.</a:t>
                </a:r>
              </a:p>
            </p:txBody>
          </p:sp>
          <p:sp>
            <p:nvSpPr>
              <p:cNvPr id="29" name="28 - Ορθογώνιο"/>
              <p:cNvSpPr/>
              <p:nvPr/>
            </p:nvSpPr>
            <p:spPr>
              <a:xfrm>
                <a:off x="107504" y="4005064"/>
                <a:ext cx="8964488" cy="28315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endParaRPr lang="el-GR" dirty="0"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r>
                  <a:rPr lang="el-GR" sz="1600" dirty="0">
                    <a:latin typeface="Times New Roman" pitchFamily="18" charset="0"/>
                    <a:cs typeface="Times New Roman" pitchFamily="18" charset="0"/>
                  </a:rPr>
                  <a:t>Τη χρονική στιγμή μηδέν κόβουμε το νήμα και η προς τα κάτω φορά θεωρείται  θετική οπότε το (Σ) αρχίζει να εκτελεί απλή αρμονική ταλάντωση με </a:t>
                </a:r>
                <a:r>
                  <a:rPr lang="en-US" sz="1600" dirty="0"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el-GR" sz="16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600" dirty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l-GR" sz="16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1600" dirty="0"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el-GR" sz="1600" dirty="0">
                    <a:latin typeface="Times New Roman" pitchFamily="18" charset="0"/>
                    <a:cs typeface="Times New Roman" pitchFamily="18" charset="0"/>
                  </a:rPr>
                  <a:t> και η ράβδος αρχίζει να περιστρέφεται  χωρίς τριβή γύρω από το (Α)  .</a:t>
                </a:r>
              </a:p>
              <a:p>
                <a:pPr algn="just"/>
                <a:r>
                  <a:rPr lang="el-GR" sz="1600" dirty="0">
                    <a:latin typeface="Times New Roman" pitchFamily="18" charset="0"/>
                    <a:cs typeface="Times New Roman" pitchFamily="18" charset="0"/>
                  </a:rPr>
                  <a:t>Δ2. Πόση είναι τότε  η  δυναμική ενέργεια της ταλάντωσης και πόση του ελατηρίου ; Ποια η αλγεβρική τιμή του ρυθμού μεταβολής της </a:t>
                </a:r>
                <a:r>
                  <a:rPr lang="el-GR" sz="1600" dirty="0" err="1">
                    <a:latin typeface="Times New Roman" pitchFamily="18" charset="0"/>
                    <a:cs typeface="Times New Roman" pitchFamily="18" charset="0"/>
                  </a:rPr>
                  <a:t>στροφορμής</a:t>
                </a:r>
                <a:r>
                  <a:rPr lang="el-GR" sz="1600" dirty="0">
                    <a:latin typeface="Times New Roman" pitchFamily="18" charset="0"/>
                    <a:cs typeface="Times New Roman" pitchFamily="18" charset="0"/>
                  </a:rPr>
                  <a:t> της ράβδου ως προς (Α) την ίδια στιγμή ;</a:t>
                </a:r>
              </a:p>
              <a:p>
                <a:pPr algn="just"/>
                <a:r>
                  <a:rPr lang="el-GR" sz="1600" dirty="0">
                    <a:latin typeface="Times New Roman" pitchFamily="18" charset="0"/>
                    <a:cs typeface="Times New Roman" pitchFamily="18" charset="0"/>
                  </a:rPr>
                  <a:t>Δ3. Να γράψετε τις εξισώσεις του μήκους του ελατηρίου και της αλγεβρικής τιμής της δύναμης που ασκεί στο (Σ) ως προς χρόνο  και να κάνετε τα διαγράμματα από 0 </a:t>
                </a:r>
                <a:r>
                  <a:rPr lang="en-US" sz="1600" dirty="0">
                    <a:latin typeface="Times New Roman" pitchFamily="18" charset="0"/>
                    <a:cs typeface="Times New Roman" pitchFamily="18" charset="0"/>
                  </a:rPr>
                  <a:t>s </a:t>
                </a:r>
                <a:r>
                  <a:rPr lang="el-GR" sz="1600" dirty="0">
                    <a:latin typeface="Times New Roman" pitchFamily="18" charset="0"/>
                    <a:cs typeface="Times New Roman" pitchFamily="18" charset="0"/>
                  </a:rPr>
                  <a:t>μέχρι 2 περιόδους της ταλάντωσης .</a:t>
                </a:r>
              </a:p>
              <a:p>
                <a:pPr algn="just"/>
                <a:r>
                  <a:rPr lang="el-GR" sz="1600" dirty="0">
                    <a:latin typeface="Times New Roman" pitchFamily="18" charset="0"/>
                    <a:cs typeface="Times New Roman" pitchFamily="18" charset="0"/>
                  </a:rPr>
                  <a:t>Δ4. Ποια χρονική στιγμή η δυναμική ενέργεια της ταλάντωσης είναι ίση με την κινητική ενέργεια του (Σ) για πρώτη φορά και πόση είναι τότε η ορμή και ο ρυθμός μεταβολής της δυναμικής ενέργειας της ταλάντωσης; </a:t>
                </a:r>
              </a:p>
            </p:txBody>
          </p:sp>
        </p:grpSp>
        <p:sp>
          <p:nvSpPr>
            <p:cNvPr id="31" name="30 - Ορθογώνιο"/>
            <p:cNvSpPr/>
            <p:nvPr/>
          </p:nvSpPr>
          <p:spPr>
            <a:xfrm>
              <a:off x="0" y="0"/>
              <a:ext cx="3347864" cy="4396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indent="-342900" algn="ctr"/>
              <a:r>
                <a:rPr lang="el-GR" sz="16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l-GR" sz="1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ΘΕΜΑ  Δ</a:t>
              </a:r>
            </a:p>
            <a:p>
              <a:pPr marL="342900" indent="-342900" algn="ctr"/>
              <a:endParaRPr lang="el-GR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613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41 - Ορθογώνιο"/>
          <p:cNvSpPr/>
          <p:nvPr/>
        </p:nvSpPr>
        <p:spPr>
          <a:xfrm>
            <a:off x="5087889" y="3789040"/>
            <a:ext cx="432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latin typeface="Times New Roman" pitchFamily="18" charset="0"/>
                <a:cs typeface="Times New Roman" pitchFamily="18" charset="0"/>
              </a:rPr>
              <a:t> Τ </a:t>
            </a:r>
            <a:endParaRPr lang="el-GR" dirty="0"/>
          </a:p>
        </p:txBody>
      </p:sp>
      <p:graphicFrame>
        <p:nvGraphicFramePr>
          <p:cNvPr id="78" name="77 - Αντικείμενο"/>
          <p:cNvGraphicFramePr>
            <a:graphicFrameLocks noChangeAspect="1"/>
          </p:cNvGraphicFramePr>
          <p:nvPr/>
        </p:nvGraphicFramePr>
        <p:xfrm>
          <a:off x="3863753" y="4293097"/>
          <a:ext cx="325437" cy="319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tion" r:id="rId3" imgW="126720" imgH="228600" progId="Equation.DSMT4">
                  <p:embed/>
                </p:oleObj>
              </mc:Choice>
              <mc:Fallback>
                <p:oleObj name="Equation" r:id="rId3" imgW="12672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3753" y="4293097"/>
                        <a:ext cx="325437" cy="319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4" name="93 - Ομάδα"/>
          <p:cNvGrpSpPr/>
          <p:nvPr/>
        </p:nvGrpSpPr>
        <p:grpSpPr>
          <a:xfrm>
            <a:off x="1512888" y="1"/>
            <a:ext cx="9155113" cy="6729413"/>
            <a:chOff x="0" y="0"/>
            <a:chExt cx="9155113" cy="6729413"/>
          </a:xfrm>
        </p:grpSpPr>
        <p:grpSp>
          <p:nvGrpSpPr>
            <p:cNvPr id="50" name="49 - Ομάδα"/>
            <p:cNvGrpSpPr/>
            <p:nvPr/>
          </p:nvGrpSpPr>
          <p:grpSpPr>
            <a:xfrm>
              <a:off x="0" y="0"/>
              <a:ext cx="9071992" cy="4861796"/>
              <a:chOff x="0" y="0"/>
              <a:chExt cx="9071992" cy="4861796"/>
            </a:xfrm>
          </p:grpSpPr>
          <p:grpSp>
            <p:nvGrpSpPr>
              <p:cNvPr id="47" name="46 - Ομάδα"/>
              <p:cNvGrpSpPr/>
              <p:nvPr/>
            </p:nvGrpSpPr>
            <p:grpSpPr>
              <a:xfrm>
                <a:off x="0" y="0"/>
                <a:ext cx="9071992" cy="4861796"/>
                <a:chOff x="0" y="0"/>
                <a:chExt cx="9071992" cy="4861796"/>
              </a:xfrm>
            </p:grpSpPr>
            <p:grpSp>
              <p:nvGrpSpPr>
                <p:cNvPr id="45" name="44 - Ομάδα"/>
                <p:cNvGrpSpPr/>
                <p:nvPr/>
              </p:nvGrpSpPr>
              <p:grpSpPr>
                <a:xfrm>
                  <a:off x="0" y="0"/>
                  <a:ext cx="9071992" cy="4861796"/>
                  <a:chOff x="0" y="0"/>
                  <a:chExt cx="9071992" cy="4861796"/>
                </a:xfrm>
              </p:grpSpPr>
              <p:grpSp>
                <p:nvGrpSpPr>
                  <p:cNvPr id="39" name="38 - Ομάδα"/>
                  <p:cNvGrpSpPr/>
                  <p:nvPr/>
                </p:nvGrpSpPr>
                <p:grpSpPr>
                  <a:xfrm>
                    <a:off x="0" y="0"/>
                    <a:ext cx="9071992" cy="4861796"/>
                    <a:chOff x="0" y="0"/>
                    <a:chExt cx="9071992" cy="4861796"/>
                  </a:xfrm>
                </p:grpSpPr>
                <p:grpSp>
                  <p:nvGrpSpPr>
                    <p:cNvPr id="32" name="31 - Ομάδα"/>
                    <p:cNvGrpSpPr/>
                    <p:nvPr/>
                  </p:nvGrpSpPr>
                  <p:grpSpPr>
                    <a:xfrm>
                      <a:off x="0" y="0"/>
                      <a:ext cx="9071992" cy="4861796"/>
                      <a:chOff x="0" y="0"/>
                      <a:chExt cx="9071992" cy="4861796"/>
                    </a:xfrm>
                  </p:grpSpPr>
                  <p:grpSp>
                    <p:nvGrpSpPr>
                      <p:cNvPr id="3" name="31 - Ομάδα"/>
                      <p:cNvGrpSpPr/>
                      <p:nvPr/>
                    </p:nvGrpSpPr>
                    <p:grpSpPr>
                      <a:xfrm>
                        <a:off x="0" y="0"/>
                        <a:ext cx="9071992" cy="4861796"/>
                        <a:chOff x="0" y="0"/>
                        <a:chExt cx="9071992" cy="4861796"/>
                      </a:xfrm>
                    </p:grpSpPr>
                    <p:grpSp>
                      <p:nvGrpSpPr>
                        <p:cNvPr id="4" name="29 - Ομάδα"/>
                        <p:cNvGrpSpPr/>
                        <p:nvPr/>
                      </p:nvGrpSpPr>
                      <p:grpSpPr>
                        <a:xfrm>
                          <a:off x="0" y="133884"/>
                          <a:ext cx="9071992" cy="4727912"/>
                          <a:chOff x="0" y="85128"/>
                          <a:chExt cx="9071992" cy="4727912"/>
                        </a:xfrm>
                      </p:grpSpPr>
                      <p:grpSp>
                        <p:nvGrpSpPr>
                          <p:cNvPr id="9" name="25 - Ομάδα"/>
                          <p:cNvGrpSpPr/>
                          <p:nvPr/>
                        </p:nvGrpSpPr>
                        <p:grpSpPr>
                          <a:xfrm>
                            <a:off x="0" y="85128"/>
                            <a:ext cx="4508008" cy="4727912"/>
                            <a:chOff x="63992" y="3323"/>
                            <a:chExt cx="4508008" cy="4727912"/>
                          </a:xfrm>
                        </p:grpSpPr>
                        <p:grpSp>
                          <p:nvGrpSpPr>
                            <p:cNvPr id="11" name="23 - Ομάδα"/>
                            <p:cNvGrpSpPr/>
                            <p:nvPr/>
                          </p:nvGrpSpPr>
                          <p:grpSpPr>
                            <a:xfrm>
                              <a:off x="63992" y="3323"/>
                              <a:ext cx="4508008" cy="4727912"/>
                              <a:chOff x="63992" y="3323"/>
                              <a:chExt cx="4508008" cy="4727912"/>
                            </a:xfrm>
                          </p:grpSpPr>
                          <p:grpSp>
                            <p:nvGrpSpPr>
                              <p:cNvPr id="12" name="21 - Ομάδα"/>
                              <p:cNvGrpSpPr/>
                              <p:nvPr/>
                            </p:nvGrpSpPr>
                            <p:grpSpPr>
                              <a:xfrm>
                                <a:off x="172894" y="3323"/>
                                <a:ext cx="4399106" cy="4727912"/>
                                <a:chOff x="172894" y="3323"/>
                                <a:chExt cx="4399106" cy="4727912"/>
                              </a:xfrm>
                            </p:grpSpPr>
                            <p:grpSp>
                              <p:nvGrpSpPr>
                                <p:cNvPr id="13" name="19 - Ομάδα"/>
                                <p:cNvGrpSpPr/>
                                <p:nvPr/>
                              </p:nvGrpSpPr>
                              <p:grpSpPr>
                                <a:xfrm>
                                  <a:off x="172894" y="3323"/>
                                  <a:ext cx="4399106" cy="4727912"/>
                                  <a:chOff x="0" y="3323"/>
                                  <a:chExt cx="4399106" cy="4727912"/>
                                </a:xfrm>
                              </p:grpSpPr>
                              <p:grpSp>
                                <p:nvGrpSpPr>
                                  <p:cNvPr id="14" name="17 - Ομάδα"/>
                                  <p:cNvGrpSpPr/>
                                  <p:nvPr/>
                                </p:nvGrpSpPr>
                                <p:grpSpPr>
                                  <a:xfrm>
                                    <a:off x="0" y="3323"/>
                                    <a:ext cx="4399106" cy="4727912"/>
                                    <a:chOff x="0" y="3323"/>
                                    <a:chExt cx="4399106" cy="4727912"/>
                                  </a:xfrm>
                                </p:grpSpPr>
                                <p:grpSp>
                                  <p:nvGrpSpPr>
                                    <p:cNvPr id="15" name="14 - Ομάδα"/>
                                    <p:cNvGrpSpPr/>
                                    <p:nvPr/>
                                  </p:nvGrpSpPr>
                                  <p:grpSpPr>
                                    <a:xfrm>
                                      <a:off x="0" y="3323"/>
                                      <a:ext cx="4399106" cy="4727912"/>
                                      <a:chOff x="100686" y="354348"/>
                                      <a:chExt cx="5460958" cy="4727912"/>
                                    </a:xfrm>
                                  </p:grpSpPr>
                                  <p:pic>
                                    <p:nvPicPr>
                                      <p:cNvPr id="2" name="Picture 2" descr="https://perifysikhs.com/wp-content/uploads/2023/05/figd_may2023.png?w=648"/>
                                      <p:cNvPicPr>
                                        <a:picLocks noChangeAspect="1" noChangeArrowheads="1"/>
                                      </p:cNvPicPr>
                                      <p:nvPr/>
                                    </p:nvPicPr>
                                    <p:blipFill>
                                      <a:blip r:embed="rId5" cstate="print"/>
                                      <a:srcRect l="23333" t="5678" r="41667" b="65932"/>
                                      <a:stretch>
                                        <a:fillRect/>
                                      </a:stretch>
                                    </p:blipFill>
                                    <p:spPr bwMode="auto">
                                      <a:xfrm>
                                        <a:off x="3401405" y="908720"/>
                                        <a:ext cx="2160239" cy="2232248"/>
                                      </a:xfrm>
                                      <a:prstGeom prst="rect">
                                        <a:avLst/>
                                      </a:prstGeom>
                                      <a:noFill/>
                                    </p:spPr>
                                  </p:pic>
                                  <p:sp>
                                    <p:nvSpPr>
                                      <p:cNvPr id="5" name="4 - Έλλειψη"/>
                                      <p:cNvSpPr/>
                                      <p:nvPr/>
                                    </p:nvSpPr>
                                    <p:spPr>
                                      <a:xfrm>
                                        <a:off x="350220" y="827697"/>
                                        <a:ext cx="288032" cy="244902"/>
                                      </a:xfrm>
                                      <a:prstGeom prst="ellipse">
                                        <a:avLst/>
                                      </a:prstGeom>
                                      <a:solidFill>
                                        <a:schemeClr val="accent2">
                                          <a:lumMod val="75000"/>
                                        </a:schemeClr>
                                      </a:solidFill>
                                      <a:ln>
                                        <a:solidFill>
                                          <a:schemeClr val="tx1"/>
                                        </a:solidFill>
                                      </a:ln>
                                    </p:spPr>
                                    <p:style>
                                      <a:lnRef idx="2">
                                        <a:schemeClr val="accent1">
                                          <a:shade val="50000"/>
                                        </a:schemeClr>
                                      </a:lnRef>
                                      <a:fillRef idx="1">
                                        <a:schemeClr val="accent1"/>
                                      </a:fillRef>
                                      <a:effectRef idx="0">
                                        <a:schemeClr val="accent1"/>
                                      </a:effectRef>
                                      <a:fontRef idx="minor">
                                        <a:schemeClr val="lt1"/>
                                      </a:fontRef>
                                    </p:style>
                                    <p:txBody>
                                      <a:bodyPr rtlCol="0" anchor="ctr"/>
                                      <a:lstStyle/>
                                      <a:p>
                                        <a:pPr algn="ctr"/>
                                        <a:endParaRPr lang="el-GR"/>
                                      </a:p>
                                    </p:txBody>
                                  </p:sp>
                                  <p:sp>
                                    <p:nvSpPr>
                                      <p:cNvPr id="6" name="5 - Ορθογώνιο"/>
                                      <p:cNvSpPr/>
                                      <p:nvPr/>
                                    </p:nvSpPr>
                                    <p:spPr>
                                      <a:xfrm>
                                        <a:off x="100686" y="683681"/>
                                        <a:ext cx="5228639" cy="216023"/>
                                      </a:xfrm>
                                      <a:prstGeom prst="rect">
                                        <a:avLst/>
                                      </a:prstGeom>
                                      <a:blipFill>
                                        <a:blip r:embed="rId6" cstate="print"/>
                                        <a:tile tx="0" ty="0" sx="100000" sy="100000" flip="none" algn="tl"/>
                                      </a:blipFill>
                                      <a:ln>
                                        <a:solidFill>
                                          <a:schemeClr val="tx1"/>
                                        </a:solidFill>
                                      </a:ln>
                                    </p:spPr>
                                    <p:style>
                                      <a:lnRef idx="2">
                                        <a:schemeClr val="accent1">
                                          <a:shade val="50000"/>
                                        </a:schemeClr>
                                      </a:lnRef>
                                      <a:fillRef idx="1">
                                        <a:schemeClr val="accent1"/>
                                      </a:fillRef>
                                      <a:effectRef idx="0">
                                        <a:schemeClr val="accent1"/>
                                      </a:effectRef>
                                      <a:fontRef idx="minor">
                                        <a:schemeClr val="lt1"/>
                                      </a:fontRef>
                                    </p:style>
                                    <p:txBody>
                                      <a:bodyPr rtlCol="0" anchor="ctr"/>
                                      <a:lstStyle/>
                                      <a:p>
                                        <a:pPr algn="ctr"/>
                                        <a:endParaRPr lang="el-GR"/>
                                      </a:p>
                                    </p:txBody>
                                  </p:sp>
                                  <p:sp>
                                    <p:nvSpPr>
                                      <p:cNvPr id="7" name="6 - Ορθογώνιο"/>
                                      <p:cNvSpPr/>
                                      <p:nvPr/>
                                    </p:nvSpPr>
                                    <p:spPr>
                                      <a:xfrm rot="19076562" flipH="1">
                                        <a:off x="2398113" y="354348"/>
                                        <a:ext cx="98667" cy="4727912"/>
                                      </a:xfrm>
                                      <a:prstGeom prst="rect">
                                        <a:avLst/>
                                      </a:prstGeom>
                                      <a:solidFill>
                                        <a:schemeClr val="bg2">
                                          <a:lumMod val="25000"/>
                                        </a:schemeClr>
                                      </a:solidFill>
                                      <a:ln>
                                        <a:solidFill>
                                          <a:schemeClr val="tx1"/>
                                        </a:solidFill>
                                      </a:ln>
                                    </p:spPr>
                                    <p:style>
                                      <a:lnRef idx="2">
                                        <a:schemeClr val="accent1">
                                          <a:shade val="50000"/>
                                        </a:schemeClr>
                                      </a:lnRef>
                                      <a:fillRef idx="1">
                                        <a:schemeClr val="accent1"/>
                                      </a:fillRef>
                                      <a:effectRef idx="0">
                                        <a:schemeClr val="accent1"/>
                                      </a:effectRef>
                                      <a:fontRef idx="minor">
                                        <a:schemeClr val="lt1"/>
                                      </a:fontRef>
                                    </p:style>
                                    <p:txBody>
                                      <a:bodyPr rtlCol="0" anchor="ctr"/>
                                      <a:lstStyle/>
                                      <a:p>
                                        <a:pPr algn="ctr"/>
                                        <a:endParaRPr lang="el-GR"/>
                                      </a:p>
                                    </p:txBody>
                                  </p:sp>
                                  <p:sp>
                                    <p:nvSpPr>
                                      <p:cNvPr id="8" name="7 - Ορθογώνιο"/>
                                      <p:cNvSpPr/>
                                      <p:nvPr/>
                                    </p:nvSpPr>
                                    <p:spPr>
                                      <a:xfrm>
                                        <a:off x="4204201" y="3140968"/>
                                        <a:ext cx="360040" cy="288032"/>
                                      </a:xfrm>
                                      <a:prstGeom prst="rect">
                                        <a:avLst/>
                                      </a:prstGeom>
                                      <a:solidFill>
                                        <a:schemeClr val="tx1"/>
                                      </a:solidFill>
                                      <a:ln>
                                        <a:solidFill>
                                          <a:schemeClr val="tx1"/>
                                        </a:solidFill>
                                      </a:ln>
                                    </p:spPr>
                                    <p:style>
                                      <a:lnRef idx="2">
                                        <a:schemeClr val="accent1">
                                          <a:shade val="50000"/>
                                        </a:schemeClr>
                                      </a:lnRef>
                                      <a:fillRef idx="1">
                                        <a:schemeClr val="accent1"/>
                                      </a:fillRef>
                                      <a:effectRef idx="0">
                                        <a:schemeClr val="accent1"/>
                                      </a:effectRef>
                                      <a:fontRef idx="minor">
                                        <a:schemeClr val="lt1"/>
                                      </a:fontRef>
                                    </p:style>
                                    <p:txBody>
                                      <a:bodyPr rtlCol="0" anchor="ctr"/>
                                      <a:lstStyle/>
                                      <a:p>
                                        <a:pPr algn="ctr"/>
                                        <a:endParaRPr lang="el-GR"/>
                                      </a:p>
                                    </p:txBody>
                                  </p:sp>
                                  <p:cxnSp>
                                    <p:nvCxnSpPr>
                                      <p:cNvPr id="10" name="9 - Ευθεία γραμμή σύνδεσης"/>
                                      <p:cNvCxnSpPr/>
                                      <p:nvPr/>
                                    </p:nvCxnSpPr>
                                    <p:spPr>
                                      <a:xfrm>
                                        <a:off x="4392263" y="3279358"/>
                                        <a:ext cx="0" cy="1152128"/>
                                      </a:xfrm>
                                      <a:prstGeom prst="line">
                                        <a:avLst/>
                                      </a:prstGeom>
                                      <a:ln w="28575">
                                        <a:solidFill>
                                          <a:schemeClr val="tx1"/>
                                        </a:solidFill>
                                      </a:ln>
                                    </p:spPr>
                                    <p:style>
                                      <a:lnRef idx="1">
                                        <a:schemeClr val="accent1"/>
                                      </a:lnRef>
                                      <a:fillRef idx="0">
                                        <a:schemeClr val="accent1"/>
                                      </a:fillRef>
                                      <a:effectRef idx="0">
                                        <a:schemeClr val="accent1"/>
                                      </a:effectRef>
                                      <a:fontRef idx="minor">
                                        <a:schemeClr val="tx1"/>
                                      </a:fontRef>
                                    </p:style>
                                  </p:cxnSp>
                                </p:grpSp>
                                <p:sp>
                                  <p:nvSpPr>
                                    <p:cNvPr id="17" name="16 - Τόξο"/>
                                    <p:cNvSpPr/>
                                    <p:nvPr/>
                                  </p:nvSpPr>
                                  <p:spPr>
                                    <a:xfrm rot="5400000">
                                      <a:off x="233518" y="350658"/>
                                      <a:ext cx="540060" cy="360040"/>
                                    </a:xfrm>
                                    <a:prstGeom prst="arc">
                                      <a:avLst/>
                                    </a:prstGeom>
                                    <a:ln w="28575">
                                      <a:solidFill>
                                        <a:schemeClr val="tx1"/>
                                      </a:solidFill>
                                    </a:ln>
                                  </p:spPr>
                                  <p:style>
                                    <a:lnRef idx="1">
                                      <a:schemeClr val="accent1"/>
                                    </a:lnRef>
                                    <a:fillRef idx="0">
                                      <a:schemeClr val="accent1"/>
                                    </a:fillRef>
                                    <a:effectRef idx="0">
                                      <a:schemeClr val="accent1"/>
                                    </a:effectRef>
                                    <a:fontRef idx="minor">
                                      <a:schemeClr val="tx1"/>
                                    </a:fontRef>
                                  </p:style>
                                  <p:txBody>
                                    <a:bodyPr rtlCol="0" anchor="ctr"/>
                                    <a:lstStyle/>
                                    <a:p>
                                      <a:pPr algn="ctr"/>
                                      <a:endParaRPr lang="el-GR"/>
                                    </a:p>
                                  </p:txBody>
                                </p:sp>
                              </p:grpSp>
                              <p:sp>
                                <p:nvSpPr>
                                  <p:cNvPr id="19" name="18 - Ορθογώνιο"/>
                                  <p:cNvSpPr/>
                                  <p:nvPr/>
                                </p:nvSpPr>
                                <p:spPr>
                                  <a:xfrm>
                                    <a:off x="467544" y="476672"/>
                                    <a:ext cx="792088" cy="648072"/>
                                  </a:xfrm>
                                  <a:prstGeom prst="rect">
                                    <a:avLst/>
                                  </a:prstGeom>
                                  <a:noFill/>
                                  <a:ln>
                                    <a:noFill/>
                                  </a:ln>
                                </p:spPr>
                                <p:style>
                                  <a:lnRef idx="2">
                                    <a:schemeClr val="accent1">
                                      <a:shade val="50000"/>
                                    </a:schemeClr>
                                  </a:lnRef>
                                  <a:fillRef idx="1">
                                    <a:schemeClr val="accent1"/>
                                  </a:fillRef>
                                  <a:effectRef idx="0">
                                    <a:schemeClr val="accent1"/>
                                  </a:effectRef>
                                  <a:fontRef idx="minor">
                                    <a:schemeClr val="lt1"/>
                                  </a:fontRef>
                                </p:style>
                                <p:txBody>
                                  <a:bodyPr rtlCol="0" anchor="ctr"/>
                                  <a:lstStyle/>
                                  <a:p>
                                    <a:pPr algn="ctr"/>
                                    <a:r>
                                      <a:rPr lang="el-GR" sz="2000" b="1" dirty="0">
                                        <a:solidFill>
                                          <a:schemeClr val="tx1"/>
                                        </a:solidFill>
                                        <a:latin typeface="Times New Roman" pitchFamily="18" charset="0"/>
                                        <a:cs typeface="Times New Roman" pitchFamily="18" charset="0"/>
                                      </a:rPr>
                                      <a:t>φ</a:t>
                                    </a:r>
                                  </a:p>
                                </p:txBody>
                              </p:sp>
                            </p:grpSp>
                            <p:sp>
                              <p:nvSpPr>
                                <p:cNvPr id="21" name="20 - Ορθογώνιο"/>
                                <p:cNvSpPr/>
                                <p:nvPr/>
                              </p:nvSpPr>
                              <p:spPr>
                                <a:xfrm>
                                  <a:off x="3128634" y="2708920"/>
                                  <a:ext cx="335348" cy="369332"/>
                                </a:xfrm>
                                <a:prstGeom prst="rect">
                                  <a:avLst/>
                                </a:prstGeom>
                              </p:spPr>
                              <p:txBody>
                                <a:bodyPr wrap="none">
                                  <a:spAutoFit/>
                                </a:bodyPr>
                                <a:lstStyle/>
                                <a:p>
                                  <a:pPr algn="ctr"/>
                                  <a:r>
                                    <a:rPr lang="el-GR" b="1" dirty="0">
                                      <a:latin typeface="Times New Roman" pitchFamily="18" charset="0"/>
                                      <a:cs typeface="Times New Roman" pitchFamily="18" charset="0"/>
                                    </a:rPr>
                                    <a:t>Σ</a:t>
                                  </a:r>
                                </a:p>
                              </p:txBody>
                            </p:sp>
                          </p:grpSp>
                          <p:sp>
                            <p:nvSpPr>
                              <p:cNvPr id="23" name="22 - Ορθογώνιο"/>
                              <p:cNvSpPr/>
                              <p:nvPr/>
                            </p:nvSpPr>
                            <p:spPr>
                              <a:xfrm>
                                <a:off x="63992" y="507379"/>
                                <a:ext cx="351379" cy="369332"/>
                              </a:xfrm>
                              <a:prstGeom prst="rect">
                                <a:avLst/>
                              </a:prstGeom>
                            </p:spPr>
                            <p:txBody>
                              <a:bodyPr wrap="none">
                                <a:spAutoFit/>
                              </a:bodyPr>
                              <a:lstStyle/>
                              <a:p>
                                <a:pPr algn="ctr"/>
                                <a:r>
                                  <a:rPr lang="el-GR" b="1" dirty="0">
                                    <a:latin typeface="Times New Roman" pitchFamily="18" charset="0"/>
                                    <a:cs typeface="Times New Roman" pitchFamily="18" charset="0"/>
                                  </a:rPr>
                                  <a:t>Α</a:t>
                                </a:r>
                              </a:p>
                            </p:txBody>
                          </p:sp>
                        </p:grpSp>
                        <p:sp>
                          <p:nvSpPr>
                            <p:cNvPr id="25" name="24 - Ορθογώνιο"/>
                            <p:cNvSpPr/>
                            <p:nvPr/>
                          </p:nvSpPr>
                          <p:spPr>
                            <a:xfrm>
                              <a:off x="3627880" y="3891755"/>
                              <a:ext cx="332143" cy="369332"/>
                            </a:xfrm>
                            <a:prstGeom prst="rect">
                              <a:avLst/>
                            </a:prstGeom>
                          </p:spPr>
                          <p:txBody>
                            <a:bodyPr wrap="none">
                              <a:spAutoFit/>
                            </a:bodyPr>
                            <a:lstStyle/>
                            <a:p>
                              <a:pPr algn="ctr"/>
                              <a:r>
                                <a:rPr lang="el-GR" b="1" dirty="0">
                                  <a:latin typeface="Times New Roman" pitchFamily="18" charset="0"/>
                                  <a:cs typeface="Times New Roman" pitchFamily="18" charset="0"/>
                                </a:rPr>
                                <a:t>Γ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29" name="28 - Ορθογώνιο"/>
                          <p:cNvSpPr/>
                          <p:nvPr/>
                        </p:nvSpPr>
                        <p:spPr>
                          <a:xfrm>
                            <a:off x="107504" y="4005064"/>
                            <a:ext cx="8964488" cy="369332"/>
                          </a:xfrm>
                          <a:prstGeom prst="rect">
                            <a:avLst/>
                          </a:prstGeom>
                        </p:spPr>
                        <p:txBody>
                          <a:bodyPr wrap="square">
                            <a:spAutoFit/>
                          </a:bodyPr>
                          <a:lstStyle/>
                          <a:p>
                            <a:pPr algn="just"/>
                            <a:endParaRPr lang="el-GR" dirty="0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  <p:sp>
                      <p:nvSpPr>
                        <p:cNvPr id="31" name="30 - Ορθογώνιο"/>
                        <p:cNvSpPr/>
                        <p:nvPr/>
                      </p:nvSpPr>
                      <p:spPr>
                        <a:xfrm>
                          <a:off x="0" y="0"/>
                          <a:ext cx="3347864" cy="439615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marL="342900" indent="-342900" algn="ctr"/>
                          <a:r>
                            <a:rPr lang="el-GR" sz="1600" b="1" dirty="0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lang="el-GR" sz="1600" b="1" dirty="0" smtClean="0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lang="el-GR" sz="1600" b="1" dirty="0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ΘΕΜΑ  Δ  </a:t>
                          </a:r>
                          <a:r>
                            <a:rPr lang="el-GR" sz="1600" b="1" dirty="0" smtClean="0">
                              <a:solidFill>
                                <a:schemeClr val="tx1"/>
                              </a:solidFill>
                              <a:latin typeface="Times New Roman" pitchFamily="18" charset="0"/>
                              <a:cs typeface="Times New Roman" pitchFamily="18" charset="0"/>
                            </a:rPr>
                            <a:t>ΛΥΣΗ</a:t>
                          </a:r>
                          <a:endParaRPr lang="el-GR" sz="1600" b="1" dirty="0">
                            <a:solidFill>
                              <a:schemeClr val="tx1"/>
                            </a:solidFill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cxnSp>
                    <p:nvCxnSpPr>
                      <p:cNvPr id="24" name="23 - Ευθύγραμμο βέλος σύνδεσης"/>
                      <p:cNvCxnSpPr/>
                      <p:nvPr/>
                    </p:nvCxnSpPr>
                    <p:spPr>
                      <a:xfrm>
                        <a:off x="1968086" y="2417888"/>
                        <a:ext cx="0" cy="504056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FF0000"/>
                        </a:solidFill>
                        <a:headEnd type="none" w="med" len="med"/>
                        <a:tailEnd type="triangle" w="med" len="med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6" name="25 - Ευθύγραμμο βέλος σύνδεσης"/>
                      <p:cNvCxnSpPr/>
                      <p:nvPr/>
                    </p:nvCxnSpPr>
                    <p:spPr>
                      <a:xfrm flipV="1">
                        <a:off x="3566888" y="3861048"/>
                        <a:ext cx="0" cy="360040"/>
                      </a:xfrm>
                      <a:prstGeom prst="straightConnector1">
                        <a:avLst/>
                      </a:prstGeom>
                      <a:ln w="38100">
                        <a:solidFill>
                          <a:srgbClr val="FF0000"/>
                        </a:solidFill>
                        <a:headEnd type="none" w="med" len="med"/>
                        <a:tailEnd type="triangle" w="med" len="med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8" name="27 - Ευθύγραμμο βέλος σύνδεσης"/>
                      <p:cNvCxnSpPr/>
                      <p:nvPr/>
                    </p:nvCxnSpPr>
                    <p:spPr>
                      <a:xfrm>
                        <a:off x="3563888" y="3068960"/>
                        <a:ext cx="0" cy="432048"/>
                      </a:xfrm>
                      <a:prstGeom prst="straightConnector1">
                        <a:avLst/>
                      </a:prstGeom>
                      <a:ln w="38100">
                        <a:solidFill>
                          <a:srgbClr val="CC0066"/>
                        </a:solidFill>
                        <a:headEnd type="none" w="med" len="med"/>
                        <a:tailEnd type="triangle" w="med" len="med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0" name="29 - Ευθύγραμμο βέλος σύνδεσης"/>
                      <p:cNvCxnSpPr/>
                      <p:nvPr/>
                    </p:nvCxnSpPr>
                    <p:spPr>
                      <a:xfrm>
                        <a:off x="3601392" y="3086212"/>
                        <a:ext cx="0" cy="288032"/>
                      </a:xfrm>
                      <a:prstGeom prst="straightConnector1">
                        <a:avLst/>
                      </a:prstGeom>
                      <a:ln w="28575">
                        <a:solidFill>
                          <a:srgbClr val="002060"/>
                        </a:solidFill>
                        <a:headEnd type="none" w="med" len="med"/>
                        <a:tailEnd type="triangle" w="med" len="med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4" name="33 - Ευθύγραμμο βέλος σύνδεσης"/>
                      <p:cNvCxnSpPr/>
                      <p:nvPr/>
                    </p:nvCxnSpPr>
                    <p:spPr>
                      <a:xfrm flipV="1">
                        <a:off x="3563888" y="2276872"/>
                        <a:ext cx="0" cy="792088"/>
                      </a:xfrm>
                      <a:prstGeom prst="straightConnector1">
                        <a:avLst/>
                      </a:prstGeom>
                      <a:ln w="38100">
                        <a:solidFill>
                          <a:srgbClr val="FF0000"/>
                        </a:solidFill>
                        <a:headEnd type="none" w="med" len="med"/>
                        <a:tailEnd type="triangle" w="med" len="med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36" name="35 - Ορθογώνιο"/>
                      <p:cNvSpPr/>
                      <p:nvPr/>
                    </p:nvSpPr>
                    <p:spPr>
                      <a:xfrm>
                        <a:off x="1331640" y="2204864"/>
                        <a:ext cx="432554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l-GR" dirty="0"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r>
                          <a:rPr lang="en-US" dirty="0">
                            <a:latin typeface="Times New Roman" pitchFamily="18" charset="0"/>
                            <a:cs typeface="Times New Roman" pitchFamily="18" charset="0"/>
                          </a:rPr>
                          <a:t>L</a:t>
                        </a:r>
                        <a:r>
                          <a:rPr lang="el-GR" dirty="0">
                            <a:latin typeface="Times New Roman" pitchFamily="18" charset="0"/>
                            <a:cs typeface="Times New Roman" pitchFamily="18" charset="0"/>
                          </a:rPr>
                          <a:t> </a:t>
                        </a:r>
                        <a:endParaRPr lang="el-GR" dirty="0"/>
                      </a:p>
                    </p:txBody>
                  </p:sp>
                  <p:graphicFrame>
                    <p:nvGraphicFramePr>
                      <p:cNvPr id="37" name="36 - Αντικείμενο"/>
                      <p:cNvGraphicFramePr>
                        <a:graphicFrameLocks noChangeAspect="1"/>
                      </p:cNvGraphicFramePr>
                      <p:nvPr/>
                    </p:nvGraphicFramePr>
                    <p:xfrm>
                      <a:off x="3779912" y="1700808"/>
                      <a:ext cx="360040" cy="393824"/>
                    </p:xfrm>
                    <a:graphic>
                      <a:graphicData uri="http://schemas.openxmlformats.org/presentationml/2006/ole">
                        <mc:AlternateContent xmlns:mc="http://schemas.openxmlformats.org/markup-compatibility/2006">
                          <mc:Choice xmlns:v="urn:schemas-microsoft-com:vml" Requires="v">
                            <p:oleObj spid="_x0000_s1043" name="Equation" r:id="rId7" imgW="88560" imgH="177480" progId="Equation.DSMT4">
                              <p:embed/>
                            </p:oleObj>
                          </mc:Choice>
                          <mc:Fallback>
                            <p:oleObj name="Equation" r:id="rId7" imgW="88560" imgH="177480" progId="Equation.DSMT4">
                              <p:embed/>
                              <p:pic>
                                <p:nvPicPr>
                                  <p:cNvPr id="0" name=""/>
                                  <p:cNvPicPr>
                                    <a:picLocks noChangeAspect="1" noChangeArrowheads="1"/>
                                  </p:cNvPicPr>
                                  <p:nvPr/>
                                </p:nvPicPr>
                                <p:blipFill>
                                  <a:blip r:embed="rId8">
                                    <a:extLst>
                                      <a:ext uri="{28A0092B-C50C-407E-A947-70E740481C1C}">
                                        <a14:useLocalDpi xmlns:a14="http://schemas.microsoft.com/office/drawing/2010/main" val="0"/>
                                      </a:ext>
                                    </a:extLst>
                                  </a:blip>
                                  <a:srcRect/>
                                  <a:stretch>
                                    <a:fillRect/>
                                  </a:stretch>
                                </p:blipFill>
                                <p:spPr bwMode="auto">
                                  <a:xfrm>
                                    <a:off x="3779912" y="1700808"/>
                                    <a:ext cx="360040" cy="393824"/>
                                  </a:xfrm>
                                  <a:prstGeom prst="rect">
                                    <a:avLst/>
                                  </a:prstGeom>
                                  <a:noFill/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</a:extLst>
                                </p:spPr>
                              </p:pic>
                            </p:oleObj>
                          </mc:Fallback>
                        </mc:AlternateContent>
                      </a:graphicData>
                    </a:graphic>
                  </p:graphicFrame>
                  <p:graphicFrame>
                    <p:nvGraphicFramePr>
                      <p:cNvPr id="647171" name="Object 3"/>
                      <p:cNvGraphicFramePr>
                        <a:graphicFrameLocks noChangeAspect="1"/>
                      </p:cNvGraphicFramePr>
                      <p:nvPr/>
                    </p:nvGraphicFramePr>
                    <p:xfrm>
                      <a:off x="3632200" y="3429000"/>
                      <a:ext cx="514350" cy="393700"/>
                    </p:xfrm>
                    <a:graphic>
                      <a:graphicData uri="http://schemas.openxmlformats.org/presentationml/2006/ole">
                        <mc:AlternateContent xmlns:mc="http://schemas.openxmlformats.org/markup-compatibility/2006">
                          <mc:Choice xmlns:v="urn:schemas-microsoft-com:vml" Requires="v">
                            <p:oleObj spid="_x0000_s1044" name="Equation" r:id="rId9" imgW="126720" imgH="177480" progId="Equation.DSMT4">
                              <p:embed/>
                            </p:oleObj>
                          </mc:Choice>
                          <mc:Fallback>
                            <p:oleObj name="Equation" r:id="rId9" imgW="126720" imgH="177480" progId="Equation.DSMT4">
                              <p:embed/>
                              <p:pic>
                                <p:nvPicPr>
                                  <p:cNvPr id="0" name=""/>
                                  <p:cNvPicPr>
                                    <a:picLocks noChangeAspect="1" noChangeArrowheads="1"/>
                                  </p:cNvPicPr>
                                  <p:nvPr/>
                                </p:nvPicPr>
                                <p:blipFill>
                                  <a:blip r:embed="rId10">
                                    <a:extLst>
                                      <a:ext uri="{28A0092B-C50C-407E-A947-70E740481C1C}">
                                        <a14:useLocalDpi xmlns:a14="http://schemas.microsoft.com/office/drawing/2010/main" val="0"/>
                                      </a:ext>
                                    </a:extLst>
                                  </a:blip>
                                  <a:srcRect/>
                                  <a:stretch>
                                    <a:fillRect/>
                                  </a:stretch>
                                </p:blipFill>
                                <p:spPr bwMode="auto">
                                  <a:xfrm>
                                    <a:off x="3632200" y="3429000"/>
                                    <a:ext cx="514350" cy="393700"/>
                                  </a:xfrm>
                                  <a:prstGeom prst="rect">
                                    <a:avLst/>
                                  </a:prstGeom>
                                  <a:noFill/>
                                  <a:extLst>
                                    <a:ext uri="{909E8E84-426E-40DD-AFC4-6F175D3DCCD1}">
                                      <a14:hiddenFill xmlns:a14="http://schemas.microsoft.com/office/drawing/2010/main">
                                        <a:solidFill>
                                          <a:srgbClr val="FFFFFF"/>
                                        </a:solidFill>
                                      </a14:hiddenFill>
                                    </a:ext>
                                  </a:extLst>
                                </p:spPr>
                              </p:pic>
                            </p:oleObj>
                          </mc:Fallback>
                        </mc:AlternateContent>
                      </a:graphicData>
                    </a:graphic>
                  </p:graphicFrame>
                </p:grpSp>
                <p:sp>
                  <p:nvSpPr>
                    <p:cNvPr id="33" name="32 - Ορθογώνιο"/>
                    <p:cNvSpPr/>
                    <p:nvPr/>
                  </p:nvSpPr>
                  <p:spPr>
                    <a:xfrm>
                      <a:off x="1907704" y="2060848"/>
                      <a:ext cx="505267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dirty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l-GR" dirty="0"/>
                    </a:p>
                  </p:txBody>
                </p:sp>
                <p:sp>
                  <p:nvSpPr>
                    <p:cNvPr id="35" name="34 - Ορθογώνιο"/>
                    <p:cNvSpPr/>
                    <p:nvPr/>
                  </p:nvSpPr>
                  <p:spPr>
                    <a:xfrm>
                      <a:off x="1922330" y="666152"/>
                      <a:ext cx="466794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dirty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l-GR" dirty="0"/>
                    </a:p>
                  </p:txBody>
                </p:sp>
                <p:sp>
                  <p:nvSpPr>
                    <p:cNvPr id="38" name="37 - Ορθογώνιο"/>
                    <p:cNvSpPr/>
                    <p:nvPr/>
                  </p:nvSpPr>
                  <p:spPr>
                    <a:xfrm>
                      <a:off x="3670400" y="646566"/>
                      <a:ext cx="333746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l-GR" dirty="0">
                          <a:latin typeface="Times New Roman" pitchFamily="18" charset="0"/>
                          <a:cs typeface="Times New Roman" pitchFamily="18" charset="0"/>
                        </a:rPr>
                        <a:t>Δ</a:t>
                      </a:r>
                      <a:endParaRPr lang="el-GR" dirty="0"/>
                    </a:p>
                  </p:txBody>
                </p:sp>
              </p:grpSp>
              <p:cxnSp>
                <p:nvCxnSpPr>
                  <p:cNvPr id="41" name="40 - Ευθεία γραμμή σύνδεσης"/>
                  <p:cNvCxnSpPr/>
                  <p:nvPr/>
                </p:nvCxnSpPr>
                <p:spPr>
                  <a:xfrm flipV="1">
                    <a:off x="1971086" y="620688"/>
                    <a:ext cx="0" cy="180020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  <a:prstDash val="sys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3" name="42 - Ορθογώνιο"/>
                  <p:cNvSpPr/>
                  <p:nvPr/>
                </p:nvSpPr>
                <p:spPr>
                  <a:xfrm>
                    <a:off x="3059832" y="3140968"/>
                    <a:ext cx="513923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l-GR" dirty="0">
                        <a:latin typeface="Times New Roman" pitchFamily="18" charset="0"/>
                        <a:cs typeface="Times New Roman" pitchFamily="18" charset="0"/>
                      </a:rPr>
                      <a:t> Τ΄ </a:t>
                    </a:r>
                    <a:endParaRPr lang="el-GR" dirty="0"/>
                  </a:p>
                </p:txBody>
              </p:sp>
              <p:graphicFrame>
                <p:nvGraphicFramePr>
                  <p:cNvPr id="44" name="43 - Αντικείμενο"/>
                  <p:cNvGraphicFramePr>
                    <a:graphicFrameLocks noChangeAspect="1"/>
                  </p:cNvGraphicFramePr>
                  <p:nvPr/>
                </p:nvGraphicFramePr>
                <p:xfrm>
                  <a:off x="2915817" y="2204864"/>
                  <a:ext cx="432048" cy="378892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1045" name="Equation" r:id="rId11" imgW="215640" imgH="228600" progId="Equation.DSMT4">
                          <p:embed/>
                        </p:oleObj>
                      </mc:Choice>
                      <mc:Fallback>
                        <p:oleObj name="Equation" r:id="rId11" imgW="215640" imgH="22860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2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2915817" y="2204864"/>
                                <a:ext cx="432048" cy="378892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graphicFrame>
                <p:nvGraphicFramePr>
                  <p:cNvPr id="647173" name="Object 5"/>
                  <p:cNvGraphicFramePr>
                    <a:graphicFrameLocks noChangeAspect="1"/>
                  </p:cNvGraphicFramePr>
                  <p:nvPr/>
                </p:nvGraphicFramePr>
                <p:xfrm>
                  <a:off x="3721100" y="3068638"/>
                  <a:ext cx="406400" cy="379412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1046" name="Equation" r:id="rId13" imgW="203040" imgH="228600" progId="Equation.DSMT4">
                          <p:embed/>
                        </p:oleObj>
                      </mc:Choice>
                      <mc:Fallback>
                        <p:oleObj name="Equation" r:id="rId13" imgW="203040" imgH="22860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4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721100" y="3068638"/>
                                <a:ext cx="406400" cy="379412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graphicFrame>
                <p:nvGraphicFramePr>
                  <p:cNvPr id="647174" name="Object 6"/>
                  <p:cNvGraphicFramePr>
                    <a:graphicFrameLocks noChangeAspect="1"/>
                  </p:cNvGraphicFramePr>
                  <p:nvPr/>
                </p:nvGraphicFramePr>
                <p:xfrm>
                  <a:off x="1454150" y="2565400"/>
                  <a:ext cx="304800" cy="233363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1047" name="Equation" r:id="rId15" imgW="152280" imgH="139680" progId="Equation.DSMT4">
                          <p:embed/>
                        </p:oleObj>
                      </mc:Choice>
                      <mc:Fallback>
                        <p:oleObj name="Equation" r:id="rId15" imgW="152280" imgH="13968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6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454150" y="2565400"/>
                                <a:ext cx="304800" cy="233363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p:grpSp>
            <p:graphicFrame>
              <p:nvGraphicFramePr>
                <p:cNvPr id="46" name="45 - Αντικείμενο"/>
                <p:cNvGraphicFramePr>
                  <a:graphicFrameLocks noChangeAspect="1"/>
                </p:cNvGraphicFramePr>
                <p:nvPr/>
              </p:nvGraphicFramePr>
              <p:xfrm>
                <a:off x="288925" y="908050"/>
                <a:ext cx="357188" cy="37941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048" name="Equation" r:id="rId17" imgW="177480" imgH="228600" progId="Equation.DSMT4">
                        <p:embed/>
                      </p:oleObj>
                    </mc:Choice>
                    <mc:Fallback>
                      <p:oleObj name="Equation" r:id="rId17" imgW="177480" imgH="228600" progId="Equation.DSMT4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88925" y="908050"/>
                              <a:ext cx="357188" cy="379413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graphicFrame>
            <p:nvGraphicFramePr>
              <p:cNvPr id="49" name="48 - Αντικείμενο"/>
              <p:cNvGraphicFramePr>
                <a:graphicFrameLocks noChangeAspect="1"/>
              </p:cNvGraphicFramePr>
              <p:nvPr/>
            </p:nvGraphicFramePr>
            <p:xfrm>
              <a:off x="1331640" y="1052736"/>
              <a:ext cx="319903" cy="41716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9" name="Equation" r:id="rId19" imgW="164880" imgH="393480" progId="Equation.DSMT4">
                      <p:embed/>
                    </p:oleObj>
                  </mc:Choice>
                  <mc:Fallback>
                    <p:oleObj name="Equation" r:id="rId19" imgW="164880" imgH="39348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331640" y="1052736"/>
                            <a:ext cx="319903" cy="41716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647178" name="Object 10"/>
            <p:cNvGraphicFramePr>
              <a:graphicFrameLocks noChangeAspect="1"/>
            </p:cNvGraphicFramePr>
            <p:nvPr/>
          </p:nvGraphicFramePr>
          <p:xfrm>
            <a:off x="4499992" y="332656"/>
            <a:ext cx="4414267" cy="40100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0" name="Equation" r:id="rId21" imgW="2654280" imgH="2425680" progId="Equation.DSMT4">
                    <p:embed/>
                  </p:oleObj>
                </mc:Choice>
                <mc:Fallback>
                  <p:oleObj name="Equation" r:id="rId21" imgW="2654280" imgH="24256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99992" y="332656"/>
                          <a:ext cx="4414267" cy="40100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47183" name="Object 15"/>
            <p:cNvGraphicFramePr>
              <a:graphicFrameLocks noChangeAspect="1"/>
            </p:cNvGraphicFramePr>
            <p:nvPr/>
          </p:nvGraphicFramePr>
          <p:xfrm>
            <a:off x="4046538" y="4292600"/>
            <a:ext cx="5108575" cy="24368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1" name="Equation" r:id="rId23" imgW="3073320" imgH="1473120" progId="Equation.DSMT4">
                    <p:embed/>
                  </p:oleObj>
                </mc:Choice>
                <mc:Fallback>
                  <p:oleObj name="Equation" r:id="rId23" imgW="3073320" imgH="147312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46538" y="4292600"/>
                          <a:ext cx="5108575" cy="24368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93" name="92 - Ομάδα"/>
            <p:cNvGrpSpPr/>
            <p:nvPr/>
          </p:nvGrpSpPr>
          <p:grpSpPr>
            <a:xfrm>
              <a:off x="395536" y="3645024"/>
              <a:ext cx="3185120" cy="2507928"/>
              <a:chOff x="395536" y="3645024"/>
              <a:chExt cx="3185120" cy="2507928"/>
            </a:xfrm>
          </p:grpSpPr>
          <p:grpSp>
            <p:nvGrpSpPr>
              <p:cNvPr id="91" name="90 - Ομάδα"/>
              <p:cNvGrpSpPr/>
              <p:nvPr/>
            </p:nvGrpSpPr>
            <p:grpSpPr>
              <a:xfrm>
                <a:off x="427414" y="3645024"/>
                <a:ext cx="3153242" cy="2507928"/>
                <a:chOff x="427414" y="3645024"/>
                <a:chExt cx="3153242" cy="2507928"/>
              </a:xfrm>
            </p:grpSpPr>
            <p:grpSp>
              <p:nvGrpSpPr>
                <p:cNvPr id="89" name="88 - Ομάδα"/>
                <p:cNvGrpSpPr/>
                <p:nvPr/>
              </p:nvGrpSpPr>
              <p:grpSpPr>
                <a:xfrm>
                  <a:off x="427414" y="3645024"/>
                  <a:ext cx="3153242" cy="2507928"/>
                  <a:chOff x="427414" y="3645024"/>
                  <a:chExt cx="3153242" cy="2507928"/>
                </a:xfrm>
              </p:grpSpPr>
              <p:grpSp>
                <p:nvGrpSpPr>
                  <p:cNvPr id="73" name="72 - Ομάδα"/>
                  <p:cNvGrpSpPr/>
                  <p:nvPr/>
                </p:nvGrpSpPr>
                <p:grpSpPr>
                  <a:xfrm>
                    <a:off x="427414" y="3645024"/>
                    <a:ext cx="2621628" cy="2507928"/>
                    <a:chOff x="427414" y="3645024"/>
                    <a:chExt cx="2621628" cy="2507928"/>
                  </a:xfrm>
                </p:grpSpPr>
                <p:grpSp>
                  <p:nvGrpSpPr>
                    <p:cNvPr id="68" name="67 - Ομάδα"/>
                    <p:cNvGrpSpPr/>
                    <p:nvPr/>
                  </p:nvGrpSpPr>
                  <p:grpSpPr>
                    <a:xfrm>
                      <a:off x="427414" y="3645024"/>
                      <a:ext cx="2448272" cy="2507928"/>
                      <a:chOff x="427414" y="3645024"/>
                      <a:chExt cx="2448272" cy="2507928"/>
                    </a:xfrm>
                  </p:grpSpPr>
                  <p:grpSp>
                    <p:nvGrpSpPr>
                      <p:cNvPr id="67" name="66 - Ομάδα"/>
                      <p:cNvGrpSpPr/>
                      <p:nvPr/>
                    </p:nvGrpSpPr>
                    <p:grpSpPr>
                      <a:xfrm>
                        <a:off x="427414" y="3645024"/>
                        <a:ext cx="2324100" cy="2507928"/>
                        <a:chOff x="427414" y="3645024"/>
                        <a:chExt cx="2324100" cy="2507928"/>
                      </a:xfrm>
                    </p:grpSpPr>
                    <p:grpSp>
                      <p:nvGrpSpPr>
                        <p:cNvPr id="54" name="53 - Ομάδα"/>
                        <p:cNvGrpSpPr/>
                        <p:nvPr/>
                      </p:nvGrpSpPr>
                      <p:grpSpPr>
                        <a:xfrm>
                          <a:off x="427414" y="4005064"/>
                          <a:ext cx="2324100" cy="2147888"/>
                          <a:chOff x="283398" y="3356992"/>
                          <a:chExt cx="2324100" cy="2147888"/>
                        </a:xfrm>
                      </p:grpSpPr>
                      <p:pic>
                        <p:nvPicPr>
                          <p:cNvPr id="52" name="Picture 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5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3398" y="3356992"/>
                            <a:ext cx="2324100" cy="2147888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  <a:effectLst/>
                        </p:spPr>
                      </p:pic>
                      <p:sp>
                        <p:nvSpPr>
                          <p:cNvPr id="53" name="52 - Ορθογώνιο"/>
                          <p:cNvSpPr/>
                          <p:nvPr/>
                        </p:nvSpPr>
                        <p:spPr>
                          <a:xfrm>
                            <a:off x="2319910" y="4915290"/>
                            <a:ext cx="45719" cy="432048"/>
                          </a:xfrm>
                          <a:prstGeom prst="rect">
                            <a:avLst/>
                          </a:prstGeom>
                          <a:solidFill>
                            <a:schemeClr val="bg1"/>
                          </a:solidFill>
                          <a:ln>
                            <a:solidFill>
                              <a:schemeClr val="bg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l-GR"/>
                          </a:p>
                        </p:txBody>
                      </p:sp>
                    </p:grpSp>
                    <p:cxnSp>
                      <p:nvCxnSpPr>
                        <p:cNvPr id="55" name="54 - Ευθύγραμμο βέλος σύνδεσης"/>
                        <p:cNvCxnSpPr/>
                        <p:nvPr/>
                      </p:nvCxnSpPr>
                      <p:spPr>
                        <a:xfrm>
                          <a:off x="1616672" y="5090810"/>
                          <a:ext cx="0" cy="504056"/>
                        </a:xfrm>
                        <a:prstGeom prst="straightConnector1">
                          <a:avLst/>
                        </a:prstGeom>
                        <a:ln w="28575">
                          <a:solidFill>
                            <a:srgbClr val="FF0000"/>
                          </a:solidFill>
                          <a:headEnd type="none" w="med" len="med"/>
                          <a:tailEnd type="triangle" w="med" len="med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56" name="55 - Ευθεία γραμμή σύνδεσης"/>
                        <p:cNvCxnSpPr/>
                        <p:nvPr/>
                      </p:nvCxnSpPr>
                      <p:spPr>
                        <a:xfrm flipV="1">
                          <a:off x="1619672" y="4005064"/>
                          <a:ext cx="0" cy="1152128"/>
                        </a:xfrm>
                        <a:prstGeom prst="line">
                          <a:avLst/>
                        </a:prstGeom>
                        <a:ln w="28575">
                          <a:solidFill>
                            <a:schemeClr val="tx1"/>
                          </a:solidFill>
                          <a:prstDash val="sys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graphicFrame>
                      <p:nvGraphicFramePr>
                        <p:cNvPr id="62" name="Object 6"/>
                        <p:cNvGraphicFramePr>
                          <a:graphicFrameLocks noChangeAspect="1"/>
                        </p:cNvGraphicFramePr>
                        <p:nvPr/>
                      </p:nvGraphicFramePr>
                      <p:xfrm>
                        <a:off x="1259632" y="5157192"/>
                        <a:ext cx="304800" cy="233363"/>
                      </p:xfrm>
                      <a:graphic>
                        <a:graphicData uri="http://schemas.openxmlformats.org/presentationml/2006/ole">
                          <mc:AlternateContent xmlns:mc="http://schemas.openxmlformats.org/markup-compatibility/2006">
                            <mc:Choice xmlns:v="urn:schemas-microsoft-com:vml" Requires="v">
                              <p:oleObj spid="_x0000_s1052" name="Equation" r:id="rId26" imgW="152280" imgH="139680" progId="Equation.DSMT4">
                                <p:embed/>
                              </p:oleObj>
                            </mc:Choice>
                            <mc:Fallback>
                              <p:oleObj name="Equation" r:id="rId26" imgW="152280" imgH="139680" progId="Equation.DSMT4">
                                <p:embed/>
                                <p:pic>
                                  <p:nvPicPr>
                                    <p:cNvPr id="0" name=""/>
                                    <p:cNvPicPr>
                                      <a:picLocks noChangeAspect="1" noChangeArrowheads="1"/>
                                    </p:cNvPicPr>
                                    <p:nvPr/>
                                  </p:nvPicPr>
                                  <p:blipFill>
                                    <a:blip r:embed="rId16">
                                      <a:extLst>
                                        <a:ext uri="{28A0092B-C50C-407E-A947-70E740481C1C}">
                                          <a14:useLocalDpi xmlns:a14="http://schemas.microsoft.com/office/drawing/2010/main" val="0"/>
                                        </a:ext>
                                      </a:extLst>
                                    </a:blip>
                                    <a:srcRect/>
                                    <a:stretch>
                                      <a:fillRect/>
                                    </a:stretch>
                                  </p:blipFill>
                                  <p:spPr bwMode="auto">
                                    <a:xfrm>
                                      <a:off x="1259632" y="5157192"/>
                                      <a:ext cx="304800" cy="233363"/>
                                    </a:xfrm>
                                    <a:prstGeom prst="rect">
                                      <a:avLst/>
                                    </a:prstGeom>
                                    <a:noFill/>
                                    <a:extLst>
                                      <a:ext uri="{909E8E84-426E-40DD-AFC4-6F175D3DCCD1}">
                                        <a14:hiddenFill xmlns:a14="http://schemas.microsoft.com/office/drawing/2010/main">
                                          <a:solidFill>
                                            <a:srgbClr val="FFFFFF"/>
                                          </a:solidFill>
                                        </a14:hiddenFill>
                                      </a:ext>
                                    </a:extLst>
                                  </p:spPr>
                                </p:pic>
                              </p:oleObj>
                            </mc:Fallback>
                          </mc:AlternateContent>
                        </a:graphicData>
                      </a:graphic>
                    </p:graphicFrame>
                    <p:sp>
                      <p:nvSpPr>
                        <p:cNvPr id="63" name="62 - Ορθογώνιο"/>
                        <p:cNvSpPr/>
                        <p:nvPr/>
                      </p:nvSpPr>
                      <p:spPr>
                        <a:xfrm>
                          <a:off x="1619672" y="4581128"/>
                          <a:ext cx="361251" cy="646331"/>
                        </a:xfrm>
                        <a:prstGeom prst="rect">
                          <a:avLst/>
                        </a:prstGeom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r>
                            <a:rPr lang="el-GR" dirty="0"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lang="en-US" dirty="0">
                              <a:latin typeface="Times New Roman" pitchFamily="18" charset="0"/>
                              <a:cs typeface="Times New Roman" pitchFamily="18" charset="0"/>
                            </a:rPr>
                            <a:t>M</a:t>
                          </a:r>
                          <a:r>
                            <a:rPr lang="el-GR" dirty="0"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endParaRPr lang="el-GR" dirty="0"/>
                        </a:p>
                      </p:txBody>
                    </p:sp>
                    <p:sp>
                      <p:nvSpPr>
                        <p:cNvPr id="64" name="63 - Ορθογώνιο"/>
                        <p:cNvSpPr/>
                        <p:nvPr/>
                      </p:nvSpPr>
                      <p:spPr>
                        <a:xfrm>
                          <a:off x="1403648" y="3645024"/>
                          <a:ext cx="466794" cy="369332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r>
                            <a:rPr lang="el-GR" dirty="0"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r>
                            <a:rPr lang="en-US" dirty="0">
                              <a:latin typeface="Times New Roman" pitchFamily="18" charset="0"/>
                              <a:cs typeface="Times New Roman" pitchFamily="18" charset="0"/>
                            </a:rPr>
                            <a:t>N</a:t>
                          </a:r>
                          <a:r>
                            <a:rPr lang="el-GR" dirty="0">
                              <a:latin typeface="Times New Roman" pitchFamily="18" charset="0"/>
                              <a:cs typeface="Times New Roman" pitchFamily="18" charset="0"/>
                            </a:rPr>
                            <a:t> </a:t>
                          </a:r>
                          <a:endParaRPr lang="el-GR" dirty="0"/>
                        </a:p>
                      </p:txBody>
                    </p:sp>
                    <p:graphicFrame>
                      <p:nvGraphicFramePr>
                        <p:cNvPr id="65" name="64 - Αντικείμενο"/>
                        <p:cNvGraphicFramePr>
                          <a:graphicFrameLocks noChangeAspect="1"/>
                        </p:cNvGraphicFramePr>
                        <p:nvPr/>
                      </p:nvGraphicFramePr>
                      <p:xfrm>
                        <a:off x="2111374" y="4725144"/>
                        <a:ext cx="228378" cy="249808"/>
                      </p:xfrm>
                      <a:graphic>
                        <a:graphicData uri="http://schemas.openxmlformats.org/presentationml/2006/ole">
                          <mc:AlternateContent xmlns:mc="http://schemas.openxmlformats.org/markup-compatibility/2006">
                            <mc:Choice xmlns:v="urn:schemas-microsoft-com:vml" Requires="v">
                              <p:oleObj spid="_x0000_s1053" name="Equation" r:id="rId27" imgW="88560" imgH="177480" progId="Equation.DSMT4">
                                <p:embed/>
                              </p:oleObj>
                            </mc:Choice>
                            <mc:Fallback>
                              <p:oleObj name="Equation" r:id="rId27" imgW="88560" imgH="177480" progId="Equation.DSMT4">
                                <p:embed/>
                                <p:pic>
                                  <p:nvPicPr>
                                    <p:cNvPr id="0" name=""/>
                                    <p:cNvPicPr>
                                      <a:picLocks noChangeAspect="1" noChangeArrowheads="1"/>
                                    </p:cNvPicPr>
                                    <p:nvPr/>
                                  </p:nvPicPr>
                                  <p:blipFill>
                                    <a:blip r:embed="rId8">
                                      <a:extLst>
                                        <a:ext uri="{28A0092B-C50C-407E-A947-70E740481C1C}">
                                          <a14:useLocalDpi xmlns:a14="http://schemas.microsoft.com/office/drawing/2010/main" val="0"/>
                                        </a:ext>
                                      </a:extLst>
                                    </a:blip>
                                    <a:srcRect/>
                                    <a:stretch>
                                      <a:fillRect/>
                                    </a:stretch>
                                  </p:blipFill>
                                  <p:spPr bwMode="auto">
                                    <a:xfrm>
                                      <a:off x="2111374" y="4725144"/>
                                      <a:ext cx="228378" cy="249808"/>
                                    </a:xfrm>
                                    <a:prstGeom prst="rect">
                                      <a:avLst/>
                                    </a:prstGeom>
                                    <a:noFill/>
                                    <a:extLst>
                                      <a:ext uri="{909E8E84-426E-40DD-AFC4-6F175D3DCCD1}">
                                        <a14:hiddenFill xmlns:a14="http://schemas.microsoft.com/office/drawing/2010/main">
                                          <a:solidFill>
                                            <a:srgbClr val="FFFFFF"/>
                                          </a:solidFill>
                                        </a14:hiddenFill>
                                      </a:ext>
                                    </a:extLst>
                                  </p:spPr>
                                </p:pic>
                              </p:oleObj>
                            </mc:Fallback>
                          </mc:AlternateContent>
                        </a:graphicData>
                      </a:graphic>
                    </p:graphicFrame>
                  </p:grpSp>
                  <p:pic>
                    <p:nvPicPr>
                      <p:cNvPr id="66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 cstate="print"/>
                      <a:srcRect l="77458" t="6705" r="7050" b="36302"/>
                      <a:stretch>
                        <a:fillRect/>
                      </a:stretch>
                    </p:blipFill>
                    <p:spPr bwMode="auto">
                      <a:xfrm>
                        <a:off x="2489768" y="4149080"/>
                        <a:ext cx="385918" cy="93610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</p:pic>
                </p:grpSp>
                <p:sp>
                  <p:nvSpPr>
                    <p:cNvPr id="71" name="70 - Δεξιό άγκιστρο"/>
                    <p:cNvSpPr/>
                    <p:nvPr/>
                  </p:nvSpPr>
                  <p:spPr>
                    <a:xfrm>
                      <a:off x="2627784" y="5085184"/>
                      <a:ext cx="180020" cy="324036"/>
                    </a:xfrm>
                    <a:prstGeom prst="rightBrace">
                      <a:avLst>
                        <a:gd name="adj1" fmla="val 8333"/>
                        <a:gd name="adj2" fmla="val 58557"/>
                      </a:avLst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graphicFrame>
                  <p:nvGraphicFramePr>
                    <p:cNvPr id="72" name="Object 4"/>
                    <p:cNvGraphicFramePr>
                      <a:graphicFrameLocks noChangeAspect="1"/>
                    </p:cNvGraphicFramePr>
                    <p:nvPr/>
                  </p:nvGraphicFramePr>
                  <p:xfrm>
                    <a:off x="2699792" y="5373216"/>
                    <a:ext cx="349250" cy="215900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1054" name="Equation" r:id="rId28" imgW="266400" imgH="164880" progId="Equation.DSMT4">
                            <p:embed/>
                          </p:oleObj>
                        </mc:Choice>
                        <mc:Fallback>
                          <p:oleObj name="Equation" r:id="rId28" imgW="266400" imgH="164880" progId="Equation.DSMT4">
                            <p:embed/>
                            <p:pic>
                              <p:nvPicPr>
                                <p:cNvPr id="0" name="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29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2699792" y="5373216"/>
                                  <a:ext cx="349250" cy="215900"/>
                                </a:xfrm>
                                <a:prstGeom prst="rect">
                                  <a:avLst/>
                                </a:prstGeom>
                                <a:noFill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</a:extLst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p:grpSp>
              <p:pic>
                <p:nvPicPr>
                  <p:cNvPr id="77" name="Picture 3"/>
                  <p:cNvPicPr>
                    <a:picLocks noChangeAspect="1" noChangeArrowheads="1"/>
                  </p:cNvPicPr>
                  <p:nvPr/>
                </p:nvPicPr>
                <p:blipFill>
                  <a:blip r:embed="rId25" cstate="print"/>
                  <a:srcRect l="77458" t="6705" r="7050" b="36302"/>
                  <a:stretch>
                    <a:fillRect/>
                  </a:stretch>
                </p:blipFill>
                <p:spPr bwMode="auto">
                  <a:xfrm>
                    <a:off x="2786052" y="4149080"/>
                    <a:ext cx="273780" cy="100811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sp>
                <p:nvSpPr>
                  <p:cNvPr id="79" name="78 - Ορθογώνιο"/>
                  <p:cNvSpPr/>
                  <p:nvPr/>
                </p:nvSpPr>
                <p:spPr>
                  <a:xfrm>
                    <a:off x="2881312" y="5139940"/>
                    <a:ext cx="144016" cy="144016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80" name="79 - Ευθύγραμμο βέλος σύνδεσης"/>
                  <p:cNvCxnSpPr/>
                  <p:nvPr/>
                </p:nvCxnSpPr>
                <p:spPr>
                  <a:xfrm>
                    <a:off x="2958946" y="5208948"/>
                    <a:ext cx="0" cy="360000"/>
                  </a:xfrm>
                  <a:prstGeom prst="straightConnector1">
                    <a:avLst/>
                  </a:prstGeom>
                  <a:ln w="28575">
                    <a:solidFill>
                      <a:srgbClr val="002060"/>
                    </a:solidFill>
                    <a:headEnd type="non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" name="80 - Ευθύγραμμο βέλος σύνδεσης"/>
                  <p:cNvCxnSpPr/>
                  <p:nvPr/>
                </p:nvCxnSpPr>
                <p:spPr>
                  <a:xfrm flipV="1">
                    <a:off x="2961946" y="4788526"/>
                    <a:ext cx="0" cy="432048"/>
                  </a:xfrm>
                  <a:prstGeom prst="straightConnector1">
                    <a:avLst/>
                  </a:prstGeom>
                  <a:ln w="38100">
                    <a:solidFill>
                      <a:srgbClr val="FF0000"/>
                    </a:solidFill>
                    <a:headEnd type="none" w="med" len="med"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aphicFrame>
                <p:nvGraphicFramePr>
                  <p:cNvPr id="82" name="81 - Αντικείμενο"/>
                  <p:cNvGraphicFramePr>
                    <a:graphicFrameLocks noChangeAspect="1"/>
                  </p:cNvGraphicFramePr>
                  <p:nvPr/>
                </p:nvGraphicFramePr>
                <p:xfrm>
                  <a:off x="3065148" y="4725144"/>
                  <a:ext cx="282715" cy="234206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1055" name="Equation" r:id="rId30" imgW="279360" imgH="228600" progId="Equation.DSMT4">
                          <p:embed/>
                        </p:oleObj>
                      </mc:Choice>
                      <mc:Fallback>
                        <p:oleObj name="Equation" r:id="rId30" imgW="279360" imgH="22860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31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065148" y="4725144"/>
                                <a:ext cx="282715" cy="234206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graphicFrame>
                <p:nvGraphicFramePr>
                  <p:cNvPr id="83" name="Object 5"/>
                  <p:cNvGraphicFramePr>
                    <a:graphicFrameLocks noChangeAspect="1"/>
                  </p:cNvGraphicFramePr>
                  <p:nvPr/>
                </p:nvGraphicFramePr>
                <p:xfrm>
                  <a:off x="2987824" y="5373216"/>
                  <a:ext cx="406400" cy="379412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1056" name="Equation" r:id="rId32" imgW="203040" imgH="228600" progId="Equation.DSMT4">
                          <p:embed/>
                        </p:oleObj>
                      </mc:Choice>
                      <mc:Fallback>
                        <p:oleObj name="Equation" r:id="rId32" imgW="203040" imgH="22860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4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2987824" y="5373216"/>
                                <a:ext cx="406400" cy="379412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graphicFrame>
                <p:nvGraphicFramePr>
                  <p:cNvPr id="647187" name="Object 19"/>
                  <p:cNvGraphicFramePr>
                    <a:graphicFrameLocks noChangeAspect="1"/>
                  </p:cNvGraphicFramePr>
                  <p:nvPr/>
                </p:nvGraphicFramePr>
                <p:xfrm>
                  <a:off x="3275856" y="5013176"/>
                  <a:ext cx="304800" cy="241300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1057" name="Equation" r:id="rId33" imgW="304560" imgH="241200" progId="Equation.DSMT4">
                          <p:embed/>
                        </p:oleObj>
                      </mc:Choice>
                      <mc:Fallback>
                        <p:oleObj name="Equation" r:id="rId33" imgW="304560" imgH="24120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34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275856" y="5013176"/>
                                <a:ext cx="304800" cy="241300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chemeClr val="accent1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chemeClr val="tx1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p:grpSp>
            <p:sp>
              <p:nvSpPr>
                <p:cNvPr id="90" name="89 - Δεξιό άγκιστρο"/>
                <p:cNvSpPr/>
                <p:nvPr/>
              </p:nvSpPr>
              <p:spPr>
                <a:xfrm>
                  <a:off x="3108962" y="4967046"/>
                  <a:ext cx="144016" cy="180020"/>
                </a:xfrm>
                <a:prstGeom prst="rightBrace">
                  <a:avLst>
                    <a:gd name="adj1" fmla="val 8333"/>
                    <a:gd name="adj2" fmla="val 58557"/>
                  </a:avLst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92" name="91 - Ορθογώνιο"/>
              <p:cNvSpPr/>
              <p:nvPr/>
            </p:nvSpPr>
            <p:spPr>
              <a:xfrm>
                <a:off x="395536" y="4022316"/>
                <a:ext cx="2592288" cy="144016"/>
              </a:xfrm>
              <a:prstGeom prst="rect">
                <a:avLst/>
              </a:prstGeom>
              <a:blipFill>
                <a:blip r:embed="rId6" cstate="print"/>
                <a:tile tx="0" ty="0" sx="100000" sy="100000" flip="none" algn="tl"/>
              </a:blip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6508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325</Words>
  <Application>Microsoft Office PowerPoint</Application>
  <PresentationFormat>Ευρεία οθόνη</PresentationFormat>
  <Paragraphs>28</Paragraphs>
  <Slides>2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Θέμα του Office</vt:lpstr>
      <vt:lpstr>Equation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Γιώργος Κακόγιαννης</dc:creator>
  <cp:lastModifiedBy>Γιώργος Κακόγιαννης</cp:lastModifiedBy>
  <cp:revision>1</cp:revision>
  <dcterms:created xsi:type="dcterms:W3CDTF">2026-08-23T01:45:17Z</dcterms:created>
  <dcterms:modified xsi:type="dcterms:W3CDTF">2026-08-23T01:50:40Z</dcterms:modified>
</cp:coreProperties>
</file>